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3"/>
  </p:notesMasterIdLst>
  <p:sldIdLst>
    <p:sldId id="302" r:id="rId2"/>
    <p:sldId id="294" r:id="rId3"/>
    <p:sldId id="423" r:id="rId4"/>
    <p:sldId id="313" r:id="rId5"/>
    <p:sldId id="295" r:id="rId6"/>
    <p:sldId id="429" r:id="rId7"/>
    <p:sldId id="449" r:id="rId8"/>
    <p:sldId id="451" r:id="rId9"/>
    <p:sldId id="462" r:id="rId10"/>
    <p:sldId id="461" r:id="rId11"/>
    <p:sldId id="455" r:id="rId12"/>
    <p:sldId id="453" r:id="rId13"/>
    <p:sldId id="454" r:id="rId14"/>
    <p:sldId id="422" r:id="rId15"/>
    <p:sldId id="338" r:id="rId16"/>
    <p:sldId id="339" r:id="rId17"/>
    <p:sldId id="340" r:id="rId18"/>
    <p:sldId id="341" r:id="rId19"/>
    <p:sldId id="342" r:id="rId20"/>
    <p:sldId id="343" r:id="rId21"/>
    <p:sldId id="434" r:id="rId22"/>
    <p:sldId id="344" r:id="rId23"/>
    <p:sldId id="345" r:id="rId24"/>
    <p:sldId id="346" r:id="rId25"/>
    <p:sldId id="347" r:id="rId26"/>
    <p:sldId id="348" r:id="rId27"/>
    <p:sldId id="436" r:id="rId28"/>
    <p:sldId id="438" r:id="rId29"/>
    <p:sldId id="349" r:id="rId30"/>
    <p:sldId id="439" r:id="rId31"/>
    <p:sldId id="440" r:id="rId32"/>
    <p:sldId id="441" r:id="rId33"/>
    <p:sldId id="442" r:id="rId34"/>
    <p:sldId id="443" r:id="rId35"/>
    <p:sldId id="444" r:id="rId36"/>
    <p:sldId id="445" r:id="rId37"/>
    <p:sldId id="421" r:id="rId38"/>
    <p:sldId id="446" r:id="rId39"/>
    <p:sldId id="368" r:id="rId40"/>
    <p:sldId id="315" r:id="rId41"/>
    <p:sldId id="300" r:id="rId42"/>
    <p:sldId id="301" r:id="rId43"/>
    <p:sldId id="447" r:id="rId44"/>
    <p:sldId id="307" r:id="rId45"/>
    <p:sldId id="456" r:id="rId46"/>
    <p:sldId id="458" r:id="rId47"/>
    <p:sldId id="460" r:id="rId48"/>
    <p:sldId id="298" r:id="rId49"/>
    <p:sldId id="297" r:id="rId50"/>
    <p:sldId id="330" r:id="rId51"/>
    <p:sldId id="448" r:id="rId5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ja, Sarandeep S" initials="HSS" lastIdx="11" clrIdx="0">
    <p:extLst/>
  </p:cmAuthor>
  <p:cmAuthor id="2" name="Iwasaki, Laura R." initials="ILR" lastIdx="1" clrIdx="1">
    <p:extLst/>
  </p:cmAuthor>
  <p:cmAuthor id="3" name="LI" initials="L" lastIdx="6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80" autoAdjust="0"/>
  </p:normalViewPr>
  <p:slideViewPr>
    <p:cSldViewPr snapToGrid="0" snapToObjects="1">
      <p:cViewPr>
        <p:scale>
          <a:sx n="80" d="100"/>
          <a:sy n="80" d="100"/>
        </p:scale>
        <p:origin x="-1445" y="-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108"/>
      </p:cViewPr>
      <p:guideLst>
        <p:guide orient="horz" pos="2880"/>
        <p:guide orient="horz" pos="2928"/>
        <p:guide pos="2160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ED9B54-10D7-0149-86AB-C1E2354FE8EF}" type="doc">
      <dgm:prSet loTypeId="urn:microsoft.com/office/officeart/2008/layout/NameandTitleOrganizationalChar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5B0DCB-247F-C140-AF75-93252A35309E}">
      <dgm:prSet phldrT="[Text]"/>
      <dgm:spPr/>
      <dgm:t>
        <a:bodyPr/>
        <a:lstStyle/>
        <a:p>
          <a:r>
            <a:rPr lang="en-US" dirty="0"/>
            <a:t>AAOF Executive VP </a:t>
          </a:r>
          <a:r>
            <a:rPr lang="en-US" b="0" dirty="0"/>
            <a:t>and Staff</a:t>
          </a:r>
        </a:p>
      </dgm:t>
    </dgm:pt>
    <dgm:pt modelId="{787D77EF-6A1D-004B-8F1A-4989342F0DCC}" type="parTrans" cxnId="{5105C1D8-3F4D-4B4A-A0D0-062F484C6316}">
      <dgm:prSet/>
      <dgm:spPr/>
      <dgm:t>
        <a:bodyPr/>
        <a:lstStyle/>
        <a:p>
          <a:endParaRPr lang="en-US"/>
        </a:p>
      </dgm:t>
    </dgm:pt>
    <dgm:pt modelId="{99C66D07-0619-3E41-B72D-2EE03A34E603}" type="sibTrans" cxnId="{5105C1D8-3F4D-4B4A-A0D0-062F484C6316}">
      <dgm:prSet custT="1"/>
      <dgm:spPr/>
      <dgm:t>
        <a:bodyPr/>
        <a:lstStyle/>
        <a:p>
          <a:r>
            <a:rPr lang="en-US" sz="1600" dirty="0"/>
            <a:t>&gt; All administrative aspects of AAOF Fund Raising &amp; Grant Administration</a:t>
          </a:r>
        </a:p>
        <a:p>
          <a:r>
            <a:rPr lang="en-US" sz="1600" dirty="0"/>
            <a:t>&gt; Only contact for Applicants</a:t>
          </a:r>
        </a:p>
        <a:p>
          <a:r>
            <a:rPr lang="en-US" sz="1600" dirty="0"/>
            <a:t>&gt; Address all inquiries from applicants</a:t>
          </a:r>
        </a:p>
      </dgm:t>
    </dgm:pt>
    <dgm:pt modelId="{E73FF8BD-ACF4-DC4F-A82F-C004B08DA602}">
      <dgm:prSet phldrT="[Text]"/>
      <dgm:spPr/>
      <dgm:t>
        <a:bodyPr/>
        <a:lstStyle/>
        <a:p>
          <a:r>
            <a:rPr lang="en-US" dirty="0"/>
            <a:t>AAOF PARC</a:t>
          </a:r>
        </a:p>
      </dgm:t>
    </dgm:pt>
    <dgm:pt modelId="{4F855CEB-1600-4A49-85EB-E38F5EDBB911}" type="parTrans" cxnId="{1CF2B637-DE27-4B4B-964B-4EC28CBDADA5}">
      <dgm:prSet/>
      <dgm:spPr>
        <a:ln w="38100" cmpd="sng">
          <a:solidFill>
            <a:srgbClr val="4F81BD"/>
          </a:solidFill>
        </a:ln>
      </dgm:spPr>
      <dgm:t>
        <a:bodyPr/>
        <a:lstStyle/>
        <a:p>
          <a:endParaRPr lang="en-US"/>
        </a:p>
      </dgm:t>
    </dgm:pt>
    <dgm:pt modelId="{41F6F9E0-DE20-844C-A0F3-14E476C7CA86}" type="sibTrans" cxnId="{1CF2B637-DE27-4B4B-964B-4EC28CBDADA5}">
      <dgm:prSet custT="1"/>
      <dgm:spPr/>
      <dgm:t>
        <a:bodyPr/>
        <a:lstStyle/>
        <a:p>
          <a:r>
            <a:rPr lang="en-US" sz="1600" dirty="0"/>
            <a:t>&gt; 8 member panel (ad hoc if needed)</a:t>
          </a:r>
        </a:p>
        <a:p>
          <a:r>
            <a:rPr lang="en-US" sz="1600" dirty="0"/>
            <a:t>&gt; Reviews &amp; scores grants</a:t>
          </a:r>
        </a:p>
        <a:p>
          <a:r>
            <a:rPr lang="en-US" sz="1600" dirty="0"/>
            <a:t>&gt; Recommends grants for funding</a:t>
          </a:r>
        </a:p>
        <a:p>
          <a:r>
            <a:rPr lang="en-US" sz="1600" dirty="0"/>
            <a:t>&gt; Recommends revisions or new funding mechanisms</a:t>
          </a:r>
        </a:p>
      </dgm:t>
    </dgm:pt>
    <dgm:pt modelId="{B037382A-C633-F241-A9A6-642B98605496}">
      <dgm:prSet phldrT="[Text]"/>
      <dgm:spPr/>
      <dgm:t>
        <a:bodyPr/>
        <a:lstStyle/>
        <a:p>
          <a:r>
            <a:rPr lang="en-US" dirty="0"/>
            <a:t>AAOF BOD</a:t>
          </a:r>
        </a:p>
      </dgm:t>
    </dgm:pt>
    <dgm:pt modelId="{5857C802-096B-D945-8B99-3149CB130B51}" type="parTrans" cxnId="{8C20E62B-1168-D742-9F1E-D4BFEB869BAE}">
      <dgm:prSet/>
      <dgm:spPr>
        <a:ln w="38100" cmpd="sng">
          <a:solidFill>
            <a:srgbClr val="4F81BD"/>
          </a:solidFill>
        </a:ln>
      </dgm:spPr>
      <dgm:t>
        <a:bodyPr/>
        <a:lstStyle/>
        <a:p>
          <a:endParaRPr lang="en-US"/>
        </a:p>
      </dgm:t>
    </dgm:pt>
    <dgm:pt modelId="{2FB95C71-58FD-9D4C-89C5-F4058CF21FBC}" type="sibTrans" cxnId="{8C20E62B-1168-D742-9F1E-D4BFEB869BAE}">
      <dgm:prSet custT="1"/>
      <dgm:spPr/>
      <dgm:t>
        <a:bodyPr/>
        <a:lstStyle/>
        <a:p>
          <a:r>
            <a:rPr lang="en-US" sz="1600" dirty="0"/>
            <a:t>&gt; Establishes fund raising priorities &amp; approaches</a:t>
          </a:r>
        </a:p>
        <a:p>
          <a:r>
            <a:rPr lang="en-US" sz="1600" dirty="0"/>
            <a:t>&gt; Undertakes fund raising</a:t>
          </a:r>
        </a:p>
        <a:p>
          <a:r>
            <a:rPr lang="en-US" sz="1600" dirty="0"/>
            <a:t>&gt; Makes decisions on recommendations made by PARC</a:t>
          </a:r>
        </a:p>
      </dgm:t>
    </dgm:pt>
    <dgm:pt modelId="{D1DF5A60-79D5-C14C-8053-545548AAA3A5}">
      <dgm:prSet phldrT="[Text]"/>
      <dgm:spPr/>
      <dgm:t>
        <a:bodyPr/>
        <a:lstStyle/>
        <a:p>
          <a:r>
            <a:rPr lang="en-US" dirty="0"/>
            <a:t>Applicant &amp; Institution</a:t>
          </a:r>
        </a:p>
      </dgm:t>
    </dgm:pt>
    <dgm:pt modelId="{FFE1B0B3-DD6D-9349-82D0-01E4D04B68C6}" type="sibTrans" cxnId="{5112C7D6-4FDD-E443-B2DE-22B764FD2CC0}">
      <dgm:prSet custT="1"/>
      <dgm:spPr/>
      <dgm:t>
        <a:bodyPr/>
        <a:lstStyle/>
        <a:p>
          <a:r>
            <a:rPr lang="en-US" sz="1600" dirty="0"/>
            <a:t>&gt; Apply for funding &amp; perform proposed activities </a:t>
          </a:r>
        </a:p>
        <a:p>
          <a:r>
            <a:rPr lang="en-US" sz="1600" dirty="0"/>
            <a:t>&gt; Agree to Terms</a:t>
          </a:r>
        </a:p>
        <a:p>
          <a:r>
            <a:rPr lang="en-US" sz="1600" dirty="0"/>
            <a:t>&gt; Provide progress &amp; final reports</a:t>
          </a:r>
        </a:p>
      </dgm:t>
    </dgm:pt>
    <dgm:pt modelId="{81FF9821-4430-7448-9EB1-A710A267DF46}" type="parTrans" cxnId="{5112C7D6-4FDD-E443-B2DE-22B764FD2CC0}">
      <dgm:prSet/>
      <dgm:spPr/>
      <dgm:t>
        <a:bodyPr/>
        <a:lstStyle/>
        <a:p>
          <a:endParaRPr lang="en-US"/>
        </a:p>
      </dgm:t>
    </dgm:pt>
    <dgm:pt modelId="{389F1C92-167F-7C4B-80B6-2FF51139E296}" type="pres">
      <dgm:prSet presAssocID="{DAED9B54-10D7-0149-86AB-C1E2354FE8E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E0F49D3-6363-7B4A-BF53-9C71290F1000}" type="pres">
      <dgm:prSet presAssocID="{D1DF5A60-79D5-C14C-8053-545548AAA3A5}" presName="hierRoot1" presStyleCnt="0">
        <dgm:presLayoutVars>
          <dgm:hierBranch val="init"/>
        </dgm:presLayoutVars>
      </dgm:prSet>
      <dgm:spPr/>
    </dgm:pt>
    <dgm:pt modelId="{76CC1324-87B9-514D-B98B-BC7FB4629C22}" type="pres">
      <dgm:prSet presAssocID="{D1DF5A60-79D5-C14C-8053-545548AAA3A5}" presName="rootComposite1" presStyleCnt="0"/>
      <dgm:spPr/>
    </dgm:pt>
    <dgm:pt modelId="{34A9DD42-8BD9-9941-B223-7F1FD08B99AF}" type="pres">
      <dgm:prSet presAssocID="{D1DF5A60-79D5-C14C-8053-545548AAA3A5}" presName="rootText1" presStyleLbl="node0" presStyleIdx="0" presStyleCnt="2" custScaleY="57012" custLinFactNeighborX="-867" custLinFactNeighborY="-4150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0C960B45-D2A4-734F-A624-EDFCE8E877BB}" type="pres">
      <dgm:prSet presAssocID="{D1DF5A60-79D5-C14C-8053-545548AAA3A5}" presName="titleText1" presStyleLbl="fgAcc0" presStyleIdx="0" presStyleCnt="2" custScaleX="127657" custScaleY="376265" custLinFactNeighborX="124" custLinFactNeighborY="-6452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970AA29-BB48-CF45-911C-5A0E261CAE47}" type="pres">
      <dgm:prSet presAssocID="{D1DF5A60-79D5-C14C-8053-545548AAA3A5}" presName="rootConnector1" presStyleLbl="node1" presStyleIdx="0" presStyleCnt="2"/>
      <dgm:spPr/>
      <dgm:t>
        <a:bodyPr/>
        <a:lstStyle/>
        <a:p>
          <a:endParaRPr lang="en-US"/>
        </a:p>
      </dgm:t>
    </dgm:pt>
    <dgm:pt modelId="{D18752F7-3B13-0145-9728-A460429017A3}" type="pres">
      <dgm:prSet presAssocID="{D1DF5A60-79D5-C14C-8053-545548AAA3A5}" presName="hierChild2" presStyleCnt="0"/>
      <dgm:spPr/>
    </dgm:pt>
    <dgm:pt modelId="{3E52BC19-2972-3D47-8475-73617AA2E5A1}" type="pres">
      <dgm:prSet presAssocID="{D1DF5A60-79D5-C14C-8053-545548AAA3A5}" presName="hierChild3" presStyleCnt="0"/>
      <dgm:spPr/>
    </dgm:pt>
    <dgm:pt modelId="{586535C7-4BB9-ED47-99A7-3EC030726937}" type="pres">
      <dgm:prSet presAssocID="{535B0DCB-247F-C140-AF75-93252A35309E}" presName="hierRoot1" presStyleCnt="0">
        <dgm:presLayoutVars>
          <dgm:hierBranch val="init"/>
        </dgm:presLayoutVars>
      </dgm:prSet>
      <dgm:spPr/>
    </dgm:pt>
    <dgm:pt modelId="{5A1C29D5-E0C3-3642-8464-6B8612D7C625}" type="pres">
      <dgm:prSet presAssocID="{535B0DCB-247F-C140-AF75-93252A35309E}" presName="rootComposite1" presStyleCnt="0"/>
      <dgm:spPr/>
    </dgm:pt>
    <dgm:pt modelId="{604B6AC5-5034-E345-9E2E-34A1D03DF8B3}" type="pres">
      <dgm:prSet presAssocID="{535B0DCB-247F-C140-AF75-93252A35309E}" presName="rootText1" presStyleLbl="node0" presStyleIdx="1" presStyleCnt="2" custScaleX="79925" custScaleY="52368" custLinFactNeighborX="608" custLinFactNeighborY="-4186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67327D9F-BF31-644D-BF7B-7303F07F04F3}" type="pres">
      <dgm:prSet presAssocID="{535B0DCB-247F-C140-AF75-93252A35309E}" presName="titleText1" presStyleLbl="fgAcc0" presStyleIdx="1" presStyleCnt="2" custScaleX="139025" custScaleY="356741" custLinFactNeighborX="72725" custLinFactNeighborY="-3700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D8F8F00-BF2A-0A4C-8383-72AC870FC7C0}" type="pres">
      <dgm:prSet presAssocID="{535B0DCB-247F-C140-AF75-93252A35309E}" presName="rootConnector1" presStyleLbl="node1" presStyleIdx="0" presStyleCnt="2"/>
      <dgm:spPr/>
      <dgm:t>
        <a:bodyPr/>
        <a:lstStyle/>
        <a:p>
          <a:endParaRPr lang="en-US"/>
        </a:p>
      </dgm:t>
    </dgm:pt>
    <dgm:pt modelId="{DCA4C9F7-C0F7-784B-A9BC-F20B14D9B128}" type="pres">
      <dgm:prSet presAssocID="{535B0DCB-247F-C140-AF75-93252A35309E}" presName="hierChild2" presStyleCnt="0"/>
      <dgm:spPr/>
    </dgm:pt>
    <dgm:pt modelId="{11DAC71E-160B-E749-AE05-A7CE6942C1D4}" type="pres">
      <dgm:prSet presAssocID="{4F855CEB-1600-4A49-85EB-E38F5EDBB911}" presName="Name37" presStyleLbl="parChTrans1D2" presStyleIdx="0" presStyleCnt="2"/>
      <dgm:spPr/>
      <dgm:t>
        <a:bodyPr/>
        <a:lstStyle/>
        <a:p>
          <a:endParaRPr lang="en-US"/>
        </a:p>
      </dgm:t>
    </dgm:pt>
    <dgm:pt modelId="{CB2F73FD-A239-5C46-8F80-9678CF1D20C1}" type="pres">
      <dgm:prSet presAssocID="{E73FF8BD-ACF4-DC4F-A82F-C004B08DA602}" presName="hierRoot2" presStyleCnt="0">
        <dgm:presLayoutVars>
          <dgm:hierBranch val="init"/>
        </dgm:presLayoutVars>
      </dgm:prSet>
      <dgm:spPr/>
    </dgm:pt>
    <dgm:pt modelId="{EACF9CE0-102E-6B44-B98C-4F41E06EDC4D}" type="pres">
      <dgm:prSet presAssocID="{E73FF8BD-ACF4-DC4F-A82F-C004B08DA602}" presName="rootComposite" presStyleCnt="0"/>
      <dgm:spPr/>
    </dgm:pt>
    <dgm:pt modelId="{092C4457-FCA8-1E43-A26A-347F01802E2C}" type="pres">
      <dgm:prSet presAssocID="{E73FF8BD-ACF4-DC4F-A82F-C004B08DA602}" presName="rootText" presStyleLbl="node1" presStyleIdx="0" presStyleCnt="2" custScaleY="4792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FAE6B6EB-5084-3848-834F-ED913A8606AA}" type="pres">
      <dgm:prSet presAssocID="{E73FF8BD-ACF4-DC4F-A82F-C004B08DA602}" presName="titleText2" presStyleLbl="fgAcc1" presStyleIdx="0" presStyleCnt="2" custScaleX="156200" custScaleY="345802" custLinFactNeighborX="1554" custLinFactNeighborY="7747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F542988-630A-FB4F-80AB-941713C136D4}" type="pres">
      <dgm:prSet presAssocID="{E73FF8BD-ACF4-DC4F-A82F-C004B08DA602}" presName="rootConnector" presStyleLbl="node2" presStyleIdx="0" presStyleCnt="0"/>
      <dgm:spPr/>
      <dgm:t>
        <a:bodyPr/>
        <a:lstStyle/>
        <a:p>
          <a:endParaRPr lang="en-US"/>
        </a:p>
      </dgm:t>
    </dgm:pt>
    <dgm:pt modelId="{14FC0AB5-9F21-714F-AD05-F280C7155A9A}" type="pres">
      <dgm:prSet presAssocID="{E73FF8BD-ACF4-DC4F-A82F-C004B08DA602}" presName="hierChild4" presStyleCnt="0"/>
      <dgm:spPr/>
    </dgm:pt>
    <dgm:pt modelId="{D3F2925E-D34D-2846-8F57-EAD60869FF78}" type="pres">
      <dgm:prSet presAssocID="{E73FF8BD-ACF4-DC4F-A82F-C004B08DA602}" presName="hierChild5" presStyleCnt="0"/>
      <dgm:spPr/>
    </dgm:pt>
    <dgm:pt modelId="{FC83418A-97DA-DA47-B449-33A5FC7E8297}" type="pres">
      <dgm:prSet presAssocID="{5857C802-096B-D945-8B99-3149CB130B51}" presName="Name37" presStyleLbl="parChTrans1D2" presStyleIdx="1" presStyleCnt="2"/>
      <dgm:spPr/>
      <dgm:t>
        <a:bodyPr/>
        <a:lstStyle/>
        <a:p>
          <a:endParaRPr lang="en-US"/>
        </a:p>
      </dgm:t>
    </dgm:pt>
    <dgm:pt modelId="{066C43FD-7EFC-9B41-95FA-A83B1D414DC2}" type="pres">
      <dgm:prSet presAssocID="{B037382A-C633-F241-A9A6-642B98605496}" presName="hierRoot2" presStyleCnt="0">
        <dgm:presLayoutVars>
          <dgm:hierBranch val="init"/>
        </dgm:presLayoutVars>
      </dgm:prSet>
      <dgm:spPr/>
    </dgm:pt>
    <dgm:pt modelId="{B5745092-2D6E-D742-86E5-769BBEC7DB03}" type="pres">
      <dgm:prSet presAssocID="{B037382A-C633-F241-A9A6-642B98605496}" presName="rootComposite" presStyleCnt="0"/>
      <dgm:spPr/>
    </dgm:pt>
    <dgm:pt modelId="{A45D6D23-A45E-BF43-AAFD-5412210914A7}" type="pres">
      <dgm:prSet presAssocID="{B037382A-C633-F241-A9A6-642B98605496}" presName="rootText" presStyleLbl="node1" presStyleIdx="1" presStyleCnt="2" custScaleY="42793" custLinFactNeighborX="903" custLinFactNeighborY="58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E39D5E83-1FE8-C74E-92F4-0955BDCA0AEB}" type="pres">
      <dgm:prSet presAssocID="{B037382A-C633-F241-A9A6-642B98605496}" presName="titleText2" presStyleLbl="fgAcc1" presStyleIdx="1" presStyleCnt="2" custScaleX="138072" custScaleY="377907" custLinFactNeighborX="2072" custLinFactNeighborY="7565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9ED519F-ED7C-F84B-9746-3BFA2B43DE89}" type="pres">
      <dgm:prSet presAssocID="{B037382A-C633-F241-A9A6-642B98605496}" presName="rootConnector" presStyleLbl="node2" presStyleIdx="0" presStyleCnt="0"/>
      <dgm:spPr/>
      <dgm:t>
        <a:bodyPr/>
        <a:lstStyle/>
        <a:p>
          <a:endParaRPr lang="en-US"/>
        </a:p>
      </dgm:t>
    </dgm:pt>
    <dgm:pt modelId="{14E048FD-C6EA-ED46-AB41-E240A746A8B5}" type="pres">
      <dgm:prSet presAssocID="{B037382A-C633-F241-A9A6-642B98605496}" presName="hierChild4" presStyleCnt="0"/>
      <dgm:spPr/>
    </dgm:pt>
    <dgm:pt modelId="{377CBCEF-BE8F-5143-979F-4515E63273D1}" type="pres">
      <dgm:prSet presAssocID="{B037382A-C633-F241-A9A6-642B98605496}" presName="hierChild5" presStyleCnt="0"/>
      <dgm:spPr/>
    </dgm:pt>
    <dgm:pt modelId="{D4BEE573-F5BC-514E-8CDE-2C284C29E3E8}" type="pres">
      <dgm:prSet presAssocID="{535B0DCB-247F-C140-AF75-93252A35309E}" presName="hierChild3" presStyleCnt="0"/>
      <dgm:spPr/>
    </dgm:pt>
  </dgm:ptLst>
  <dgm:cxnLst>
    <dgm:cxn modelId="{4854FE3A-36A2-3140-A7EC-3FEE4058ED92}" type="presOf" srcId="{535B0DCB-247F-C140-AF75-93252A35309E}" destId="{604B6AC5-5034-E345-9E2E-34A1D03DF8B3}" srcOrd="0" destOrd="0" presId="urn:microsoft.com/office/officeart/2008/layout/NameandTitleOrganizationalChart"/>
    <dgm:cxn modelId="{1CF2B637-DE27-4B4B-964B-4EC28CBDADA5}" srcId="{535B0DCB-247F-C140-AF75-93252A35309E}" destId="{E73FF8BD-ACF4-DC4F-A82F-C004B08DA602}" srcOrd="0" destOrd="0" parTransId="{4F855CEB-1600-4A49-85EB-E38F5EDBB911}" sibTransId="{41F6F9E0-DE20-844C-A0F3-14E476C7CA86}"/>
    <dgm:cxn modelId="{E645EF2D-A7A3-C04F-9AA6-60761A27F0F9}" type="presOf" srcId="{FFE1B0B3-DD6D-9349-82D0-01E4D04B68C6}" destId="{0C960B45-D2A4-734F-A624-EDFCE8E877BB}" srcOrd="0" destOrd="0" presId="urn:microsoft.com/office/officeart/2008/layout/NameandTitleOrganizationalChart"/>
    <dgm:cxn modelId="{242DEBBB-0136-584B-BD59-1CCA89B788DE}" type="presOf" srcId="{D1DF5A60-79D5-C14C-8053-545548AAA3A5}" destId="{6970AA29-BB48-CF45-911C-5A0E261CAE47}" srcOrd="1" destOrd="0" presId="urn:microsoft.com/office/officeart/2008/layout/NameandTitleOrganizationalChart"/>
    <dgm:cxn modelId="{8E2FAB36-9CC7-3B4E-AC7F-453C6323F621}" type="presOf" srcId="{535B0DCB-247F-C140-AF75-93252A35309E}" destId="{AD8F8F00-BF2A-0A4C-8383-72AC870FC7C0}" srcOrd="1" destOrd="0" presId="urn:microsoft.com/office/officeart/2008/layout/NameandTitleOrganizationalChart"/>
    <dgm:cxn modelId="{F404DDD3-C6E8-2940-9684-31FC4E1D862E}" type="presOf" srcId="{5857C802-096B-D945-8B99-3149CB130B51}" destId="{FC83418A-97DA-DA47-B449-33A5FC7E8297}" srcOrd="0" destOrd="0" presId="urn:microsoft.com/office/officeart/2008/layout/NameandTitleOrganizationalChart"/>
    <dgm:cxn modelId="{5105C1D8-3F4D-4B4A-A0D0-062F484C6316}" srcId="{DAED9B54-10D7-0149-86AB-C1E2354FE8EF}" destId="{535B0DCB-247F-C140-AF75-93252A35309E}" srcOrd="1" destOrd="0" parTransId="{787D77EF-6A1D-004B-8F1A-4989342F0DCC}" sibTransId="{99C66D07-0619-3E41-B72D-2EE03A34E603}"/>
    <dgm:cxn modelId="{57D62C2B-A48B-704B-8C68-5F1136CC4BBD}" type="presOf" srcId="{D1DF5A60-79D5-C14C-8053-545548AAA3A5}" destId="{34A9DD42-8BD9-9941-B223-7F1FD08B99AF}" srcOrd="0" destOrd="0" presId="urn:microsoft.com/office/officeart/2008/layout/NameandTitleOrganizationalChart"/>
    <dgm:cxn modelId="{448AE987-323C-034B-B002-A50A22C9AC1E}" type="presOf" srcId="{4F855CEB-1600-4A49-85EB-E38F5EDBB911}" destId="{11DAC71E-160B-E749-AE05-A7CE6942C1D4}" srcOrd="0" destOrd="0" presId="urn:microsoft.com/office/officeart/2008/layout/NameandTitleOrganizationalChart"/>
    <dgm:cxn modelId="{5112C7D6-4FDD-E443-B2DE-22B764FD2CC0}" srcId="{DAED9B54-10D7-0149-86AB-C1E2354FE8EF}" destId="{D1DF5A60-79D5-C14C-8053-545548AAA3A5}" srcOrd="0" destOrd="0" parTransId="{81FF9821-4430-7448-9EB1-A710A267DF46}" sibTransId="{FFE1B0B3-DD6D-9349-82D0-01E4D04B68C6}"/>
    <dgm:cxn modelId="{9D98A53E-4B9E-9442-8F47-B2A347B8A3E5}" type="presOf" srcId="{99C66D07-0619-3E41-B72D-2EE03A34E603}" destId="{67327D9F-BF31-644D-BF7B-7303F07F04F3}" srcOrd="0" destOrd="0" presId="urn:microsoft.com/office/officeart/2008/layout/NameandTitleOrganizationalChart"/>
    <dgm:cxn modelId="{E2E1211D-A8C3-A945-A247-33F0BEE195AB}" type="presOf" srcId="{2FB95C71-58FD-9D4C-89C5-F4058CF21FBC}" destId="{E39D5E83-1FE8-C74E-92F4-0955BDCA0AEB}" srcOrd="0" destOrd="0" presId="urn:microsoft.com/office/officeart/2008/layout/NameandTitleOrganizationalChart"/>
    <dgm:cxn modelId="{8C20E62B-1168-D742-9F1E-D4BFEB869BAE}" srcId="{535B0DCB-247F-C140-AF75-93252A35309E}" destId="{B037382A-C633-F241-A9A6-642B98605496}" srcOrd="1" destOrd="0" parTransId="{5857C802-096B-D945-8B99-3149CB130B51}" sibTransId="{2FB95C71-58FD-9D4C-89C5-F4058CF21FBC}"/>
    <dgm:cxn modelId="{6AF67157-BEA2-624A-9D5C-A83894AF4D32}" type="presOf" srcId="{E73FF8BD-ACF4-DC4F-A82F-C004B08DA602}" destId="{2F542988-630A-FB4F-80AB-941713C136D4}" srcOrd="1" destOrd="0" presId="urn:microsoft.com/office/officeart/2008/layout/NameandTitleOrganizationalChart"/>
    <dgm:cxn modelId="{3E0DD8BC-6536-AB46-8F08-52BC3B647963}" type="presOf" srcId="{41F6F9E0-DE20-844C-A0F3-14E476C7CA86}" destId="{FAE6B6EB-5084-3848-834F-ED913A8606AA}" srcOrd="0" destOrd="0" presId="urn:microsoft.com/office/officeart/2008/layout/NameandTitleOrganizationalChart"/>
    <dgm:cxn modelId="{05F44216-CDC5-C94C-B050-E05144A16AAE}" type="presOf" srcId="{B037382A-C633-F241-A9A6-642B98605496}" destId="{A45D6D23-A45E-BF43-AAFD-5412210914A7}" srcOrd="0" destOrd="0" presId="urn:microsoft.com/office/officeart/2008/layout/NameandTitleOrganizationalChart"/>
    <dgm:cxn modelId="{1AA41A82-2239-3E45-A235-E19432ABC13E}" type="presOf" srcId="{E73FF8BD-ACF4-DC4F-A82F-C004B08DA602}" destId="{092C4457-FCA8-1E43-A26A-347F01802E2C}" srcOrd="0" destOrd="0" presId="urn:microsoft.com/office/officeart/2008/layout/NameandTitleOrganizationalChart"/>
    <dgm:cxn modelId="{A73C824F-C514-4140-8801-B6241C094377}" type="presOf" srcId="{B037382A-C633-F241-A9A6-642B98605496}" destId="{79ED519F-ED7C-F84B-9746-3BFA2B43DE89}" srcOrd="1" destOrd="0" presId="urn:microsoft.com/office/officeart/2008/layout/NameandTitleOrganizationalChart"/>
    <dgm:cxn modelId="{BCAF338B-98D7-7D45-9022-031A6B931A41}" type="presOf" srcId="{DAED9B54-10D7-0149-86AB-C1E2354FE8EF}" destId="{389F1C92-167F-7C4B-80B6-2FF51139E296}" srcOrd="0" destOrd="0" presId="urn:microsoft.com/office/officeart/2008/layout/NameandTitleOrganizationalChart"/>
    <dgm:cxn modelId="{DE42A75D-2771-B048-BC2C-CDDE7A5B3DD2}" type="presParOf" srcId="{389F1C92-167F-7C4B-80B6-2FF51139E296}" destId="{6E0F49D3-6363-7B4A-BF53-9C71290F1000}" srcOrd="0" destOrd="0" presId="urn:microsoft.com/office/officeart/2008/layout/NameandTitleOrganizationalChart"/>
    <dgm:cxn modelId="{DA4F9C32-5A05-6D40-8D93-FCAA5A2DBF10}" type="presParOf" srcId="{6E0F49D3-6363-7B4A-BF53-9C71290F1000}" destId="{76CC1324-87B9-514D-B98B-BC7FB4629C22}" srcOrd="0" destOrd="0" presId="urn:microsoft.com/office/officeart/2008/layout/NameandTitleOrganizationalChart"/>
    <dgm:cxn modelId="{C364290B-FEA4-2E4C-A6D6-2152CF33E2CC}" type="presParOf" srcId="{76CC1324-87B9-514D-B98B-BC7FB4629C22}" destId="{34A9DD42-8BD9-9941-B223-7F1FD08B99AF}" srcOrd="0" destOrd="0" presId="urn:microsoft.com/office/officeart/2008/layout/NameandTitleOrganizationalChart"/>
    <dgm:cxn modelId="{CBAB0711-F685-5540-BBF8-337AAE80C81A}" type="presParOf" srcId="{76CC1324-87B9-514D-B98B-BC7FB4629C22}" destId="{0C960B45-D2A4-734F-A624-EDFCE8E877BB}" srcOrd="1" destOrd="0" presId="urn:microsoft.com/office/officeart/2008/layout/NameandTitleOrganizationalChart"/>
    <dgm:cxn modelId="{F0EDCDB1-19F5-AA4B-B36C-7E6B5EB27D6D}" type="presParOf" srcId="{76CC1324-87B9-514D-B98B-BC7FB4629C22}" destId="{6970AA29-BB48-CF45-911C-5A0E261CAE47}" srcOrd="2" destOrd="0" presId="urn:microsoft.com/office/officeart/2008/layout/NameandTitleOrganizationalChart"/>
    <dgm:cxn modelId="{C2A7FAA7-E241-0549-969B-518E139E49EC}" type="presParOf" srcId="{6E0F49D3-6363-7B4A-BF53-9C71290F1000}" destId="{D18752F7-3B13-0145-9728-A460429017A3}" srcOrd="1" destOrd="0" presId="urn:microsoft.com/office/officeart/2008/layout/NameandTitleOrganizationalChart"/>
    <dgm:cxn modelId="{823FDBE5-D43D-A643-A291-495B54E63A47}" type="presParOf" srcId="{6E0F49D3-6363-7B4A-BF53-9C71290F1000}" destId="{3E52BC19-2972-3D47-8475-73617AA2E5A1}" srcOrd="2" destOrd="0" presId="urn:microsoft.com/office/officeart/2008/layout/NameandTitleOrganizationalChart"/>
    <dgm:cxn modelId="{F615049C-BF4E-5A48-8508-91569EF8672F}" type="presParOf" srcId="{389F1C92-167F-7C4B-80B6-2FF51139E296}" destId="{586535C7-4BB9-ED47-99A7-3EC030726937}" srcOrd="1" destOrd="0" presId="urn:microsoft.com/office/officeart/2008/layout/NameandTitleOrganizationalChart"/>
    <dgm:cxn modelId="{7CB2756D-D684-2544-8DEC-3FCEDD278188}" type="presParOf" srcId="{586535C7-4BB9-ED47-99A7-3EC030726937}" destId="{5A1C29D5-E0C3-3642-8464-6B8612D7C625}" srcOrd="0" destOrd="0" presId="urn:microsoft.com/office/officeart/2008/layout/NameandTitleOrganizationalChart"/>
    <dgm:cxn modelId="{D758338E-80BA-7C4E-AA38-270559C1570F}" type="presParOf" srcId="{5A1C29D5-E0C3-3642-8464-6B8612D7C625}" destId="{604B6AC5-5034-E345-9E2E-34A1D03DF8B3}" srcOrd="0" destOrd="0" presId="urn:microsoft.com/office/officeart/2008/layout/NameandTitleOrganizationalChart"/>
    <dgm:cxn modelId="{7F520F89-C888-B245-81A7-A559DCFBC0A1}" type="presParOf" srcId="{5A1C29D5-E0C3-3642-8464-6B8612D7C625}" destId="{67327D9F-BF31-644D-BF7B-7303F07F04F3}" srcOrd="1" destOrd="0" presId="urn:microsoft.com/office/officeart/2008/layout/NameandTitleOrganizationalChart"/>
    <dgm:cxn modelId="{817087EE-F598-FC49-AF53-8E6E82FA0AD1}" type="presParOf" srcId="{5A1C29D5-E0C3-3642-8464-6B8612D7C625}" destId="{AD8F8F00-BF2A-0A4C-8383-72AC870FC7C0}" srcOrd="2" destOrd="0" presId="urn:microsoft.com/office/officeart/2008/layout/NameandTitleOrganizationalChart"/>
    <dgm:cxn modelId="{4F940AEF-39C6-104D-A196-A262B2C2D005}" type="presParOf" srcId="{586535C7-4BB9-ED47-99A7-3EC030726937}" destId="{DCA4C9F7-C0F7-784B-A9BC-F20B14D9B128}" srcOrd="1" destOrd="0" presId="urn:microsoft.com/office/officeart/2008/layout/NameandTitleOrganizationalChart"/>
    <dgm:cxn modelId="{77DD2626-7598-8A42-8AED-66EA870869B6}" type="presParOf" srcId="{DCA4C9F7-C0F7-784B-A9BC-F20B14D9B128}" destId="{11DAC71E-160B-E749-AE05-A7CE6942C1D4}" srcOrd="0" destOrd="0" presId="urn:microsoft.com/office/officeart/2008/layout/NameandTitleOrganizationalChart"/>
    <dgm:cxn modelId="{18D47FDA-8F07-B541-B3FA-4BA6373D33B2}" type="presParOf" srcId="{DCA4C9F7-C0F7-784B-A9BC-F20B14D9B128}" destId="{CB2F73FD-A239-5C46-8F80-9678CF1D20C1}" srcOrd="1" destOrd="0" presId="urn:microsoft.com/office/officeart/2008/layout/NameandTitleOrganizationalChart"/>
    <dgm:cxn modelId="{8317E194-19DE-444E-8BEE-6F71B2FF2BA3}" type="presParOf" srcId="{CB2F73FD-A239-5C46-8F80-9678CF1D20C1}" destId="{EACF9CE0-102E-6B44-B98C-4F41E06EDC4D}" srcOrd="0" destOrd="0" presId="urn:microsoft.com/office/officeart/2008/layout/NameandTitleOrganizationalChart"/>
    <dgm:cxn modelId="{FE018EA9-99C6-D743-8DE2-9158AAD77C94}" type="presParOf" srcId="{EACF9CE0-102E-6B44-B98C-4F41E06EDC4D}" destId="{092C4457-FCA8-1E43-A26A-347F01802E2C}" srcOrd="0" destOrd="0" presId="urn:microsoft.com/office/officeart/2008/layout/NameandTitleOrganizationalChart"/>
    <dgm:cxn modelId="{5F53B490-B49E-294E-A88E-D3FB8A48F762}" type="presParOf" srcId="{EACF9CE0-102E-6B44-B98C-4F41E06EDC4D}" destId="{FAE6B6EB-5084-3848-834F-ED913A8606AA}" srcOrd="1" destOrd="0" presId="urn:microsoft.com/office/officeart/2008/layout/NameandTitleOrganizationalChart"/>
    <dgm:cxn modelId="{CE02DFF7-DA27-F446-B064-E9AD4F90493F}" type="presParOf" srcId="{EACF9CE0-102E-6B44-B98C-4F41E06EDC4D}" destId="{2F542988-630A-FB4F-80AB-941713C136D4}" srcOrd="2" destOrd="0" presId="urn:microsoft.com/office/officeart/2008/layout/NameandTitleOrganizationalChart"/>
    <dgm:cxn modelId="{946E6F2E-A7EE-3948-90F5-659D99CF2840}" type="presParOf" srcId="{CB2F73FD-A239-5C46-8F80-9678CF1D20C1}" destId="{14FC0AB5-9F21-714F-AD05-F280C7155A9A}" srcOrd="1" destOrd="0" presId="urn:microsoft.com/office/officeart/2008/layout/NameandTitleOrganizationalChart"/>
    <dgm:cxn modelId="{E9723CAC-64BF-D649-9E2E-A2FBBF7F5673}" type="presParOf" srcId="{CB2F73FD-A239-5C46-8F80-9678CF1D20C1}" destId="{D3F2925E-D34D-2846-8F57-EAD60869FF78}" srcOrd="2" destOrd="0" presId="urn:microsoft.com/office/officeart/2008/layout/NameandTitleOrganizationalChart"/>
    <dgm:cxn modelId="{03276D95-1D4C-214D-9C29-B9B5C5787CCE}" type="presParOf" srcId="{DCA4C9F7-C0F7-784B-A9BC-F20B14D9B128}" destId="{FC83418A-97DA-DA47-B449-33A5FC7E8297}" srcOrd="2" destOrd="0" presId="urn:microsoft.com/office/officeart/2008/layout/NameandTitleOrganizationalChart"/>
    <dgm:cxn modelId="{8E0994FA-36F5-3048-BEAA-278B2C0DBA6E}" type="presParOf" srcId="{DCA4C9F7-C0F7-784B-A9BC-F20B14D9B128}" destId="{066C43FD-7EFC-9B41-95FA-A83B1D414DC2}" srcOrd="3" destOrd="0" presId="urn:microsoft.com/office/officeart/2008/layout/NameandTitleOrganizationalChart"/>
    <dgm:cxn modelId="{F27CD523-C83A-4442-AAF4-68A4600E130D}" type="presParOf" srcId="{066C43FD-7EFC-9B41-95FA-A83B1D414DC2}" destId="{B5745092-2D6E-D742-86E5-769BBEC7DB03}" srcOrd="0" destOrd="0" presId="urn:microsoft.com/office/officeart/2008/layout/NameandTitleOrganizationalChart"/>
    <dgm:cxn modelId="{B5E19495-6FA7-9D4B-8028-405E7083A5E3}" type="presParOf" srcId="{B5745092-2D6E-D742-86E5-769BBEC7DB03}" destId="{A45D6D23-A45E-BF43-AAFD-5412210914A7}" srcOrd="0" destOrd="0" presId="urn:microsoft.com/office/officeart/2008/layout/NameandTitleOrganizationalChart"/>
    <dgm:cxn modelId="{7F8D800C-2625-EA4F-BD2B-0243432E6F61}" type="presParOf" srcId="{B5745092-2D6E-D742-86E5-769BBEC7DB03}" destId="{E39D5E83-1FE8-C74E-92F4-0955BDCA0AEB}" srcOrd="1" destOrd="0" presId="urn:microsoft.com/office/officeart/2008/layout/NameandTitleOrganizationalChart"/>
    <dgm:cxn modelId="{25F686A3-6670-9A4B-A2EC-AADF4980D29E}" type="presParOf" srcId="{B5745092-2D6E-D742-86E5-769BBEC7DB03}" destId="{79ED519F-ED7C-F84B-9746-3BFA2B43DE89}" srcOrd="2" destOrd="0" presId="urn:microsoft.com/office/officeart/2008/layout/NameandTitleOrganizationalChart"/>
    <dgm:cxn modelId="{578EC925-8358-4E44-B2E5-94EF3A0DBD4A}" type="presParOf" srcId="{066C43FD-7EFC-9B41-95FA-A83B1D414DC2}" destId="{14E048FD-C6EA-ED46-AB41-E240A746A8B5}" srcOrd="1" destOrd="0" presId="urn:microsoft.com/office/officeart/2008/layout/NameandTitleOrganizationalChart"/>
    <dgm:cxn modelId="{35AA9584-6825-C945-B6C3-BFFF7AD0429C}" type="presParOf" srcId="{066C43FD-7EFC-9B41-95FA-A83B1D414DC2}" destId="{377CBCEF-BE8F-5143-979F-4515E63273D1}" srcOrd="2" destOrd="0" presId="urn:microsoft.com/office/officeart/2008/layout/NameandTitleOrganizationalChart"/>
    <dgm:cxn modelId="{0212A4A1-22D8-F94E-BD8F-88B20455DCC2}" type="presParOf" srcId="{586535C7-4BB9-ED47-99A7-3EC030726937}" destId="{D4BEE573-F5BC-514E-8CDE-2C284C29E3E8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2F5DE95-34B7-4FCA-93B0-D1A022D47657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3B6FDA-2D9C-4D38-B123-88C6A4D26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18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SK 1 to 9</a:t>
            </a:r>
          </a:p>
          <a:p>
            <a:r>
              <a:rPr lang="en-US" dirty="0"/>
              <a:t>Laura &amp;</a:t>
            </a:r>
            <a:r>
              <a:rPr lang="en-US" baseline="0" dirty="0"/>
              <a:t> Saran 10 to 29</a:t>
            </a:r>
          </a:p>
          <a:p>
            <a:r>
              <a:rPr lang="en-US" baseline="0" dirty="0"/>
              <a:t>SK 30 to 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B6FDA-2D9C-4D38-B123-88C6A4D26D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24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B6FDA-2D9C-4D38-B123-88C6A4D26D4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57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B6FDA-2D9C-4D38-B123-88C6A4D26D4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6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pages pasted for all forms that have changed including those on subsequent pages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B6FDA-2D9C-4D38-B123-88C6A4D26D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0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B6FDA-2D9C-4D38-B123-88C6A4D26D4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63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B6FDA-2D9C-4D38-B123-88C6A4D26D4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63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B6FDA-2D9C-4D38-B123-88C6A4D26D4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63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B6FDA-2D9C-4D38-B123-88C6A4D26D4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63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B6FDA-2D9C-4D38-B123-88C6A4D26D4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63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B6FDA-2D9C-4D38-B123-88C6A4D26D4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12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B6FDA-2D9C-4D38-B123-88C6A4D26D4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63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A1D8-5DC9-5F46-ABF8-B4BC086E133F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D60C-A2D4-E848-AD2D-93B0CB65C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A1D8-5DC9-5F46-ABF8-B4BC086E133F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D60C-A2D4-E848-AD2D-93B0CB65C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A1D8-5DC9-5F46-ABF8-B4BC086E133F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D60C-A2D4-E848-AD2D-93B0CB65C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A1D8-5DC9-5F46-ABF8-B4BC086E133F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D60C-A2D4-E848-AD2D-93B0CB65C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A1D8-5DC9-5F46-ABF8-B4BC086E133F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D60C-A2D4-E848-AD2D-93B0CB65C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A1D8-5DC9-5F46-ABF8-B4BC086E133F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D60C-A2D4-E848-AD2D-93B0CB65C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A1D8-5DC9-5F46-ABF8-B4BC086E133F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D60C-A2D4-E848-AD2D-93B0CB65C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A1D8-5DC9-5F46-ABF8-B4BC086E133F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D60C-A2D4-E848-AD2D-93B0CB65C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A1D8-5DC9-5F46-ABF8-B4BC086E133F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D60C-A2D4-E848-AD2D-93B0CB65C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A1D8-5DC9-5F46-ABF8-B4BC086E133F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D60C-A2D4-E848-AD2D-93B0CB65C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A1D8-5DC9-5F46-ABF8-B4BC086E133F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D60C-A2D4-E848-AD2D-93B0CB65C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6A1D8-5DC9-5F46-ABF8-B4BC086E133F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1D60C-A2D4-E848-AD2D-93B0CB65C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funding/phs398/phs398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niaid.nih.gov/researchfunding/grant/documents/ratnerresplan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19.png"/><Relationship Id="rId4" Type="http://schemas.openxmlformats.org/officeDocument/2006/relationships/package" Target="../embeddings/Microsoft_Word_Document1.docx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85977" y="0"/>
            <a:ext cx="8968876" cy="6858000"/>
            <a:chOff x="1500506" y="1223963"/>
            <a:chExt cx="6069965" cy="4641850"/>
          </a:xfrm>
        </p:grpSpPr>
        <p:grpSp>
          <p:nvGrpSpPr>
            <p:cNvPr id="4099" name="Group 10"/>
            <p:cNvGrpSpPr>
              <a:grpSpLocks/>
            </p:cNvGrpSpPr>
            <p:nvPr/>
          </p:nvGrpSpPr>
          <p:grpSpPr bwMode="auto">
            <a:xfrm>
              <a:off x="1500506" y="1223963"/>
              <a:ext cx="6069965" cy="4641850"/>
              <a:chOff x="1137" y="771"/>
              <a:chExt cx="3476" cy="2924"/>
            </a:xfrm>
          </p:grpSpPr>
          <p:sp>
            <p:nvSpPr>
              <p:cNvPr id="4101" name="Rectangle 8"/>
              <p:cNvSpPr>
                <a:spLocks noChangeArrowheads="1"/>
              </p:cNvSpPr>
              <p:nvPr/>
            </p:nvSpPr>
            <p:spPr bwMode="auto">
              <a:xfrm>
                <a:off x="1137" y="771"/>
                <a:ext cx="3476" cy="292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4102" name="Picture 6" descr="Passion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275" t="8667" r="8972" b="5525"/>
              <a:stretch>
                <a:fillRect/>
              </a:stretch>
            </p:blipFill>
            <p:spPr bwMode="auto">
              <a:xfrm>
                <a:off x="1402" y="1056"/>
                <a:ext cx="2944" cy="2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100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5814" y="4121681"/>
              <a:ext cx="3773647" cy="1029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54452975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AAOF Application Submission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17995"/>
            <a:ext cx="8686800" cy="498070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On-line</a:t>
            </a:r>
            <a:r>
              <a:rPr lang="en-US" dirty="0"/>
              <a:t> AND </a:t>
            </a:r>
            <a:endParaRPr lang="en-US" sz="4400" dirty="0"/>
          </a:p>
          <a:p>
            <a:r>
              <a:rPr lang="en-US" dirty="0">
                <a:solidFill>
                  <a:srgbClr val="FFFF00"/>
                </a:solidFill>
              </a:rPr>
              <a:t>Mail</a:t>
            </a:r>
            <a:r>
              <a:rPr lang="en-US" dirty="0"/>
              <a:t> to AAOF</a:t>
            </a:r>
          </a:p>
          <a:p>
            <a:pPr lvl="1"/>
            <a:r>
              <a:rPr lang="en-US" dirty="0"/>
              <a:t>One paper copy </a:t>
            </a:r>
          </a:p>
          <a:p>
            <a:pPr lvl="1"/>
            <a:r>
              <a:rPr lang="en-US" dirty="0"/>
              <a:t>An electronic copy on a Thumb Drive/</a:t>
            </a:r>
            <a:r>
              <a:rPr lang="en-US" dirty="0" err="1"/>
              <a:t>flashkey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All three identical copies to be received by December </a:t>
            </a:r>
            <a:r>
              <a:rPr lang="en-US" dirty="0">
                <a:solidFill>
                  <a:srgbClr val="FFFF00"/>
                </a:solidFill>
              </a:rPr>
              <a:t>15, 2017</a:t>
            </a:r>
            <a:endParaRPr lang="en-US" sz="44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731" y="6006236"/>
            <a:ext cx="3121268" cy="85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387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Award Types &amp; Eligibility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Support for Junior Faculty</a:t>
            </a:r>
          </a:p>
          <a:p>
            <a:pPr lvl="1"/>
            <a:r>
              <a:rPr lang="en-US" dirty="0"/>
              <a:t>Orthodontic Faculty Development Fellowship Award (OFDFA)</a:t>
            </a:r>
          </a:p>
          <a:p>
            <a:pPr lvl="2"/>
            <a:r>
              <a:rPr lang="en-US" dirty="0"/>
              <a:t>≤$20,000 for one year</a:t>
            </a:r>
          </a:p>
          <a:p>
            <a:pPr lvl="2"/>
            <a:r>
              <a:rPr lang="en-US" dirty="0"/>
              <a:t>Full-time faculty ≤5 years in 1</a:t>
            </a:r>
            <a:r>
              <a:rPr lang="en-US" baseline="30000" dirty="0"/>
              <a:t>st</a:t>
            </a:r>
            <a:r>
              <a:rPr lang="en-US" dirty="0"/>
              <a:t> appointment</a:t>
            </a:r>
          </a:p>
          <a:p>
            <a:pPr lvl="2"/>
            <a:r>
              <a:rPr lang="en-US" dirty="0">
                <a:solidFill>
                  <a:srgbClr val="00B0F0"/>
                </a:solidFill>
              </a:rPr>
              <a:t>TWO</a:t>
            </a:r>
            <a:r>
              <a:rPr lang="en-US" dirty="0"/>
              <a:t> proposals per orthodontic program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Postdoctoral Fellowship Award (PFA) </a:t>
            </a:r>
          </a:p>
          <a:p>
            <a:pPr lvl="2"/>
            <a:r>
              <a:rPr lang="en-US" dirty="0"/>
              <a:t>≤$50,000 per year for 2 years (with 3rd year possible)</a:t>
            </a:r>
          </a:p>
          <a:p>
            <a:pPr lvl="2"/>
            <a:r>
              <a:rPr lang="en-US" dirty="0"/>
              <a:t>Orthodontist with PhD (or equivalent)</a:t>
            </a:r>
          </a:p>
          <a:p>
            <a:pPr lvl="2"/>
            <a:r>
              <a:rPr lang="en-US" dirty="0"/>
              <a:t>For post-doc research training (lab or clinical)</a:t>
            </a:r>
          </a:p>
          <a:p>
            <a:pPr lvl="2"/>
            <a:r>
              <a:rPr lang="en-US" dirty="0"/>
              <a:t>High potential for future extramural (NIH) funding</a:t>
            </a:r>
          </a:p>
          <a:p>
            <a:pPr lvl="2"/>
            <a:r>
              <a:rPr lang="en-US" dirty="0"/>
              <a:t>Only one proposal per orthodontic program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655" y="2729815"/>
            <a:ext cx="1318335" cy="1362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32" y="2660453"/>
            <a:ext cx="1318335" cy="1362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03017" y="4029257"/>
            <a:ext cx="1212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</a:rPr>
              <a:t>Clipshrine.com</a:t>
            </a:r>
          </a:p>
        </p:txBody>
      </p:sp>
    </p:spTree>
    <p:extLst>
      <p:ext uri="{BB962C8B-B14F-4D97-AF65-F5344CB8AC3E}">
        <p14:creationId xmlns:p14="http://schemas.microsoft.com/office/powerpoint/2010/main" val="2707169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Award Types &amp; Eligibility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712" y="1417638"/>
            <a:ext cx="6589645" cy="4267545"/>
          </a:xfrm>
        </p:spPr>
        <p:txBody>
          <a:bodyPr>
            <a:normAutofit/>
          </a:bodyPr>
          <a:lstStyle/>
          <a:p>
            <a:r>
              <a:rPr lang="en-US" dirty="0"/>
              <a:t>Support for Orthodontic Faculty</a:t>
            </a:r>
          </a:p>
          <a:p>
            <a:pPr lvl="1"/>
            <a:r>
              <a:rPr lang="en-US" dirty="0"/>
              <a:t>Biomedical Research Award (BRA)</a:t>
            </a:r>
          </a:p>
          <a:p>
            <a:pPr lvl="2"/>
            <a:r>
              <a:rPr lang="en-US" sz="2200" dirty="0"/>
              <a:t>≤$30,000 for one year</a:t>
            </a:r>
          </a:p>
          <a:p>
            <a:pPr lvl="2"/>
            <a:r>
              <a:rPr lang="en-US" sz="2200" dirty="0"/>
              <a:t>Full-time faculty for </a:t>
            </a:r>
            <a:r>
              <a:rPr lang="en-US" sz="2200" dirty="0">
                <a:solidFill>
                  <a:srgbClr val="FFFF00"/>
                </a:solidFill>
              </a:rPr>
              <a:t>≥3 years</a:t>
            </a:r>
          </a:p>
          <a:p>
            <a:pPr lvl="2"/>
            <a:r>
              <a:rPr lang="en-US" sz="2200" dirty="0">
                <a:solidFill>
                  <a:srgbClr val="FFFF00"/>
                </a:solidFill>
              </a:rPr>
              <a:t>Any rank</a:t>
            </a:r>
          </a:p>
          <a:p>
            <a:pPr lvl="2"/>
            <a:r>
              <a:rPr lang="en-US" sz="2200" dirty="0"/>
              <a:t>Multiple applications per orthodontic program permitted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5" y="5179098"/>
            <a:ext cx="2196445" cy="1464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4" t="64354" r="7119"/>
          <a:stretch/>
        </p:blipFill>
        <p:spPr>
          <a:xfrm>
            <a:off x="3110946" y="5208924"/>
            <a:ext cx="2430421" cy="14344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683" y="5070984"/>
            <a:ext cx="1010926" cy="1670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8340" y="3498574"/>
            <a:ext cx="1310342" cy="314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79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Award Types &amp; Eligibility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Research Aid Award (RAA)</a:t>
            </a:r>
          </a:p>
          <a:p>
            <a:pPr lvl="1"/>
            <a:r>
              <a:rPr lang="en-US" dirty="0"/>
              <a:t>≤ $5,000 per year for one year</a:t>
            </a:r>
          </a:p>
          <a:p>
            <a:pPr lvl="1"/>
            <a:r>
              <a:rPr lang="en-US" dirty="0"/>
              <a:t>Resident with commitment to part-time or full-time academic career </a:t>
            </a:r>
            <a:r>
              <a:rPr lang="en-US" dirty="0">
                <a:solidFill>
                  <a:srgbClr val="FFFF00"/>
                </a:solidFill>
              </a:rPr>
              <a:t>– letter of support should state academic interest</a:t>
            </a:r>
          </a:p>
          <a:p>
            <a:pPr lvl="1"/>
            <a:r>
              <a:rPr lang="en-US" dirty="0"/>
              <a:t>Or part-time (clinical) orthodontic faculty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TWO</a:t>
            </a:r>
            <a:r>
              <a:rPr lang="en-US" dirty="0"/>
              <a:t> proposals per orthodontic program</a:t>
            </a:r>
          </a:p>
          <a:p>
            <a:pPr marL="457200" lvl="1" indent="0">
              <a:buNone/>
            </a:pPr>
            <a:r>
              <a:rPr lang="en-US" dirty="0"/>
              <a:t>		</a:t>
            </a:r>
          </a:p>
          <a:p>
            <a:r>
              <a:rPr lang="en-US" dirty="0"/>
              <a:t>Center Award (CA)</a:t>
            </a:r>
          </a:p>
          <a:p>
            <a:pPr lvl="1"/>
            <a:r>
              <a:rPr lang="en-US" dirty="0"/>
              <a:t>≤ $25,000 per year for up to 3 years</a:t>
            </a:r>
          </a:p>
          <a:p>
            <a:pPr lvl="1"/>
            <a:r>
              <a:rPr lang="en-US" dirty="0"/>
              <a:t>To enhance collaborations within and between institutions</a:t>
            </a:r>
          </a:p>
          <a:p>
            <a:pPr lvl="1"/>
            <a:r>
              <a:rPr lang="en-US" dirty="0"/>
              <a:t>Four types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648" y="3093710"/>
            <a:ext cx="1318335" cy="1362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025" y="3024348"/>
            <a:ext cx="1318335" cy="1362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03017" y="4365157"/>
            <a:ext cx="1212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</a:rPr>
              <a:t>Clipshrine.com</a:t>
            </a:r>
          </a:p>
        </p:txBody>
      </p:sp>
    </p:spTree>
    <p:extLst>
      <p:ext uri="{BB962C8B-B14F-4D97-AF65-F5344CB8AC3E}">
        <p14:creationId xmlns:p14="http://schemas.microsoft.com/office/powerpoint/2010/main" val="1852626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26544" y="30237"/>
            <a:ext cx="9904596" cy="1143000"/>
          </a:xfrm>
        </p:spPr>
        <p:txBody>
          <a:bodyPr>
            <a:noAutofit/>
          </a:bodyPr>
          <a:lstStyle/>
          <a:p>
            <a:r>
              <a:rPr lang="en-US" sz="4000" dirty="0"/>
              <a:t>Decision Tree: </a:t>
            </a:r>
            <a:br>
              <a:rPr lang="en-US" sz="4000" dirty="0"/>
            </a:br>
            <a:r>
              <a:rPr lang="en-US" sz="4000" dirty="0"/>
              <a:t>Selecting the Right Award Category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60" y="7547163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8333" y="1293852"/>
            <a:ext cx="2011680" cy="64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will be / am an orthodontic faculty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7969" y="6121781"/>
            <a:ext cx="1005837" cy="6367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PFA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48407" y="6121781"/>
            <a:ext cx="914400" cy="6367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OFDFA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49037" y="6121781"/>
            <a:ext cx="914400" cy="6367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98890" y="6106677"/>
            <a:ext cx="1005837" cy="6367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RAA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7480231" y="3382657"/>
            <a:ext cx="1376867" cy="2706624"/>
            <a:chOff x="7275997" y="3378673"/>
            <a:chExt cx="1376867" cy="2706624"/>
          </a:xfrm>
        </p:grpSpPr>
        <p:cxnSp>
          <p:nvCxnSpPr>
            <p:cNvPr id="23" name="Straight Connector 22"/>
            <p:cNvCxnSpPr/>
            <p:nvPr/>
          </p:nvCxnSpPr>
          <p:spPr>
            <a:xfrm rot="5400000">
              <a:off x="6593188" y="4731985"/>
              <a:ext cx="2706624" cy="0"/>
            </a:xfrm>
            <a:prstGeom prst="line">
              <a:avLst/>
            </a:prstGeom>
            <a:ln w="38100" cmpd="sng">
              <a:headEnd type="none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275997" y="4128827"/>
              <a:ext cx="13768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Ortho Certificate ± MS </a:t>
              </a:r>
              <a:r>
                <a:rPr lang="en-US" u="sng" dirty="0"/>
                <a:t>+</a:t>
              </a:r>
              <a:r>
                <a:rPr lang="en-US" dirty="0"/>
                <a:t> PhD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291061" y="1947964"/>
            <a:ext cx="3312979" cy="1424368"/>
            <a:chOff x="2291061" y="1947964"/>
            <a:chExt cx="3312979" cy="1424368"/>
          </a:xfrm>
        </p:grpSpPr>
        <p:sp>
          <p:nvSpPr>
            <p:cNvPr id="6" name="Rectangle 5"/>
            <p:cNvSpPr/>
            <p:nvPr/>
          </p:nvSpPr>
          <p:spPr>
            <a:xfrm>
              <a:off x="2291061" y="2732252"/>
              <a:ext cx="2011680" cy="6400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Full-time faculty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3299752" y="2338429"/>
              <a:ext cx="2304288" cy="0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3110454" y="2539596"/>
              <a:ext cx="402335" cy="0"/>
            </a:xfrm>
            <a:prstGeom prst="line">
              <a:avLst/>
            </a:prstGeom>
            <a:ln w="38100" cmpd="sng">
              <a:headEnd type="none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5375637" y="2149132"/>
              <a:ext cx="402335" cy="0"/>
            </a:xfrm>
            <a:prstGeom prst="line">
              <a:avLst/>
            </a:prstGeom>
            <a:ln w="38100" cmpd="sng"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301567" y="3376538"/>
            <a:ext cx="2867001" cy="1454540"/>
            <a:chOff x="475747" y="3376538"/>
            <a:chExt cx="2867001" cy="1454540"/>
          </a:xfrm>
        </p:grpSpPr>
        <p:sp>
          <p:nvSpPr>
            <p:cNvPr id="10" name="Rectangle 9"/>
            <p:cNvSpPr/>
            <p:nvPr/>
          </p:nvSpPr>
          <p:spPr>
            <a:xfrm>
              <a:off x="475747" y="4192681"/>
              <a:ext cx="2551953" cy="63839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Very early to early career </a:t>
              </a:r>
            </a:p>
            <a:p>
              <a:pPr algn="ctr"/>
              <a:r>
                <a:rPr lang="en-US" dirty="0"/>
                <a:t>(-) 0 to 5 years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1733404" y="3772809"/>
              <a:ext cx="1609344" cy="0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1544107" y="3973976"/>
              <a:ext cx="402335" cy="0"/>
            </a:xfrm>
            <a:prstGeom prst="line">
              <a:avLst/>
            </a:prstGeom>
            <a:ln w="38100" cmpd="sng">
              <a:headEnd type="none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3119598" y="3568562"/>
              <a:ext cx="384047" cy="0"/>
            </a:xfrm>
            <a:prstGeom prst="line">
              <a:avLst/>
            </a:prstGeom>
            <a:ln w="38100" cmpd="sng"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18805" y="4831078"/>
            <a:ext cx="1740163" cy="1272335"/>
            <a:chOff x="18805" y="4831078"/>
            <a:chExt cx="1740163" cy="1272335"/>
          </a:xfrm>
        </p:grpSpPr>
        <p:sp>
          <p:nvSpPr>
            <p:cNvPr id="16" name="TextBox 15"/>
            <p:cNvSpPr txBox="1"/>
            <p:nvPr/>
          </p:nvSpPr>
          <p:spPr>
            <a:xfrm>
              <a:off x="18805" y="4903084"/>
              <a:ext cx="9193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Ortho Cert + PhD or </a:t>
              </a:r>
              <a:r>
                <a:rPr lang="en-US" dirty="0" err="1"/>
                <a:t>equiv</a:t>
              </a:r>
              <a:endParaRPr lang="en-US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853712" y="5197028"/>
              <a:ext cx="905256" cy="0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415116" y="5646213"/>
              <a:ext cx="914400" cy="0"/>
            </a:xfrm>
            <a:prstGeom prst="line">
              <a:avLst/>
            </a:prstGeom>
            <a:ln w="38100" cmpd="sng">
              <a:headEnd type="none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1541381" y="5023102"/>
              <a:ext cx="384047" cy="0"/>
            </a:xfrm>
            <a:prstGeom prst="line">
              <a:avLst/>
            </a:prstGeom>
            <a:ln w="38100" cmpd="sng"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3130149" y="3755133"/>
            <a:ext cx="2874560" cy="1068900"/>
            <a:chOff x="3304329" y="3755133"/>
            <a:chExt cx="2874560" cy="1068900"/>
          </a:xfrm>
        </p:grpSpPr>
        <p:sp>
          <p:nvSpPr>
            <p:cNvPr id="9" name="Rectangle 8"/>
            <p:cNvSpPr/>
            <p:nvPr/>
          </p:nvSpPr>
          <p:spPr>
            <a:xfrm>
              <a:off x="3627713" y="4187264"/>
              <a:ext cx="2551176" cy="63676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≥3 years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5400000">
              <a:off x="4715625" y="3956301"/>
              <a:ext cx="402335" cy="0"/>
            </a:xfrm>
            <a:prstGeom prst="line">
              <a:avLst/>
            </a:prstGeom>
            <a:ln w="38100" cmpd="sng">
              <a:headEnd type="none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3304329" y="3772808"/>
              <a:ext cx="1600200" cy="0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5594168" y="2329917"/>
            <a:ext cx="3274319" cy="1042415"/>
            <a:chOff x="5594168" y="2329917"/>
            <a:chExt cx="3274319" cy="1042415"/>
          </a:xfrm>
        </p:grpSpPr>
        <p:sp>
          <p:nvSpPr>
            <p:cNvPr id="7" name="Rectangle 6"/>
            <p:cNvSpPr/>
            <p:nvPr/>
          </p:nvSpPr>
          <p:spPr>
            <a:xfrm>
              <a:off x="6856807" y="2732252"/>
              <a:ext cx="2011680" cy="6400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Part-time faculty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>
              <a:off x="7684240" y="2531085"/>
              <a:ext cx="402335" cy="0"/>
            </a:xfrm>
            <a:prstGeom prst="line">
              <a:avLst/>
            </a:prstGeom>
            <a:ln w="38100" cmpd="sng">
              <a:headEnd type="none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5594168" y="2336520"/>
              <a:ext cx="2304288" cy="0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1721534" y="5200128"/>
            <a:ext cx="1565658" cy="1010508"/>
            <a:chOff x="1721534" y="5193907"/>
            <a:chExt cx="1565658" cy="1010508"/>
          </a:xfrm>
        </p:grpSpPr>
        <p:cxnSp>
          <p:nvCxnSpPr>
            <p:cNvPr id="25" name="Straight Connector 24"/>
            <p:cNvCxnSpPr/>
            <p:nvPr/>
          </p:nvCxnSpPr>
          <p:spPr>
            <a:xfrm rot="5400000">
              <a:off x="2156452" y="5651107"/>
              <a:ext cx="914400" cy="0"/>
            </a:xfrm>
            <a:prstGeom prst="line">
              <a:avLst/>
            </a:prstGeom>
            <a:ln w="38100" cmpd="sng">
              <a:headEnd type="none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1721534" y="5193907"/>
              <a:ext cx="905256" cy="0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922899" y="5281085"/>
              <a:ext cx="13642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Ortho Certificate ± MS or PhD</a:t>
              </a:r>
            </a:p>
          </p:txBody>
        </p:sp>
      </p:grpSp>
      <p:cxnSp>
        <p:nvCxnSpPr>
          <p:cNvPr id="50" name="Straight Connector 49"/>
          <p:cNvCxnSpPr/>
          <p:nvPr/>
        </p:nvCxnSpPr>
        <p:spPr>
          <a:xfrm>
            <a:off x="5036620" y="4814349"/>
            <a:ext cx="0" cy="1301518"/>
          </a:xfrm>
          <a:prstGeom prst="line">
            <a:avLst/>
          </a:prstGeom>
          <a:ln w="38100" cmpd="sng">
            <a:solidFill>
              <a:srgbClr val="4F81BD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101115" y="4968860"/>
            <a:ext cx="1426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± Ortho Certificate ± MS </a:t>
            </a:r>
            <a:r>
              <a:rPr lang="en-US" u="sng" dirty="0"/>
              <a:t>+</a:t>
            </a:r>
            <a:r>
              <a:rPr lang="en-US" dirty="0"/>
              <a:t> PhD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302741" y="3089093"/>
            <a:ext cx="3069719" cy="3669466"/>
            <a:chOff x="3304329" y="3770126"/>
            <a:chExt cx="3069719" cy="1047852"/>
          </a:xfrm>
        </p:grpSpPr>
        <p:sp>
          <p:nvSpPr>
            <p:cNvPr id="51" name="Rectangle 50"/>
            <p:cNvSpPr/>
            <p:nvPr/>
          </p:nvSpPr>
          <p:spPr>
            <a:xfrm>
              <a:off x="4789000" y="4438745"/>
              <a:ext cx="1585048" cy="37923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Collaborations: </a:t>
              </a:r>
            </a:p>
            <a:p>
              <a:pPr algn="ctr"/>
              <a:r>
                <a:rPr lang="en-US" dirty="0"/>
                <a:t>CA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5455798" y="3770126"/>
              <a:ext cx="17573" cy="648430"/>
            </a:xfrm>
            <a:prstGeom prst="line">
              <a:avLst/>
            </a:prstGeom>
            <a:ln w="38100" cmpd="sng">
              <a:headEnd type="none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304329" y="3772808"/>
              <a:ext cx="2150310" cy="0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202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 Required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1546" y="1417638"/>
            <a:ext cx="8686800" cy="5103636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Application cover sheet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Table of Contents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Title Page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Documentation of Eligibility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Previous AAOF Awards &amp; Outcomes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Resubmissions only: Copy of previous AAOF Review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Budget &amp; Budget Justification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rgbClr val="FFFF00"/>
                </a:solidFill>
              </a:rPr>
              <a:t>Biosketches</a:t>
            </a:r>
            <a:endParaRPr lang="en-US" dirty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Role of Applicant(s)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Proposed Plan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Resubmissions only: Introduction Page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Letters of Support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Appendix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2091" y="6521274"/>
            <a:ext cx="6673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Yellow font implies that these are the same for all Award Categories</a:t>
            </a:r>
          </a:p>
        </p:txBody>
      </p:sp>
    </p:spTree>
    <p:extLst>
      <p:ext uri="{BB962C8B-B14F-4D97-AF65-F5344CB8AC3E}">
        <p14:creationId xmlns:p14="http://schemas.microsoft.com/office/powerpoint/2010/main" val="2672336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Required Component #1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Application Cover 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826" y="1911724"/>
            <a:ext cx="5558010" cy="4822634"/>
          </a:xfrm>
        </p:spPr>
        <p:txBody>
          <a:bodyPr>
            <a:normAutofit/>
          </a:bodyPr>
          <a:lstStyle/>
          <a:p>
            <a:r>
              <a:rPr lang="en-US" dirty="0"/>
              <a:t>Must be filled out, signed, &amp; returned as application cover page</a:t>
            </a:r>
          </a:p>
          <a:p>
            <a:endParaRPr lang="en-US" dirty="0"/>
          </a:p>
          <a:p>
            <a:r>
              <a:rPr lang="en-US" dirty="0"/>
              <a:t>If AAOF funds requested only for part of total budget, state amount from other sources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91" y="1667949"/>
            <a:ext cx="3532706" cy="3894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331" y="6068619"/>
            <a:ext cx="2892669" cy="78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732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Required Component #2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Table of Contents &amp;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95" y="1820485"/>
            <a:ext cx="5183436" cy="4525963"/>
          </a:xfrm>
        </p:spPr>
        <p:txBody>
          <a:bodyPr>
            <a:normAutofit/>
          </a:bodyPr>
          <a:lstStyle/>
          <a:p>
            <a:r>
              <a:rPr lang="en-US" dirty="0"/>
              <a:t>Enter correct page numbers </a:t>
            </a:r>
          </a:p>
          <a:p>
            <a:r>
              <a:rPr lang="en-US" dirty="0"/>
              <a:t>All Checklist items must be confirmed</a:t>
            </a:r>
          </a:p>
          <a:p>
            <a:r>
              <a:rPr lang="en-US" dirty="0"/>
              <a:t>Attest to completeness of application by signing &amp; dating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732" y="1646182"/>
            <a:ext cx="3684470" cy="4361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331" y="6068619"/>
            <a:ext cx="2892669" cy="78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42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Required Component #3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Title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73262" cy="4525963"/>
          </a:xfrm>
        </p:spPr>
        <p:txBody>
          <a:bodyPr>
            <a:normAutofit fontScale="25000" lnSpcReduction="20000"/>
          </a:bodyPr>
          <a:lstStyle/>
          <a:p>
            <a:r>
              <a:rPr lang="en-US" sz="11600" dirty="0"/>
              <a:t>1-page maximum, include</a:t>
            </a:r>
          </a:p>
          <a:p>
            <a:pPr lvl="1"/>
            <a:r>
              <a:rPr lang="en-US" sz="11200" dirty="0">
                <a:solidFill>
                  <a:srgbClr val="FFFF00"/>
                </a:solidFill>
              </a:rPr>
              <a:t>Award category/General/CFP</a:t>
            </a:r>
          </a:p>
          <a:p>
            <a:pPr lvl="1"/>
            <a:r>
              <a:rPr lang="en-US" sz="11200" dirty="0"/>
              <a:t>Title of application</a:t>
            </a:r>
            <a:endParaRPr lang="en-US" sz="10400" dirty="0"/>
          </a:p>
          <a:p>
            <a:pPr lvl="1"/>
            <a:r>
              <a:rPr lang="en-US" sz="11200" dirty="0"/>
              <a:t>All key personnel</a:t>
            </a:r>
          </a:p>
          <a:p>
            <a:pPr lvl="2"/>
            <a:r>
              <a:rPr lang="en-US" sz="10800" dirty="0"/>
              <a:t>Include </a:t>
            </a:r>
            <a:r>
              <a:rPr lang="en-US" sz="10800" dirty="0" err="1"/>
              <a:t>biosketches</a:t>
            </a:r>
            <a:r>
              <a:rPr lang="en-US" sz="10800" dirty="0"/>
              <a:t> for all named (see #7)</a:t>
            </a:r>
            <a:endParaRPr lang="en-US" sz="10000" dirty="0"/>
          </a:p>
          <a:p>
            <a:pPr lvl="1"/>
            <a:r>
              <a:rPr lang="en-US" sz="11200" dirty="0"/>
              <a:t>Other information specific to Award type</a:t>
            </a:r>
            <a:endParaRPr lang="en-US" sz="10400" dirty="0"/>
          </a:p>
          <a:p>
            <a:pPr lvl="1"/>
            <a:r>
              <a:rPr lang="en-US" sz="11200" dirty="0"/>
              <a:t>Brief statement (1-3 sentences)</a:t>
            </a:r>
          </a:p>
          <a:p>
            <a:pPr lvl="2"/>
            <a:r>
              <a:rPr lang="en-US" sz="9600" dirty="0"/>
              <a:t>Relevance of proposal to</a:t>
            </a:r>
          </a:p>
          <a:p>
            <a:pPr lvl="3"/>
            <a:r>
              <a:rPr lang="en-US" sz="8000" dirty="0"/>
              <a:t>Clinical orthodontics</a:t>
            </a:r>
          </a:p>
          <a:p>
            <a:pPr lvl="3"/>
            <a:r>
              <a:rPr lang="en-US" sz="8000" dirty="0"/>
              <a:t>Orthodontic education</a:t>
            </a:r>
            <a:endParaRPr lang="en-US" sz="10800" dirty="0"/>
          </a:p>
          <a:p>
            <a:pPr lvl="2"/>
            <a:r>
              <a:rPr lang="en-US" sz="9600" dirty="0"/>
              <a:t>Use non-technical language</a:t>
            </a:r>
          </a:p>
          <a:p>
            <a:pPr lvl="2"/>
            <a:endParaRPr lang="en-US" sz="1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331" y="6068619"/>
            <a:ext cx="2892669" cy="78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188" y="1639262"/>
            <a:ext cx="3215760" cy="323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95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Required Component #4 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Documentation of 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298" y="1908424"/>
            <a:ext cx="4616622" cy="4525963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Citizenship, Foreign National Status</a:t>
            </a:r>
          </a:p>
          <a:p>
            <a:pPr lvl="2"/>
            <a:endParaRPr lang="en-US" dirty="0"/>
          </a:p>
          <a:p>
            <a:r>
              <a:rPr lang="en-US" sz="3600" dirty="0"/>
              <a:t>Current academic rank &amp; years </a:t>
            </a:r>
          </a:p>
          <a:p>
            <a:pPr lvl="2"/>
            <a:endParaRPr lang="en-US" dirty="0"/>
          </a:p>
          <a:p>
            <a:r>
              <a:rPr lang="en-US" sz="3600" dirty="0"/>
              <a:t>Location(s) of activities </a:t>
            </a:r>
          </a:p>
          <a:p>
            <a:pPr lvl="2"/>
            <a:endParaRPr lang="en-US" dirty="0"/>
          </a:p>
          <a:p>
            <a:r>
              <a:rPr lang="en-US" sz="3600" dirty="0"/>
              <a:t>Verification by Institutional Official </a:t>
            </a:r>
          </a:p>
          <a:p>
            <a:pPr lvl="1"/>
            <a:r>
              <a:rPr lang="en-US" dirty="0"/>
              <a:t>Department Chair</a:t>
            </a:r>
          </a:p>
          <a:p>
            <a:pPr lvl="1"/>
            <a:r>
              <a:rPr lang="en-US" dirty="0"/>
              <a:t>Program Director or </a:t>
            </a:r>
          </a:p>
          <a:p>
            <a:pPr lvl="1"/>
            <a:r>
              <a:rPr lang="en-US" dirty="0"/>
              <a:t>Dean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319" y="1584992"/>
            <a:ext cx="4123759" cy="52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539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85" y="274637"/>
            <a:ext cx="8686800" cy="156524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American Association of Orthodontists Foundation</a:t>
            </a:r>
            <a:r>
              <a:rPr lang="en-US" dirty="0"/>
              <a:t/>
            </a:r>
            <a:br>
              <a:rPr lang="en-US" dirty="0"/>
            </a:br>
            <a:r>
              <a:rPr lang="en-US" sz="4900" dirty="0"/>
              <a:t>Grant Application &amp; Review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585" y="194205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Workshop Goals</a:t>
            </a:r>
          </a:p>
          <a:p>
            <a:r>
              <a:rPr lang="en-US" dirty="0"/>
              <a:t>AAOF Mission &amp; Achievements</a:t>
            </a:r>
          </a:p>
          <a:p>
            <a:r>
              <a:rPr lang="en-US" dirty="0"/>
              <a:t>Award Types &amp; Eligibility Criteria</a:t>
            </a:r>
          </a:p>
          <a:p>
            <a:r>
              <a:rPr lang="en-US" dirty="0"/>
              <a:t>11 Required Components</a:t>
            </a:r>
          </a:p>
          <a:p>
            <a:r>
              <a:rPr lang="en-US" dirty="0"/>
              <a:t>Review Process &amp; Criteria</a:t>
            </a:r>
          </a:p>
          <a:p>
            <a:r>
              <a:rPr lang="en-US" dirty="0"/>
              <a:t>Your &amp; Your Mentors’/Chair’s Roles in Ensuring Your Success</a:t>
            </a:r>
          </a:p>
          <a:p>
            <a:r>
              <a:rPr lang="en-US" dirty="0"/>
              <a:t>Questions &amp; Answers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249" y="6144187"/>
            <a:ext cx="2615750" cy="71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56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Required Component #5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Previous AAOF Awards &amp;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52376"/>
            <a:ext cx="4282367" cy="4309507"/>
          </a:xfrm>
        </p:spPr>
        <p:txBody>
          <a:bodyPr>
            <a:normAutofit fontScale="40000" lnSpcReduction="20000"/>
          </a:bodyPr>
          <a:lstStyle/>
          <a:p>
            <a:r>
              <a:rPr lang="en-US" sz="7000" dirty="0"/>
              <a:t>Reflects on:</a:t>
            </a:r>
          </a:p>
          <a:p>
            <a:pPr lvl="1"/>
            <a:r>
              <a:rPr lang="en-US" sz="5200" dirty="0"/>
              <a:t>Academic accomplishments</a:t>
            </a:r>
          </a:p>
          <a:p>
            <a:pPr lvl="1"/>
            <a:r>
              <a:rPr lang="en-US" sz="5200" dirty="0"/>
              <a:t>Success in career development and scholarship</a:t>
            </a:r>
          </a:p>
          <a:p>
            <a:pPr lvl="1"/>
            <a:r>
              <a:rPr lang="en-US" sz="5200" dirty="0"/>
              <a:t>Future chances of success with additional funding</a:t>
            </a:r>
          </a:p>
          <a:p>
            <a:pPr lvl="3"/>
            <a:endParaRPr lang="en-US" sz="4000" dirty="0"/>
          </a:p>
          <a:p>
            <a:r>
              <a:rPr lang="en-US" sz="7000" dirty="0"/>
              <a:t>Important outcome measure for AAOF and donors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979" y="1396712"/>
            <a:ext cx="4058927" cy="519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93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Required Component #5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Previous AAOF Awards &amp;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51" y="1600200"/>
            <a:ext cx="4382515" cy="4309507"/>
          </a:xfrm>
        </p:spPr>
        <p:txBody>
          <a:bodyPr>
            <a:normAutofit fontScale="85000" lnSpcReduction="10000"/>
          </a:bodyPr>
          <a:lstStyle/>
          <a:p>
            <a:r>
              <a:rPr lang="en-US" sz="5900" dirty="0">
                <a:solidFill>
                  <a:srgbClr val="00B0F0"/>
                </a:solidFill>
              </a:rPr>
              <a:t>Resubmissions only: </a:t>
            </a:r>
          </a:p>
          <a:p>
            <a:pPr lvl="1"/>
            <a:r>
              <a:rPr lang="en-US" sz="5500" dirty="0">
                <a:solidFill>
                  <a:srgbClr val="00B0F0"/>
                </a:solidFill>
              </a:rPr>
              <a:t>Attach a copy of your previous AAOF Review</a:t>
            </a:r>
          </a:p>
          <a:p>
            <a:pPr marL="0" indent="0">
              <a:buNone/>
            </a:pPr>
            <a:endParaRPr lang="en-US" sz="7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634" y="1591545"/>
            <a:ext cx="4110756" cy="518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0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Required Component #6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Budget &amp; Budget Justification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93107" y="2055216"/>
            <a:ext cx="8293693" cy="462210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11400" dirty="0"/>
              <a:t>All eligible expenses only</a:t>
            </a:r>
          </a:p>
          <a:p>
            <a:pPr lvl="2">
              <a:lnSpc>
                <a:spcPct val="110000"/>
              </a:lnSpc>
            </a:pPr>
            <a:r>
              <a:rPr lang="en-US" sz="9600" dirty="0"/>
              <a:t>Itemized list</a:t>
            </a:r>
          </a:p>
          <a:p>
            <a:pPr lvl="2">
              <a:lnSpc>
                <a:spcPct val="110000"/>
              </a:lnSpc>
            </a:pPr>
            <a:r>
              <a:rPr lang="en-US" sz="9600" dirty="0"/>
              <a:t>Justification </a:t>
            </a:r>
            <a:r>
              <a:rPr lang="en-US" sz="9600" dirty="0">
                <a:solidFill>
                  <a:srgbClr val="FFFFFF"/>
                </a:solidFill>
              </a:rPr>
              <a:t>or </a:t>
            </a:r>
            <a:r>
              <a:rPr lang="en-US" sz="9600" dirty="0"/>
              <a:t>why needed	</a:t>
            </a:r>
          </a:p>
          <a:p>
            <a:pPr lvl="3">
              <a:lnSpc>
                <a:spcPct val="110000"/>
              </a:lnSpc>
            </a:pPr>
            <a:endParaRPr lang="en-US" sz="10800" dirty="0"/>
          </a:p>
          <a:p>
            <a:pPr>
              <a:lnSpc>
                <a:spcPct val="110000"/>
              </a:lnSpc>
            </a:pPr>
            <a:r>
              <a:rPr lang="en-US" sz="11400" dirty="0"/>
              <a:t>Ensure that you follow guidelines provided on eligible expenses (salaries) and limits (e.g. travel)</a:t>
            </a:r>
          </a:p>
          <a:p>
            <a:pPr lvl="2">
              <a:lnSpc>
                <a:spcPct val="110000"/>
              </a:lnSpc>
            </a:pPr>
            <a:endParaRPr lang="en-US" sz="10800" dirty="0"/>
          </a:p>
          <a:p>
            <a:pPr>
              <a:lnSpc>
                <a:spcPct val="110000"/>
              </a:lnSpc>
            </a:pPr>
            <a:r>
              <a:rPr lang="en-US" sz="11400" dirty="0"/>
              <a:t>If AAOF funds only part of planned support, identify</a:t>
            </a:r>
          </a:p>
          <a:p>
            <a:pPr lvl="2">
              <a:lnSpc>
                <a:spcPct val="110000"/>
              </a:lnSpc>
            </a:pPr>
            <a:r>
              <a:rPr lang="en-US" sz="9600" dirty="0"/>
              <a:t>For which specific portion/s of proposal </a:t>
            </a:r>
          </a:p>
          <a:p>
            <a:pPr lvl="2">
              <a:lnSpc>
                <a:spcPct val="110000"/>
              </a:lnSpc>
            </a:pPr>
            <a:r>
              <a:rPr lang="en-US" sz="9600" dirty="0"/>
              <a:t>How remainder will be supported (agency, amount)</a:t>
            </a:r>
            <a:endParaRPr lang="en-US" sz="11200" dirty="0"/>
          </a:p>
        </p:txBody>
      </p:sp>
      <p:sp>
        <p:nvSpPr>
          <p:cNvPr id="4" name="TextBox 3"/>
          <p:cNvSpPr txBox="1"/>
          <p:nvPr/>
        </p:nvSpPr>
        <p:spPr>
          <a:xfrm>
            <a:off x="6102221" y="2175006"/>
            <a:ext cx="1250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92D050"/>
                </a:solidFill>
              </a:rPr>
              <a:t>$$</a:t>
            </a:r>
          </a:p>
        </p:txBody>
      </p:sp>
    </p:spTree>
    <p:extLst>
      <p:ext uri="{BB962C8B-B14F-4D97-AF65-F5344CB8AC3E}">
        <p14:creationId xmlns:p14="http://schemas.microsoft.com/office/powerpoint/2010/main" val="2002689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Required Component #6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Budget &amp; Budget Justification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93107" y="1839547"/>
            <a:ext cx="8293693" cy="462210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11400" dirty="0"/>
              <a:t>Fellowships only</a:t>
            </a:r>
          </a:p>
          <a:p>
            <a:pPr lvl="2">
              <a:lnSpc>
                <a:spcPct val="110000"/>
              </a:lnSpc>
            </a:pPr>
            <a:r>
              <a:rPr lang="en-US" sz="9600" dirty="0"/>
              <a:t>Identify &amp; describe alternative funds for Proposed Plans if all/part of funds are for salary support</a:t>
            </a:r>
          </a:p>
          <a:p>
            <a:pPr lvl="3">
              <a:lnSpc>
                <a:spcPct val="110000"/>
              </a:lnSpc>
            </a:pPr>
            <a:endParaRPr lang="en-US" sz="11000" dirty="0"/>
          </a:p>
          <a:p>
            <a:pPr>
              <a:lnSpc>
                <a:spcPct val="110000"/>
              </a:lnSpc>
            </a:pPr>
            <a:r>
              <a:rPr lang="en-US" sz="12000" dirty="0"/>
              <a:t>Reviewers assess</a:t>
            </a:r>
          </a:p>
          <a:p>
            <a:pPr lvl="2">
              <a:lnSpc>
                <a:spcPct val="110000"/>
              </a:lnSpc>
            </a:pPr>
            <a:r>
              <a:rPr lang="en-US" sz="9600" dirty="0"/>
              <a:t>Appropriate for proposed activities</a:t>
            </a:r>
          </a:p>
          <a:p>
            <a:pPr lvl="2">
              <a:lnSpc>
                <a:spcPct val="110000"/>
              </a:lnSpc>
            </a:pPr>
            <a:r>
              <a:rPr lang="en-US" sz="9600" dirty="0"/>
              <a:t>Completeness</a:t>
            </a:r>
          </a:p>
          <a:p>
            <a:pPr lvl="2">
              <a:lnSpc>
                <a:spcPct val="110000"/>
              </a:lnSpc>
            </a:pPr>
            <a:r>
              <a:rPr lang="en-US" sz="9600" dirty="0"/>
              <a:t>Reasonable cost estimates</a:t>
            </a:r>
          </a:p>
          <a:p>
            <a:pPr lvl="2">
              <a:lnSpc>
                <a:spcPct val="110000"/>
              </a:lnSpc>
            </a:pPr>
            <a:r>
              <a:rPr lang="en-US" sz="9600" dirty="0"/>
              <a:t>Whether or not unbudgeted essential equipment, supplies, resources to perform studies are available</a:t>
            </a:r>
          </a:p>
          <a:p>
            <a:pPr lvl="2">
              <a:lnSpc>
                <a:spcPct val="110000"/>
              </a:lnSpc>
            </a:pPr>
            <a:r>
              <a:rPr lang="en-US" sz="9600" dirty="0"/>
              <a:t>Help them out! </a:t>
            </a:r>
          </a:p>
          <a:p>
            <a:pPr lvl="1">
              <a:lnSpc>
                <a:spcPct val="110000"/>
              </a:lnSpc>
            </a:pPr>
            <a:endParaRPr lang="en-US" sz="1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331" y="6068619"/>
            <a:ext cx="2892669" cy="78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136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Required Component #7</a:t>
            </a:r>
            <a:br>
              <a:rPr lang="en-US" dirty="0"/>
            </a:br>
            <a:r>
              <a:rPr lang="en-US" dirty="0" err="1">
                <a:solidFill>
                  <a:srgbClr val="FFFF00"/>
                </a:solidFill>
              </a:rPr>
              <a:t>Biosketches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73337" y="2007290"/>
            <a:ext cx="4730098" cy="462210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11400" dirty="0"/>
              <a:t>Include for all individuals named on Title Page</a:t>
            </a:r>
          </a:p>
          <a:p>
            <a:pPr lvl="2">
              <a:lnSpc>
                <a:spcPct val="110000"/>
              </a:lnSpc>
            </a:pPr>
            <a:endParaRPr lang="en-US" sz="10800" dirty="0"/>
          </a:p>
          <a:p>
            <a:pPr>
              <a:lnSpc>
                <a:spcPct val="110000"/>
              </a:lnSpc>
            </a:pPr>
            <a:r>
              <a:rPr lang="en-US" sz="12000" dirty="0"/>
              <a:t>NIH </a:t>
            </a:r>
            <a:r>
              <a:rPr lang="en-US" sz="12000" dirty="0" err="1"/>
              <a:t>biosketch</a:t>
            </a:r>
            <a:r>
              <a:rPr lang="en-US" sz="12000" dirty="0"/>
              <a:t> ≤ 4 pages</a:t>
            </a:r>
            <a:endParaRPr lang="en-US" sz="11800" dirty="0"/>
          </a:p>
          <a:p>
            <a:pPr lvl="1">
              <a:lnSpc>
                <a:spcPct val="110000"/>
              </a:lnSpc>
            </a:pPr>
            <a:r>
              <a:rPr lang="en-US" sz="7400" dirty="0">
                <a:hlinkClick r:id="rId3"/>
              </a:rPr>
              <a:t>http://grants.nih.gov/grants/funding/phs398/phs398.html</a:t>
            </a:r>
            <a:endParaRPr lang="en-US" sz="7400" dirty="0"/>
          </a:p>
          <a:p>
            <a:pPr lvl="1">
              <a:lnSpc>
                <a:spcPct val="110000"/>
              </a:lnSpc>
            </a:pPr>
            <a:r>
              <a:rPr lang="en-US" sz="7400" dirty="0"/>
              <a:t>Personal statement</a:t>
            </a:r>
          </a:p>
          <a:p>
            <a:pPr lvl="1">
              <a:lnSpc>
                <a:spcPct val="110000"/>
              </a:lnSpc>
            </a:pPr>
            <a:r>
              <a:rPr lang="en-US" sz="7400" dirty="0"/>
              <a:t>Positions &amp; honors</a:t>
            </a:r>
          </a:p>
          <a:p>
            <a:pPr lvl="1">
              <a:lnSpc>
                <a:spcPct val="110000"/>
              </a:lnSpc>
            </a:pPr>
            <a:r>
              <a:rPr lang="en-US" sz="7400" dirty="0"/>
              <a:t>Selected citations</a:t>
            </a:r>
          </a:p>
          <a:p>
            <a:pPr lvl="1">
              <a:lnSpc>
                <a:spcPct val="110000"/>
              </a:lnSpc>
            </a:pPr>
            <a:r>
              <a:rPr lang="en-US" sz="7400" dirty="0"/>
              <a:t>Research support (ongoing &amp; past 3 years)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755" y="1765106"/>
            <a:ext cx="3768917" cy="499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319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62" y="274638"/>
            <a:ext cx="922486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Required Component #8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Roles of Applicant(s) &amp; Other Participants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199" y="1899455"/>
            <a:ext cx="8564002" cy="462210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600" dirty="0"/>
              <a:t>Include all individuals named on Title Page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Role(s)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Responsibilities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% effort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sz="3600" dirty="0"/>
              <a:t>Follow specific instructions for Award type (e.g. OFDFA mentor role &amp; associated details)</a:t>
            </a:r>
          </a:p>
          <a:p>
            <a:pPr lvl="1"/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331" y="6068619"/>
            <a:ext cx="2892669" cy="78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513" y="2568833"/>
            <a:ext cx="1927636" cy="13252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600" y="3676259"/>
            <a:ext cx="7931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Openclipart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28416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Required Component #9</a:t>
            </a:r>
            <a:br>
              <a:rPr lang="en-US" dirty="0"/>
            </a:br>
            <a:r>
              <a:rPr lang="en-US" dirty="0"/>
              <a:t>Proposed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108" y="1598023"/>
            <a:ext cx="8800012" cy="4525963"/>
          </a:xfrm>
        </p:spPr>
        <p:txBody>
          <a:bodyPr>
            <a:normAutofit fontScale="25000" lnSpcReduction="20000"/>
          </a:bodyPr>
          <a:lstStyle/>
          <a:p>
            <a:pPr marL="97155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11800" dirty="0"/>
              <a:t>Abstract (≤ 1 page)</a:t>
            </a:r>
          </a:p>
          <a:p>
            <a:pPr marL="1771650" lvl="2" indent="-457200">
              <a:lnSpc>
                <a:spcPct val="110000"/>
              </a:lnSpc>
              <a:buFont typeface="+mj-lt"/>
              <a:buAutoNum type="arabicPeriod"/>
            </a:pPr>
            <a:endParaRPr lang="en-US" sz="11000" dirty="0"/>
          </a:p>
          <a:p>
            <a:pPr marL="97155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11800" dirty="0"/>
              <a:t>Project Plan(s) </a:t>
            </a:r>
          </a:p>
          <a:p>
            <a:pPr marL="914400" lvl="1" indent="-274320">
              <a:lnSpc>
                <a:spcPct val="110000"/>
              </a:lnSpc>
            </a:pPr>
            <a:r>
              <a:rPr lang="en-US" sz="10000" dirty="0"/>
              <a:t>Different page limits &amp; content for different Award types</a:t>
            </a:r>
          </a:p>
          <a:p>
            <a:pPr marL="914400" lvl="1" indent="-274320">
              <a:lnSpc>
                <a:spcPct val="110000"/>
              </a:lnSpc>
            </a:pPr>
            <a:r>
              <a:rPr lang="en-US" sz="10000" dirty="0">
                <a:solidFill>
                  <a:srgbClr val="00B0F0"/>
                </a:solidFill>
              </a:rPr>
              <a:t>Resubmissions only: Introduction page (see next slide)</a:t>
            </a:r>
          </a:p>
          <a:p>
            <a:pPr marL="1771650" lvl="2" indent="-457200">
              <a:lnSpc>
                <a:spcPct val="110000"/>
              </a:lnSpc>
              <a:buFont typeface="+mj-lt"/>
              <a:buAutoNum type="arabicPeriod"/>
            </a:pPr>
            <a:endParaRPr lang="en-US" sz="11200" dirty="0"/>
          </a:p>
          <a:p>
            <a:pPr marL="97155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11800" dirty="0"/>
              <a:t>Timetable (≤ 1 page)</a:t>
            </a:r>
          </a:p>
          <a:p>
            <a:pPr marL="971550" indent="-457200">
              <a:lnSpc>
                <a:spcPct val="110000"/>
              </a:lnSpc>
              <a:buFont typeface="+mj-lt"/>
              <a:buAutoNum type="arabicPeriod"/>
            </a:pPr>
            <a:endParaRPr lang="en-US" sz="11800" dirty="0"/>
          </a:p>
          <a:p>
            <a:pPr marL="97155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11800" dirty="0"/>
              <a:t>References (no page limit)</a:t>
            </a:r>
          </a:p>
          <a:p>
            <a:pPr marL="914400" lvl="1" indent="-274320">
              <a:lnSpc>
                <a:spcPct val="110000"/>
              </a:lnSpc>
            </a:pPr>
            <a:r>
              <a:rPr lang="en-US" sz="10000" dirty="0"/>
              <a:t>Include all cited materials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331" y="6068619"/>
            <a:ext cx="2892669" cy="78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615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Resubmission Applications: #9-2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Applicant/s must </a:t>
            </a:r>
          </a:p>
          <a:p>
            <a:pPr lvl="1"/>
            <a:r>
              <a:rPr lang="en-US" dirty="0"/>
              <a:t>Make appropriate &amp; major changes to the re-submitted application</a:t>
            </a:r>
          </a:p>
          <a:p>
            <a:pPr lvl="1"/>
            <a:r>
              <a:rPr lang="en-US" dirty="0"/>
              <a:t>Append previous AAOF PARC Review following Form Page 5 </a:t>
            </a:r>
          </a:p>
          <a:p>
            <a:pPr lvl="2"/>
            <a:r>
              <a:rPr lang="en-US" dirty="0"/>
              <a:t>i.e. after “Previous AAOF Awards &amp; Outcomes” page/s</a:t>
            </a:r>
          </a:p>
          <a:p>
            <a:pPr lvl="1"/>
            <a:r>
              <a:rPr lang="en-US" dirty="0"/>
              <a:t>Include 1-page </a:t>
            </a:r>
            <a:r>
              <a:rPr lang="en-US" dirty="0">
                <a:solidFill>
                  <a:srgbClr val="00B0F0"/>
                </a:solidFill>
              </a:rPr>
              <a:t>Introduction</a:t>
            </a:r>
            <a:r>
              <a:rPr lang="en-US" dirty="0"/>
              <a:t> in section 9-2 of Project Plan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331" y="6068619"/>
            <a:ext cx="2892669" cy="78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369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Resubmission Applications: #9-2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Introduction</a:t>
            </a:r>
            <a:r>
              <a:rPr lang="en-US" dirty="0"/>
              <a:t> (1 page maximum)</a:t>
            </a:r>
          </a:p>
          <a:p>
            <a:pPr lvl="1"/>
            <a:r>
              <a:rPr lang="en-US" dirty="0"/>
              <a:t>Summarizes: substantial additions, deletions, &amp; changes to the previous application</a:t>
            </a:r>
          </a:p>
          <a:p>
            <a:pPr lvl="1"/>
            <a:r>
              <a:rPr lang="en-US" dirty="0"/>
              <a:t>Includes responses to all of the “weaknesses” provided in the six sections of the critique</a:t>
            </a:r>
          </a:p>
          <a:p>
            <a:pPr lvl="1"/>
            <a:r>
              <a:rPr lang="en-US" dirty="0"/>
              <a:t>Should not exceed one page</a:t>
            </a:r>
          </a:p>
          <a:p>
            <a:pPr lvl="1"/>
            <a:r>
              <a:rPr lang="en-US" dirty="0"/>
              <a:t>For e.g.: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hlinkClick r:id="rId2"/>
              </a:rPr>
              <a:t>https://www.niaid.nih.gov/researchfunding/grant/documents/ratnerresplan.pdf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331" y="6068619"/>
            <a:ext cx="2892669" cy="78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07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Required Component #10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Letters of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5157" y="2004339"/>
            <a:ext cx="8293693" cy="4622103"/>
          </a:xfrm>
        </p:spPr>
        <p:txBody>
          <a:bodyPr>
            <a:normAutofit/>
          </a:bodyPr>
          <a:lstStyle/>
          <a:p>
            <a:r>
              <a:rPr lang="en-US" sz="3600" dirty="0"/>
              <a:t>No page limits</a:t>
            </a:r>
          </a:p>
          <a:p>
            <a:r>
              <a:rPr lang="en-US" sz="3600" dirty="0"/>
              <a:t>Required for all Award categories</a:t>
            </a:r>
          </a:p>
          <a:p>
            <a:r>
              <a:rPr lang="en-US" sz="3600" dirty="0"/>
              <a:t>Award-specific instructions</a:t>
            </a:r>
          </a:p>
          <a:p>
            <a:r>
              <a:rPr lang="en-US" sz="3600" dirty="0"/>
              <a:t>Importance as specified in instructions</a:t>
            </a:r>
          </a:p>
          <a:p>
            <a:r>
              <a:rPr lang="en-US" sz="3600" dirty="0"/>
              <a:t>Avoid extraneous letters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331" y="6068619"/>
            <a:ext cx="2892669" cy="78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189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85" y="274637"/>
            <a:ext cx="8686800" cy="156524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American Association of Orthodontists Foundation</a:t>
            </a:r>
            <a:r>
              <a:rPr lang="en-US" dirty="0"/>
              <a:t/>
            </a:r>
            <a:br>
              <a:rPr lang="en-US" dirty="0"/>
            </a:br>
            <a:r>
              <a:rPr lang="en-US" sz="4900" dirty="0"/>
              <a:t>Grant Application &amp; Review Proces</a:t>
            </a:r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578" y="194205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Workshop Goals</a:t>
            </a:r>
          </a:p>
          <a:p>
            <a:r>
              <a:rPr lang="en-US" dirty="0"/>
              <a:t>AAOF Mission &amp; Achievements</a:t>
            </a:r>
          </a:p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Award Types &amp; Eligibility Criteria</a:t>
            </a:r>
          </a:p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11 Required Components</a:t>
            </a:r>
          </a:p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Review Process &amp; Criteria</a:t>
            </a:r>
          </a:p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Your &amp; Your Mentors’/Chair’s Roles in Ensuring Your Success</a:t>
            </a:r>
          </a:p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Questions &amp; Answers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249" y="6144187"/>
            <a:ext cx="2615750" cy="71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181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Required Component #11</a:t>
            </a:r>
            <a:br>
              <a:rPr lang="en-US" dirty="0"/>
            </a:br>
            <a:r>
              <a:rPr lang="en-US" dirty="0"/>
              <a:t>Appendix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No page limits</a:t>
            </a:r>
          </a:p>
          <a:p>
            <a:r>
              <a:rPr lang="en-US" dirty="0"/>
              <a:t>If applicable</a:t>
            </a:r>
          </a:p>
          <a:p>
            <a:pPr lvl="1"/>
            <a:r>
              <a:rPr lang="en-US" dirty="0"/>
              <a:t>Human Research: IRB approval status</a:t>
            </a:r>
          </a:p>
          <a:p>
            <a:pPr lvl="2"/>
            <a:r>
              <a:rPr lang="en-US" dirty="0"/>
              <a:t>Describe status</a:t>
            </a:r>
          </a:p>
          <a:p>
            <a:pPr lvl="2"/>
            <a:r>
              <a:rPr lang="en-US" dirty="0"/>
              <a:t>Include notice if approved</a:t>
            </a:r>
          </a:p>
          <a:p>
            <a:pPr lvl="1"/>
            <a:r>
              <a:rPr lang="en-US" dirty="0"/>
              <a:t>Animal Research: IACUC approval status</a:t>
            </a:r>
          </a:p>
          <a:p>
            <a:pPr lvl="2"/>
            <a:r>
              <a:rPr lang="en-US" dirty="0"/>
              <a:t>Describe status</a:t>
            </a:r>
          </a:p>
          <a:p>
            <a:pPr lvl="2"/>
            <a:r>
              <a:rPr lang="en-US" dirty="0"/>
              <a:t>Include notice if approved</a:t>
            </a:r>
          </a:p>
          <a:p>
            <a:r>
              <a:rPr lang="en-US" dirty="0"/>
              <a:t>Accepted &amp; published manuscripts</a:t>
            </a:r>
          </a:p>
          <a:p>
            <a:pPr lvl="1"/>
            <a:r>
              <a:rPr lang="en-US" dirty="0"/>
              <a:t>Not required</a:t>
            </a:r>
          </a:p>
          <a:p>
            <a:pPr lvl="1"/>
            <a:r>
              <a:rPr lang="en-US" dirty="0"/>
              <a:t>≤3 authored by applicant</a:t>
            </a:r>
          </a:p>
          <a:p>
            <a:pPr lvl="1"/>
            <a:r>
              <a:rPr lang="en-US" dirty="0"/>
              <a:t>Directly relevant to application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331" y="6068619"/>
            <a:ext cx="2892669" cy="78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6773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OFDFA &amp; PFA: Specifics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u="sng" dirty="0"/>
              <a:t>Project Plans</a:t>
            </a:r>
          </a:p>
          <a:p>
            <a:pPr lvl="1"/>
            <a:r>
              <a:rPr lang="en-US" dirty="0"/>
              <a:t>Page limits</a:t>
            </a:r>
          </a:p>
          <a:p>
            <a:pPr lvl="2"/>
            <a:r>
              <a:rPr lang="en-US" dirty="0"/>
              <a:t>OFDFA ≤6 pages</a:t>
            </a:r>
          </a:p>
          <a:p>
            <a:pPr lvl="2"/>
            <a:r>
              <a:rPr lang="en-US" dirty="0"/>
              <a:t>PFA ≤10 pages</a:t>
            </a:r>
          </a:p>
          <a:p>
            <a:r>
              <a:rPr lang="en-US" dirty="0"/>
              <a:t>4 Developmental Plans:</a:t>
            </a:r>
          </a:p>
          <a:p>
            <a:pPr lvl="1"/>
            <a:r>
              <a:rPr lang="en-US" dirty="0"/>
              <a:t>Required: Programs &amp; activities</a:t>
            </a:r>
          </a:p>
          <a:p>
            <a:pPr lvl="1"/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Educational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Clinical skills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Teaching skills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Research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Area/s of emphasis</a:t>
            </a:r>
          </a:p>
          <a:p>
            <a:pPr lvl="1"/>
            <a:r>
              <a:rPr lang="en-US" dirty="0"/>
              <a:t>OFDFA: One or more</a:t>
            </a:r>
          </a:p>
          <a:p>
            <a:pPr lvl="1"/>
            <a:r>
              <a:rPr lang="en-US" dirty="0"/>
              <a:t>PFA: Research must be focus</a:t>
            </a:r>
          </a:p>
          <a:p>
            <a:endParaRPr lang="en-US" dirty="0"/>
          </a:p>
          <a:p>
            <a:r>
              <a:rPr lang="en-US" dirty="0"/>
              <a:t>Provide </a:t>
            </a:r>
          </a:p>
          <a:p>
            <a:pPr lvl="1"/>
            <a:r>
              <a:rPr lang="en-US" dirty="0"/>
              <a:t>Sufficient detail for evaluation</a:t>
            </a:r>
          </a:p>
          <a:p>
            <a:pPr lvl="1"/>
            <a:r>
              <a:rPr lang="en-US" dirty="0"/>
              <a:t>Note: History/previous accomplishments ≠ Plans</a:t>
            </a:r>
          </a:p>
          <a:p>
            <a:pPr lvl="1"/>
            <a:r>
              <a:rPr lang="en-US" dirty="0"/>
              <a:t>Key Advisors for each Developmental Plan</a:t>
            </a:r>
          </a:p>
          <a:p>
            <a:pPr lvl="2"/>
            <a:r>
              <a:rPr lang="en-US" dirty="0"/>
              <a:t>Should review and mentor on application prior to submission</a:t>
            </a:r>
          </a:p>
          <a:p>
            <a:pPr lvl="2"/>
            <a:r>
              <a:rPr lang="en-US" dirty="0"/>
              <a:t>Provide letter of support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331" y="6068619"/>
            <a:ext cx="2892669" cy="78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801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OFDFA &amp; PFA: Specifics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u="sng" dirty="0"/>
              <a:t>Letters of Support</a:t>
            </a:r>
          </a:p>
          <a:p>
            <a:pPr lvl="1"/>
            <a:r>
              <a:rPr lang="en-US" dirty="0"/>
              <a:t>Page limits: None</a:t>
            </a:r>
          </a:p>
          <a:p>
            <a:pPr lvl="1"/>
            <a:r>
              <a:rPr lang="en-US" dirty="0"/>
              <a:t>At least 3 supporting letters</a:t>
            </a:r>
          </a:p>
          <a:p>
            <a:pPr lvl="2"/>
            <a:r>
              <a:rPr lang="en-US" dirty="0"/>
              <a:t>Describe abilities/future potential, qualifications re: goals of OFDFA or PFA</a:t>
            </a:r>
          </a:p>
          <a:p>
            <a:pPr lvl="1"/>
            <a:r>
              <a:rPr lang="en-US" dirty="0"/>
              <a:t>Individuals named on Title Page</a:t>
            </a:r>
          </a:p>
          <a:p>
            <a:pPr lvl="2"/>
            <a:r>
              <a:rPr lang="en-US" dirty="0"/>
              <a:t>Principal advisor(s)/mentor(s), Co-I(s), Consultant(s)</a:t>
            </a:r>
          </a:p>
          <a:p>
            <a:pPr lvl="2"/>
            <a:r>
              <a:rPr lang="en-US" dirty="0"/>
              <a:t>Verify participation, plans for support</a:t>
            </a:r>
          </a:p>
          <a:p>
            <a:pPr lvl="1"/>
            <a:r>
              <a:rPr lang="en-US" dirty="0"/>
              <a:t>Institutional official</a:t>
            </a:r>
          </a:p>
          <a:p>
            <a:pPr lvl="2"/>
            <a:r>
              <a:rPr lang="en-US" dirty="0"/>
              <a:t>Verify support of/resources for 4 Developmental Plans</a:t>
            </a:r>
          </a:p>
          <a:p>
            <a:pPr lvl="1"/>
            <a:r>
              <a:rPr lang="en-US" dirty="0"/>
              <a:t>Chair</a:t>
            </a:r>
          </a:p>
          <a:p>
            <a:pPr lvl="2"/>
            <a:r>
              <a:rPr lang="en-US" dirty="0"/>
              <a:t>Verify eligibility, support &amp; time</a:t>
            </a:r>
          </a:p>
          <a:p>
            <a:pPr lvl="2"/>
            <a:r>
              <a:rPr lang="en-US" dirty="0"/>
              <a:t>Confirm appointment as FT faculty as of July 1 of funding period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331" y="6068619"/>
            <a:ext cx="2892669" cy="78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7497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OFDFA &amp; PFA: Other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25543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TWO</a:t>
            </a:r>
            <a:r>
              <a:rPr lang="en-US" dirty="0"/>
              <a:t> OFDFA &amp;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ONE</a:t>
            </a:r>
            <a:r>
              <a:rPr lang="en-US" dirty="0"/>
              <a:t> PFA proposal per orthodontic program</a:t>
            </a:r>
          </a:p>
          <a:p>
            <a:r>
              <a:rPr lang="en-US" dirty="0"/>
              <a:t>PI may apply for both OFDFA &amp; PFA </a:t>
            </a:r>
          </a:p>
          <a:p>
            <a:pPr lvl="1"/>
            <a:r>
              <a:rPr lang="en-US" dirty="0"/>
              <a:t>Only 1 will be funded</a:t>
            </a:r>
          </a:p>
          <a:p>
            <a:r>
              <a:rPr lang="en-US" dirty="0"/>
              <a:t>Current residents may apply if have</a:t>
            </a:r>
          </a:p>
          <a:p>
            <a:pPr lvl="1"/>
            <a:r>
              <a:rPr lang="en-US" dirty="0"/>
              <a:t>FT faculty position starting  July 1st of funding year</a:t>
            </a:r>
          </a:p>
          <a:p>
            <a:pPr lvl="1"/>
            <a:r>
              <a:rPr lang="en-US" dirty="0"/>
              <a:t>Verification of appointment required from chair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331" y="6068619"/>
            <a:ext cx="2892669" cy="78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3807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 &amp; RAA: Specifics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/>
              <a:t>Project Plans</a:t>
            </a:r>
          </a:p>
          <a:p>
            <a:pPr lvl="1"/>
            <a:r>
              <a:rPr lang="en-US" dirty="0"/>
              <a:t>Page limits</a:t>
            </a:r>
          </a:p>
          <a:p>
            <a:pPr lvl="2"/>
            <a:r>
              <a:rPr lang="en-US" dirty="0"/>
              <a:t>≤ 10 pages for BRA </a:t>
            </a:r>
          </a:p>
          <a:p>
            <a:pPr lvl="2"/>
            <a:r>
              <a:rPr lang="en-US" dirty="0"/>
              <a:t> ≤ 5 pages for RAA</a:t>
            </a:r>
          </a:p>
          <a:p>
            <a:pPr lvl="1"/>
            <a:r>
              <a:rPr lang="en-US" dirty="0"/>
              <a:t>Background &amp; Significance</a:t>
            </a:r>
          </a:p>
          <a:p>
            <a:pPr lvl="1"/>
            <a:r>
              <a:rPr lang="en-US" dirty="0"/>
              <a:t>Preliminary Studies</a:t>
            </a:r>
          </a:p>
          <a:p>
            <a:pPr lvl="1"/>
            <a:r>
              <a:rPr lang="en-US" dirty="0"/>
              <a:t>Experimental Design, Methods &amp; Statistical Analyses</a:t>
            </a:r>
          </a:p>
          <a:p>
            <a:pPr lvl="1"/>
            <a:r>
              <a:rPr lang="en-US" dirty="0"/>
              <a:t>Expected Outcomes</a:t>
            </a:r>
          </a:p>
          <a:p>
            <a:pPr lvl="1"/>
            <a:r>
              <a:rPr lang="en-US" dirty="0"/>
              <a:t>Alternative Approaches</a:t>
            </a:r>
          </a:p>
          <a:p>
            <a:pPr lvl="2"/>
            <a:r>
              <a:rPr lang="en-US" dirty="0"/>
              <a:t>What if outcomes are not as expected?</a:t>
            </a:r>
          </a:p>
          <a:p>
            <a:pPr lvl="2"/>
            <a:r>
              <a:rPr lang="en-US" dirty="0"/>
              <a:t>How to trouble-shoot</a:t>
            </a:r>
          </a:p>
          <a:p>
            <a:pPr lvl="2"/>
            <a:r>
              <a:rPr lang="en-US" dirty="0"/>
              <a:t>Demonstrate that all aspects been considered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331" y="6068619"/>
            <a:ext cx="2892669" cy="78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Multidocument 5"/>
          <p:cNvSpPr/>
          <p:nvPr/>
        </p:nvSpPr>
        <p:spPr>
          <a:xfrm>
            <a:off x="5720979" y="1511558"/>
            <a:ext cx="2527282" cy="1987421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011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 &amp; RAA: Specifics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423" y="1600200"/>
            <a:ext cx="4269377" cy="4525963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/>
              <a:t>Letters of Support</a:t>
            </a:r>
          </a:p>
          <a:p>
            <a:pPr lvl="1"/>
            <a:r>
              <a:rPr lang="en-US" dirty="0"/>
              <a:t>Page limits: None</a:t>
            </a:r>
          </a:p>
          <a:p>
            <a:r>
              <a:rPr lang="en-US" dirty="0"/>
              <a:t>Co-I(s), Consultant(s)</a:t>
            </a:r>
          </a:p>
          <a:p>
            <a:pPr lvl="1"/>
            <a:r>
              <a:rPr lang="en-US" dirty="0"/>
              <a:t>Individuals named on Title Page</a:t>
            </a:r>
          </a:p>
          <a:p>
            <a:pPr lvl="1"/>
            <a:r>
              <a:rPr lang="en-US" dirty="0"/>
              <a:t>Verify participation, plans for support</a:t>
            </a:r>
          </a:p>
          <a:p>
            <a:r>
              <a:rPr lang="en-US" dirty="0"/>
              <a:t>Institutional official</a:t>
            </a:r>
          </a:p>
          <a:p>
            <a:pPr lvl="1"/>
            <a:r>
              <a:rPr lang="en-US" dirty="0"/>
              <a:t>Verify support of/resources for Project Plan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369526" cy="4525963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r>
              <a:rPr lang="en-US" dirty="0"/>
              <a:t>Chair’s letter </a:t>
            </a:r>
          </a:p>
          <a:p>
            <a:pPr lvl="1"/>
            <a:r>
              <a:rPr lang="en-US" dirty="0"/>
              <a:t>BRA</a:t>
            </a:r>
          </a:p>
          <a:p>
            <a:pPr lvl="2"/>
            <a:r>
              <a:rPr lang="en-US" dirty="0"/>
              <a:t>Verify eligibility, support &amp; time</a:t>
            </a:r>
          </a:p>
          <a:p>
            <a:pPr lvl="2"/>
            <a:r>
              <a:rPr lang="en-US" dirty="0"/>
              <a:t>Confirm ≥3 years as FT faculty as of July 1 of funding period</a:t>
            </a:r>
          </a:p>
          <a:p>
            <a:pPr lvl="1"/>
            <a:r>
              <a:rPr lang="en-US" dirty="0"/>
              <a:t>RAA</a:t>
            </a:r>
          </a:p>
          <a:p>
            <a:pPr lvl="2"/>
            <a:r>
              <a:rPr lang="en-US" dirty="0"/>
              <a:t>PT faculty may apply</a:t>
            </a:r>
          </a:p>
          <a:p>
            <a:pPr lvl="2"/>
            <a:r>
              <a:rPr lang="en-US" dirty="0"/>
              <a:t>Residents</a:t>
            </a:r>
          </a:p>
          <a:p>
            <a:pPr lvl="3"/>
            <a:r>
              <a:rPr lang="en-US" dirty="0"/>
              <a:t>Evidence of resident’s strong interest in a future academic career </a:t>
            </a:r>
            <a:r>
              <a:rPr lang="en-US" dirty="0">
                <a:solidFill>
                  <a:srgbClr val="FFFF00"/>
                </a:solidFill>
              </a:rPr>
              <a:t>must be highlighted in letter</a:t>
            </a:r>
          </a:p>
          <a:p>
            <a:pPr lvl="3"/>
            <a:r>
              <a:rPr lang="en-US" dirty="0"/>
              <a:t>Verify support for applicant &amp; time remaining in residency program to complete the project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331" y="6068619"/>
            <a:ext cx="2892669" cy="78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2026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BRA: Other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25543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Investigator-initiated research</a:t>
            </a:r>
          </a:p>
          <a:p>
            <a:pPr lvl="1"/>
            <a:r>
              <a:rPr lang="en-US" dirty="0"/>
              <a:t>Orthodontics &amp; related topics</a:t>
            </a:r>
          </a:p>
          <a:p>
            <a:pPr lvl="1"/>
            <a:r>
              <a:rPr lang="en-US" dirty="0"/>
              <a:t>Expected to lead to </a:t>
            </a:r>
          </a:p>
          <a:p>
            <a:pPr lvl="2"/>
            <a:r>
              <a:rPr lang="en-US" dirty="0"/>
              <a:t>Publications</a:t>
            </a:r>
          </a:p>
          <a:p>
            <a:pPr lvl="2"/>
            <a:r>
              <a:rPr lang="en-US" dirty="0"/>
              <a:t>Preliminary data: external grant applications (e.g. NIH)</a:t>
            </a:r>
          </a:p>
          <a:p>
            <a:pPr lvl="1"/>
            <a:r>
              <a:rPr lang="en-US" dirty="0"/>
              <a:t>Scientific merit emphasized</a:t>
            </a:r>
          </a:p>
          <a:p>
            <a:r>
              <a:rPr lang="en-US" dirty="0"/>
              <a:t>No limit: # of proposals per orthodontic program</a:t>
            </a:r>
          </a:p>
          <a:p>
            <a:r>
              <a:rPr lang="en-US" dirty="0"/>
              <a:t>PI may </a:t>
            </a:r>
          </a:p>
          <a:p>
            <a:pPr lvl="1"/>
            <a:r>
              <a:rPr lang="en-US" dirty="0"/>
              <a:t>Apply for both BRA &amp; PFA - only 1 will be funded</a:t>
            </a:r>
          </a:p>
          <a:p>
            <a:pPr lvl="1"/>
            <a:r>
              <a:rPr lang="en-US" dirty="0"/>
              <a:t>Can not apply if PI/Co-PI on another application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331" y="6068619"/>
            <a:ext cx="2892669" cy="78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6073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 Award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Four types</a:t>
            </a:r>
          </a:p>
          <a:p>
            <a:pPr marL="971550" lvl="1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Establishing a “center” of investigation</a:t>
            </a:r>
          </a:p>
          <a:p>
            <a:pPr marL="971550" lvl="1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Supporting an established “center” of investigation</a:t>
            </a:r>
          </a:p>
          <a:p>
            <a:pPr marL="971550" lvl="1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Support of special collections &amp; databases</a:t>
            </a:r>
          </a:p>
          <a:p>
            <a:pPr marL="971550" lvl="1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Support of collaborative inter-institutional symposia / workshops to expedite discoveries &amp; technology transfer</a:t>
            </a:r>
          </a:p>
          <a:p>
            <a:pPr lvl="3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Project Plan ≤ 10 pages</a:t>
            </a:r>
          </a:p>
          <a:p>
            <a:pPr lvl="3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Content depends on Type 1 to 4</a:t>
            </a:r>
          </a:p>
          <a:p>
            <a:pPr lvl="3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Need to demonstrate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Genuine cooperative and collaborative undertaking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Not merely an expanded BRA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331" y="6068619"/>
            <a:ext cx="2892669" cy="78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8347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85" y="274637"/>
            <a:ext cx="8686800" cy="156524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American Association of Orthodontists Foundation</a:t>
            </a:r>
            <a:r>
              <a:rPr lang="en-US" dirty="0"/>
              <a:t/>
            </a:r>
            <a:br>
              <a:rPr lang="en-US" dirty="0"/>
            </a:br>
            <a:r>
              <a:rPr lang="en-US" sz="4900" dirty="0"/>
              <a:t>Grant Application &amp; Review Proces</a:t>
            </a:r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578" y="194205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Workshop Goals</a:t>
            </a:r>
          </a:p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AAOF Mission &amp; Achievements</a:t>
            </a:r>
          </a:p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Award Types &amp; Eligibility Criteria</a:t>
            </a:r>
          </a:p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11 Required Components</a:t>
            </a:r>
          </a:p>
          <a:p>
            <a:r>
              <a:rPr lang="en-US" dirty="0"/>
              <a:t>Review Process &amp; Criteria</a:t>
            </a:r>
          </a:p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Your &amp; Your Mentors’/Chair’s Roles in Ensuring Your Success</a:t>
            </a:r>
          </a:p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Questions &amp; Answers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249" y="6144187"/>
            <a:ext cx="2615750" cy="71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1668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282" y="18207"/>
            <a:ext cx="847537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Process for Award Application, Review &amp; Funding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7280311"/>
              </p:ext>
            </p:extLst>
          </p:nvPr>
        </p:nvGraphicFramePr>
        <p:xfrm>
          <a:off x="225432" y="1209449"/>
          <a:ext cx="8686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290920" y="4414824"/>
            <a:ext cx="1590457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11201" y="1594494"/>
            <a:ext cx="1445870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0" y="6240013"/>
            <a:ext cx="41015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PARC: Planning and Awards Review Committee</a:t>
            </a:r>
          </a:p>
          <a:p>
            <a:r>
              <a:rPr lang="en-US" sz="1600" dirty="0"/>
              <a:t>BOD: Board of Directors</a:t>
            </a:r>
          </a:p>
        </p:txBody>
      </p:sp>
    </p:spTree>
    <p:extLst>
      <p:ext uri="{BB962C8B-B14F-4D97-AF65-F5344CB8AC3E}">
        <p14:creationId xmlns:p14="http://schemas.microsoft.com/office/powerpoint/2010/main" val="4081191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Workshop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Share</a:t>
            </a:r>
            <a:r>
              <a:rPr lang="en-US" dirty="0"/>
              <a:t> information on </a:t>
            </a:r>
          </a:p>
          <a:p>
            <a:pPr lvl="1"/>
            <a:r>
              <a:rPr lang="en-US" dirty="0"/>
              <a:t>Award categories &amp; requirements</a:t>
            </a:r>
          </a:p>
          <a:p>
            <a:pPr lvl="1"/>
            <a:r>
              <a:rPr lang="en-US" dirty="0"/>
              <a:t>Review process, criteria &amp; funding decisions </a:t>
            </a:r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Improve</a:t>
            </a:r>
          </a:p>
          <a:p>
            <a:pPr lvl="1"/>
            <a:r>
              <a:rPr lang="en-US" dirty="0"/>
              <a:t>Quality &amp; completeness of applications</a:t>
            </a:r>
          </a:p>
          <a:p>
            <a:pPr lvl="1"/>
            <a:r>
              <a:rPr lang="en-US" dirty="0"/>
              <a:t>Chances of your success </a:t>
            </a:r>
          </a:p>
          <a:p>
            <a:pPr lvl="1"/>
            <a:r>
              <a:rPr lang="en-US" dirty="0"/>
              <a:t>Discovery &amp; education in orthodontics</a:t>
            </a:r>
          </a:p>
          <a:p>
            <a:pPr lvl="1"/>
            <a:r>
              <a:rPr lang="en-US" dirty="0"/>
              <a:t>Justification for fund-raising efforts of AAOF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731" y="6006236"/>
            <a:ext cx="3121268" cy="85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5771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78"/>
            <a:ext cx="8229600" cy="1143000"/>
          </a:xfrm>
        </p:spPr>
        <p:txBody>
          <a:bodyPr/>
          <a:lstStyle/>
          <a:p>
            <a:r>
              <a:rPr lang="en-US" dirty="0"/>
              <a:t>The Process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6112"/>
            <a:ext cx="8686800" cy="5257800"/>
          </a:xfrm>
        </p:spPr>
        <p:txBody>
          <a:bodyPr>
            <a:noAutofit/>
          </a:bodyPr>
          <a:lstStyle/>
          <a:p>
            <a:r>
              <a:rPr lang="en-US" sz="2000" dirty="0"/>
              <a:t>AAOF Executive VP and Staff</a:t>
            </a:r>
          </a:p>
          <a:p>
            <a:pPr lvl="1"/>
            <a:r>
              <a:rPr lang="en-US" sz="1600" dirty="0"/>
              <a:t>AAOF Awards materials issued </a:t>
            </a:r>
          </a:p>
          <a:p>
            <a:pPr lvl="1"/>
            <a:r>
              <a:rPr lang="en-US" sz="1600" dirty="0"/>
              <a:t>Receives all applications</a:t>
            </a:r>
          </a:p>
          <a:p>
            <a:pPr lvl="1"/>
            <a:r>
              <a:rPr lang="en-US" sz="1600" dirty="0"/>
              <a:t>Reviewed by AAOF staff for meeting deadline, eligibility and completeness</a:t>
            </a:r>
          </a:p>
          <a:p>
            <a:pPr lvl="1"/>
            <a:r>
              <a:rPr lang="en-US" sz="1600" dirty="0"/>
              <a:t>Incomplete, ineligible or late applications triaged</a:t>
            </a:r>
          </a:p>
          <a:p>
            <a:pPr lvl="1"/>
            <a:endParaRPr lang="en-US" sz="1600" dirty="0"/>
          </a:p>
          <a:p>
            <a:r>
              <a:rPr lang="en-US" sz="2000" dirty="0"/>
              <a:t>PARC</a:t>
            </a:r>
          </a:p>
          <a:p>
            <a:pPr lvl="1"/>
            <a:r>
              <a:rPr lang="en-US" sz="1600" dirty="0"/>
              <a:t>Chair assigns applications to PARC members generally based on area(s) of expertise</a:t>
            </a:r>
          </a:p>
          <a:p>
            <a:pPr lvl="1"/>
            <a:r>
              <a:rPr lang="en-US" sz="1600" dirty="0"/>
              <a:t>Applications scored initially by 2 reviewers using specific scoring criteria</a:t>
            </a:r>
          </a:p>
          <a:p>
            <a:pPr lvl="1"/>
            <a:r>
              <a:rPr lang="en-US" sz="1600" dirty="0"/>
              <a:t>Written reviews and preliminary overall impact scores (scale of 1 to 9)</a:t>
            </a:r>
          </a:p>
          <a:p>
            <a:pPr lvl="1"/>
            <a:r>
              <a:rPr lang="en-US" sz="1600" dirty="0"/>
              <a:t>Additional reviewers sought when scores vary by more than 2 points</a:t>
            </a:r>
          </a:p>
          <a:p>
            <a:pPr lvl="1"/>
            <a:r>
              <a:rPr lang="en-US" sz="1600" dirty="0"/>
              <a:t>PARC meeting- reviews presented with preliminary scores and discussed; final scores provided by all reviewers; final scores by all PARC members; average final score plus review collated</a:t>
            </a:r>
          </a:p>
          <a:p>
            <a:pPr lvl="1"/>
            <a:r>
              <a:rPr lang="en-US" sz="1600" dirty="0"/>
              <a:t>Makes funding recommendations to AAOF BOD on basis of funding available and quality of applications</a:t>
            </a:r>
          </a:p>
          <a:p>
            <a:pPr lvl="1"/>
            <a:endParaRPr lang="en-US" sz="800" dirty="0"/>
          </a:p>
          <a:p>
            <a:r>
              <a:rPr lang="en-US" sz="2000" dirty="0"/>
              <a:t>AAOF BOD makes final funding decisions</a:t>
            </a:r>
          </a:p>
          <a:p>
            <a:pPr lvl="4"/>
            <a:endParaRPr lang="en-US" sz="800" dirty="0"/>
          </a:p>
          <a:p>
            <a:r>
              <a:rPr lang="en-US" sz="2000" dirty="0"/>
              <a:t>AAOF Executive VP communicates funding decision and grant critique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4377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69934"/>
            <a:ext cx="8419223" cy="572310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Overall Impact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Scale of 1 to 9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Based on following criteria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Scored Review Criteria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Significance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Investigator(s)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Innovation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Approach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Environment including mentors &amp; resources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Success and Productivity of Previous Funding Provided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Strengths and Weaknesses (major, moderate, minor)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Additional Review Criteria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Human or Animal Research Approval Status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Budget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Appropriate &amp; justified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Ineligible requests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331" y="6068619"/>
            <a:ext cx="2892669" cy="78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233" y="1269934"/>
            <a:ext cx="3048000" cy="304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82137" y="3916791"/>
            <a:ext cx="30792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http://peter.baumgartner.name/2014/05/23/double-blind-review-ein-fallbeispiel/</a:t>
            </a:r>
          </a:p>
        </p:txBody>
      </p:sp>
    </p:spTree>
    <p:extLst>
      <p:ext uri="{BB962C8B-B14F-4D97-AF65-F5344CB8AC3E}">
        <p14:creationId xmlns:p14="http://schemas.microsoft.com/office/powerpoint/2010/main" val="22948821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Scoring Scale </a:t>
            </a:r>
            <a:r>
              <a:rPr lang="en-US"/>
              <a:t>&amp; Guidelines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125631"/>
              </p:ext>
            </p:extLst>
          </p:nvPr>
        </p:nvGraphicFramePr>
        <p:xfrm>
          <a:off x="2" y="1984194"/>
          <a:ext cx="9131887" cy="3227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" name="Document" r:id="rId4" imgW="5676900" imgH="2006600" progId="Word.Document.12">
                  <p:embed/>
                </p:oleObj>
              </mc:Choice>
              <mc:Fallback>
                <p:oleObj name="Document" r:id="rId4" imgW="5676900" imgH="2006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" y="1984194"/>
                        <a:ext cx="9131887" cy="3227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331" y="6068619"/>
            <a:ext cx="2892669" cy="78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6465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85" y="274637"/>
            <a:ext cx="8686800" cy="156524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American Association of Orthodontists Foundation</a:t>
            </a:r>
            <a:r>
              <a:rPr lang="en-US" dirty="0"/>
              <a:t/>
            </a:r>
            <a:br>
              <a:rPr lang="en-US" dirty="0"/>
            </a:br>
            <a:r>
              <a:rPr lang="en-US" sz="4900" dirty="0"/>
              <a:t>Grant Application &amp; Review Proces</a:t>
            </a:r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578" y="194205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Workshop Goals</a:t>
            </a:r>
          </a:p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AAOF Mission &amp; Achievements</a:t>
            </a:r>
          </a:p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Award Types &amp; Eligibility Criteria</a:t>
            </a:r>
          </a:p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11 Required Components</a:t>
            </a:r>
          </a:p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Review Process &amp; Criteria</a:t>
            </a:r>
          </a:p>
          <a:p>
            <a:r>
              <a:rPr lang="en-US" dirty="0"/>
              <a:t>Your &amp; Your Mentors’/Chair’s Roles in Ensuring Your Success</a:t>
            </a:r>
          </a:p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Questions &amp; Answers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249" y="6144187"/>
            <a:ext cx="2615750" cy="71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0844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84"/>
            <a:ext cx="8229600" cy="1143000"/>
          </a:xfrm>
        </p:spPr>
        <p:txBody>
          <a:bodyPr/>
          <a:lstStyle/>
          <a:p>
            <a:r>
              <a:rPr lang="en-US" dirty="0"/>
              <a:t>Where Do Applicants Trip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315" y="1108951"/>
            <a:ext cx="8343485" cy="500974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Quality of application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How strong is it in each of the criteria?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Is it proposing novel ideas and approaches?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Formatting &amp; completeness of application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Did you submit by the deadline?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Did you follow the instructions diligently?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Are all required materials included?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rgbClr val="FFFF00"/>
                </a:solidFill>
              </a:rPr>
              <a:t>If this is resubmission of a previous non-AAOF grant has this been formatted to the AAOF guidelines?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Award category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Are you eligible for the Awards category for which you have applied?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Is this the Award category in which you are most competitive?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331" y="6068619"/>
            <a:ext cx="2892669" cy="78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4082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84"/>
            <a:ext cx="8229600" cy="1143000"/>
          </a:xfrm>
        </p:spPr>
        <p:txBody>
          <a:bodyPr/>
          <a:lstStyle/>
          <a:p>
            <a:r>
              <a:rPr lang="en-US" dirty="0"/>
              <a:t>Where Do Applicants Trip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315" y="1108952"/>
            <a:ext cx="8343485" cy="495966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Mentorship &amp; Consultants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If grant is poorly compiled or question is weak or dated, it reflects on potential for inadequate or weak mentorship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Seek strong, relevant mentors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Seek input early and often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Accomplishments from prior funding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Did you achieve the goals of your previous funding?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Have you filed your reports with AAOF?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331" y="6068619"/>
            <a:ext cx="2892669" cy="78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7967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Start 6 months prior to submission</a:t>
            </a:r>
          </a:p>
          <a:p>
            <a:endParaRPr lang="en-US" dirty="0"/>
          </a:p>
          <a:p>
            <a:r>
              <a:rPr lang="en-US" dirty="0"/>
              <a:t>Research</a:t>
            </a:r>
          </a:p>
          <a:p>
            <a:pPr lvl="1"/>
            <a:r>
              <a:rPr lang="en-US" dirty="0"/>
              <a:t>Define excellent &amp; novel questions and experimental design, contemporary methodologies</a:t>
            </a:r>
          </a:p>
          <a:p>
            <a:pPr lvl="1"/>
            <a:r>
              <a:rPr lang="en-US" dirty="0"/>
              <a:t>Provide any preliminary data to support your ideas</a:t>
            </a:r>
          </a:p>
          <a:p>
            <a:endParaRPr lang="en-US" dirty="0"/>
          </a:p>
          <a:p>
            <a:r>
              <a:rPr lang="en-US" dirty="0"/>
              <a:t>For career development </a:t>
            </a:r>
          </a:p>
          <a:p>
            <a:pPr lvl="1"/>
            <a:r>
              <a:rPr lang="en-US" dirty="0"/>
              <a:t>Seek out newer approaches to designing curriculum and teaching methods</a:t>
            </a:r>
          </a:p>
          <a:p>
            <a:pPr lvl="1"/>
            <a:r>
              <a:rPr lang="en-US" dirty="0"/>
              <a:t>Take relevant courses, workshops and classes</a:t>
            </a:r>
          </a:p>
        </p:txBody>
      </p:sp>
    </p:spTree>
    <p:extLst>
      <p:ext uri="{BB962C8B-B14F-4D97-AF65-F5344CB8AC3E}">
        <p14:creationId xmlns:p14="http://schemas.microsoft.com/office/powerpoint/2010/main" val="33489454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Mentorship</a:t>
            </a:r>
          </a:p>
          <a:p>
            <a:pPr lvl="1"/>
            <a:r>
              <a:rPr lang="en-US" dirty="0"/>
              <a:t>Strong, supportive and dedicated mentorship in research, teaching and career development</a:t>
            </a:r>
          </a:p>
          <a:p>
            <a:endParaRPr lang="en-US" dirty="0"/>
          </a:p>
          <a:p>
            <a:r>
              <a:rPr lang="en-US" dirty="0"/>
              <a:t>Application Refinements</a:t>
            </a:r>
          </a:p>
          <a:p>
            <a:pPr lvl="1"/>
            <a:r>
              <a:rPr lang="en-US" dirty="0"/>
              <a:t>Present and discuss your proposals with your mentors and consultants frequently, have them read and revise them </a:t>
            </a:r>
          </a:p>
          <a:p>
            <a:endParaRPr lang="en-US" dirty="0"/>
          </a:p>
          <a:p>
            <a:r>
              <a:rPr lang="en-US" dirty="0"/>
              <a:t>Have you done all your own work? </a:t>
            </a:r>
          </a:p>
          <a:p>
            <a:pPr lvl="1"/>
            <a:r>
              <a:rPr lang="en-US" dirty="0"/>
              <a:t>Complete well organized proposal</a:t>
            </a:r>
          </a:p>
          <a:p>
            <a:pPr lvl="1"/>
            <a:r>
              <a:rPr lang="en-US" dirty="0"/>
              <a:t>Attention to detail</a:t>
            </a:r>
          </a:p>
          <a:p>
            <a:pPr lvl="1"/>
            <a:r>
              <a:rPr lang="en-US" dirty="0"/>
              <a:t>Make it easy for the reviewers</a:t>
            </a:r>
          </a:p>
          <a:p>
            <a:pPr lvl="1"/>
            <a:r>
              <a:rPr lang="en-US" dirty="0"/>
              <a:t>Will reviewers have to look everywhere to dig up the needed information?  Place content where it should be</a:t>
            </a:r>
          </a:p>
        </p:txBody>
      </p:sp>
    </p:spTree>
    <p:extLst>
      <p:ext uri="{BB962C8B-B14F-4D97-AF65-F5344CB8AC3E}">
        <p14:creationId xmlns:p14="http://schemas.microsoft.com/office/powerpoint/2010/main" val="34721582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Awards Types for </a:t>
            </a:r>
            <a:r>
              <a:rPr lang="en-US" dirty="0">
                <a:solidFill>
                  <a:srgbClr val="FFFF00"/>
                </a:solidFill>
              </a:rPr>
              <a:t>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725" y="1496942"/>
            <a:ext cx="6754969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Junior Faculty </a:t>
            </a:r>
          </a:p>
          <a:p>
            <a:pPr lvl="1"/>
            <a:r>
              <a:rPr lang="en-US" dirty="0"/>
              <a:t>OFDFA</a:t>
            </a:r>
          </a:p>
          <a:p>
            <a:pPr lvl="1"/>
            <a:r>
              <a:rPr lang="en-US" dirty="0"/>
              <a:t>PFA</a:t>
            </a:r>
          </a:p>
          <a:p>
            <a:r>
              <a:rPr lang="en-US" dirty="0"/>
              <a:t>BRA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≥3 years of full-time academics</a:t>
            </a:r>
          </a:p>
          <a:p>
            <a:r>
              <a:rPr lang="en-US" dirty="0"/>
              <a:t>Center Award</a:t>
            </a:r>
          </a:p>
          <a:p>
            <a:r>
              <a:rPr lang="en-US" dirty="0"/>
              <a:t>Research Aid Award</a:t>
            </a:r>
          </a:p>
          <a:p>
            <a:r>
              <a:rPr lang="en-US" dirty="0">
                <a:solidFill>
                  <a:srgbClr val="FFFF00"/>
                </a:solidFill>
              </a:rPr>
              <a:t>Changes for 2018 only for the following: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Expansion of the BRA to include Senior Faculty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Call for Proposals: </a:t>
            </a:r>
          </a:p>
          <a:p>
            <a:pPr lvl="2"/>
            <a:r>
              <a:rPr lang="en-US" sz="2700" dirty="0">
                <a:solidFill>
                  <a:srgbClr val="FFFF00"/>
                </a:solidFill>
              </a:rPr>
              <a:t>Business/Practice of Orthodontics</a:t>
            </a:r>
          </a:p>
          <a:p>
            <a:pPr lvl="2"/>
            <a:r>
              <a:rPr lang="en-US" dirty="0"/>
              <a:t>Barriers/Access to Care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423" y="6102210"/>
            <a:ext cx="2769577" cy="75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1869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689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Continue building on </a:t>
            </a:r>
          </a:p>
          <a:p>
            <a:pPr lvl="1"/>
            <a:r>
              <a:rPr lang="en-US" dirty="0"/>
              <a:t>Quality of applications</a:t>
            </a:r>
          </a:p>
          <a:p>
            <a:pPr lvl="1"/>
            <a:r>
              <a:rPr lang="en-US" dirty="0"/>
              <a:t>Discoveries in orthodontics </a:t>
            </a:r>
          </a:p>
          <a:p>
            <a:pPr lvl="1"/>
            <a:r>
              <a:rPr lang="en-US" dirty="0"/>
              <a:t>Faculty development successes</a:t>
            </a:r>
          </a:p>
          <a:p>
            <a:pPr lvl="2"/>
            <a:endParaRPr lang="en-US" dirty="0"/>
          </a:p>
          <a:p>
            <a:r>
              <a:rPr lang="en-US" dirty="0"/>
              <a:t>Continue enhancing quality of review and feedback</a:t>
            </a:r>
          </a:p>
          <a:p>
            <a:pPr lvl="2"/>
            <a:endParaRPr lang="en-US" dirty="0"/>
          </a:p>
          <a:p>
            <a:r>
              <a:rPr lang="en-US" dirty="0"/>
              <a:t>Implementation of new AAOF Strategic Plan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331" y="6068619"/>
            <a:ext cx="2892669" cy="78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440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AAOF Mission &amp; Achievements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Mission</a:t>
            </a:r>
            <a:endParaRPr lang="en-US" sz="2800" dirty="0"/>
          </a:p>
          <a:p>
            <a:pPr lvl="1"/>
            <a:r>
              <a:rPr lang="en-US" sz="2400" dirty="0"/>
              <a:t>Advance the orthodontic specialty by supporting quality education and research that leads to excellence in patient care</a:t>
            </a:r>
          </a:p>
          <a:p>
            <a:pPr lvl="2"/>
            <a:endParaRPr lang="en-US" sz="2000" dirty="0"/>
          </a:p>
          <a:p>
            <a:pPr lvl="3"/>
            <a:endParaRPr lang="en-US" sz="400" dirty="0"/>
          </a:p>
          <a:p>
            <a:r>
              <a:rPr lang="en-US" sz="2800" dirty="0"/>
              <a:t>Since 1994</a:t>
            </a:r>
          </a:p>
          <a:p>
            <a:pPr lvl="1"/>
            <a:r>
              <a:rPr lang="en-US" sz="2400" dirty="0"/>
              <a:t>$10.7 million in funding primarily Junior faculty</a:t>
            </a:r>
          </a:p>
          <a:p>
            <a:pPr lvl="1"/>
            <a:r>
              <a:rPr lang="en-US" sz="2400" dirty="0"/>
              <a:t>225 Fellowship Awards &amp; 222 Research Awards</a:t>
            </a:r>
          </a:p>
          <a:p>
            <a:pPr lvl="3"/>
            <a:endParaRPr lang="en-US" sz="1600" dirty="0"/>
          </a:p>
          <a:p>
            <a:r>
              <a:rPr lang="en-US" sz="2800" dirty="0"/>
              <a:t>&gt;30% of Department Chairs &amp; Program Directors supported by AAOF early in their academic careers</a:t>
            </a:r>
          </a:p>
          <a:p>
            <a:pPr lvl="3"/>
            <a:endParaRPr lang="en-US" sz="1600" dirty="0"/>
          </a:p>
          <a:p>
            <a:r>
              <a:rPr lang="en-US" sz="2800" dirty="0"/>
              <a:t>76% of faculty supported by AAOF awards remain in full-time academics after 5 years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1300" y="6394647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www.aaofoundation.net</a:t>
            </a:r>
            <a:endParaRPr lang="en-US" dirty="0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731" y="6006236"/>
            <a:ext cx="3121268" cy="85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4605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7778" y="5082620"/>
            <a:ext cx="8229600" cy="11430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717902" y="542732"/>
            <a:ext cx="6070600" cy="46418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2400300" y="977707"/>
            <a:ext cx="4673600" cy="3771900"/>
            <a:chOff x="2400300" y="1676400"/>
            <a:chExt cx="4673600" cy="3771900"/>
          </a:xfrm>
        </p:grpSpPr>
        <p:pic>
          <p:nvPicPr>
            <p:cNvPr id="8" name="Picture 6" descr="F:\Graphics\AAOF\Passion.t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75" t="8667" r="8972" b="5525"/>
            <a:stretch>
              <a:fillRect/>
            </a:stretch>
          </p:blipFill>
          <p:spPr bwMode="auto">
            <a:xfrm>
              <a:off x="2400300" y="1676400"/>
              <a:ext cx="4673600" cy="377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4484" y="4158488"/>
              <a:ext cx="2923032" cy="816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55707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85" y="274637"/>
            <a:ext cx="8686800" cy="156524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American Association of Orthodontists Foundation</a:t>
            </a:r>
            <a:r>
              <a:rPr lang="en-US" dirty="0"/>
              <a:t/>
            </a:r>
            <a:br>
              <a:rPr lang="en-US" dirty="0"/>
            </a:br>
            <a:r>
              <a:rPr lang="en-US" sz="4900" dirty="0"/>
              <a:t>Grant Application &amp; Review Proces</a:t>
            </a:r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578" y="194205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Workshop Goals</a:t>
            </a:r>
          </a:p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AAOF Mission &amp; Achievements</a:t>
            </a:r>
          </a:p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Award Types &amp; Eligibility Criteria</a:t>
            </a:r>
          </a:p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11 Required Components</a:t>
            </a:r>
          </a:p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Review Process &amp; Criteria</a:t>
            </a:r>
          </a:p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Your &amp; Your Mentors’/Chair’s Roles in Ensuring Your Success</a:t>
            </a:r>
          </a:p>
          <a:p>
            <a:r>
              <a:rPr lang="en-US" dirty="0"/>
              <a:t>Questions &amp; Answers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249" y="6144187"/>
            <a:ext cx="2615750" cy="71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947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New</a:t>
            </a:r>
            <a:r>
              <a:rPr lang="en-US" dirty="0"/>
              <a:t> to AAOF Application Submission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17995"/>
            <a:ext cx="8686800" cy="4980709"/>
          </a:xfrm>
        </p:spPr>
        <p:txBody>
          <a:bodyPr>
            <a:normAutofit/>
          </a:bodyPr>
          <a:lstStyle/>
          <a:p>
            <a:r>
              <a:rPr lang="en-US" dirty="0"/>
              <a:t>Call for proposals</a:t>
            </a:r>
          </a:p>
          <a:p>
            <a:pPr lvl="1"/>
            <a:r>
              <a:rPr lang="en-US" dirty="0"/>
              <a:t>Business/Practice of Orthodontics</a:t>
            </a:r>
          </a:p>
          <a:p>
            <a:pPr lvl="1"/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Access/Barriers to Care</a:t>
            </a:r>
          </a:p>
          <a:p>
            <a:r>
              <a:rPr lang="en-US" dirty="0"/>
              <a:t>Biomedical Research Award</a:t>
            </a:r>
          </a:p>
          <a:p>
            <a:pPr lvl="1"/>
            <a:r>
              <a:rPr lang="en-US" dirty="0"/>
              <a:t>Any full-time faculty in an Orthodontic Department</a:t>
            </a:r>
          </a:p>
          <a:p>
            <a:pPr lvl="1"/>
            <a:r>
              <a:rPr lang="en-US" dirty="0"/>
              <a:t>≥3 years in full-time academics</a:t>
            </a:r>
          </a:p>
          <a:p>
            <a:pPr lvl="2"/>
            <a:r>
              <a:rPr lang="en-US" dirty="0"/>
              <a:t>Previous limit: 3-14 years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731" y="6006236"/>
            <a:ext cx="3121268" cy="85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746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85" y="274637"/>
            <a:ext cx="8686800" cy="156524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American Association of Orthodontists Foundation</a:t>
            </a:r>
            <a:r>
              <a:rPr lang="en-US" dirty="0"/>
              <a:t/>
            </a:r>
            <a:br>
              <a:rPr lang="en-US" dirty="0"/>
            </a:br>
            <a:r>
              <a:rPr lang="en-US" sz="4900" dirty="0"/>
              <a:t>Grant Application &amp; Review Proces</a:t>
            </a:r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578" y="194205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Workshop Goals</a:t>
            </a:r>
          </a:p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AAOF Mission &amp; Achievements</a:t>
            </a:r>
          </a:p>
          <a:p>
            <a:r>
              <a:rPr lang="en-US" dirty="0"/>
              <a:t>Award Types &amp; Eligibility Criteria</a:t>
            </a:r>
          </a:p>
          <a:p>
            <a:r>
              <a:rPr lang="en-US" dirty="0"/>
              <a:t>11 Required Components</a:t>
            </a:r>
          </a:p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Review Process &amp; Criteria</a:t>
            </a:r>
          </a:p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Your &amp; Your Mentors’/Chair’s Roles in Ensuring Your Success</a:t>
            </a:r>
          </a:p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Questions &amp; Answers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249" y="6144187"/>
            <a:ext cx="2615750" cy="71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320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Award Types &amp; Eligibility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8701"/>
            <a:ext cx="8229600" cy="4525963"/>
          </a:xfrm>
        </p:spPr>
        <p:txBody>
          <a:bodyPr/>
          <a:lstStyle/>
          <a:p>
            <a:r>
              <a:rPr lang="en-US" dirty="0"/>
              <a:t>All Award Categories</a:t>
            </a:r>
          </a:p>
          <a:p>
            <a:pPr lvl="1"/>
            <a:r>
              <a:rPr lang="en-US" dirty="0"/>
              <a:t>US/Canadians, green-card holders/applicants</a:t>
            </a:r>
          </a:p>
          <a:p>
            <a:pPr lvl="1"/>
            <a:r>
              <a:rPr lang="en-US" dirty="0"/>
              <a:t>Commitment to academic career (teaching/research)</a:t>
            </a:r>
          </a:p>
          <a:p>
            <a:r>
              <a:rPr lang="en-US" dirty="0"/>
              <a:t>Distinction between full-time, part-time and residents by Award category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" t="14779"/>
          <a:stretch/>
        </p:blipFill>
        <p:spPr>
          <a:xfrm>
            <a:off x="5010539" y="4320073"/>
            <a:ext cx="3955210" cy="233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23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Awards Not Offered in </a:t>
            </a:r>
            <a:r>
              <a:rPr lang="en-US" dirty="0">
                <a:solidFill>
                  <a:srgbClr val="FFFF00"/>
                </a:solidFill>
              </a:rPr>
              <a:t>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Education Innovation Award (EIA)</a:t>
            </a:r>
          </a:p>
          <a:p>
            <a:r>
              <a:rPr lang="en-US" dirty="0"/>
              <a:t>Program Award (PA) for support of workshops, symposia and lectures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" t="14779"/>
          <a:stretch/>
        </p:blipFill>
        <p:spPr>
          <a:xfrm>
            <a:off x="5010539" y="4320073"/>
            <a:ext cx="3955210" cy="233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2155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3505</TotalTime>
  <Words>2375</Words>
  <Application>Microsoft Office PowerPoint</Application>
  <PresentationFormat>On-screen Show (4:3)</PresentationFormat>
  <Paragraphs>509</Paragraphs>
  <Slides>51</Slides>
  <Notes>11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Black</vt:lpstr>
      <vt:lpstr>Document</vt:lpstr>
      <vt:lpstr>PowerPoint Presentation</vt:lpstr>
      <vt:lpstr>American Association of Orthodontists Foundation Grant Application &amp; Review Process</vt:lpstr>
      <vt:lpstr>American Association of Orthodontists Foundation Grant Application &amp; Review Process</vt:lpstr>
      <vt:lpstr>Workshop Goals</vt:lpstr>
      <vt:lpstr>AAOF Mission &amp; Achievements</vt:lpstr>
      <vt:lpstr>New to AAOF Application Submission</vt:lpstr>
      <vt:lpstr>American Association of Orthodontists Foundation Grant Application &amp; Review Process</vt:lpstr>
      <vt:lpstr>Award Types &amp; Eligibility Criteria</vt:lpstr>
      <vt:lpstr>Awards Not Offered in 2018</vt:lpstr>
      <vt:lpstr>AAOF Application Submission</vt:lpstr>
      <vt:lpstr>Award Types &amp; Eligibility Criteria</vt:lpstr>
      <vt:lpstr>Award Types &amp; Eligibility Criteria</vt:lpstr>
      <vt:lpstr>Award Types &amp; Eligibility Criteria</vt:lpstr>
      <vt:lpstr>Decision Tree:  Selecting the Right Award Category</vt:lpstr>
      <vt:lpstr>11 Required Components</vt:lpstr>
      <vt:lpstr>Required Component #1 Application Cover Sheet</vt:lpstr>
      <vt:lpstr>Required Component #2 Table of Contents &amp; Checklist</vt:lpstr>
      <vt:lpstr>Required Component #3 Title Page</vt:lpstr>
      <vt:lpstr>Required Component #4  Documentation of Eligibility</vt:lpstr>
      <vt:lpstr>Required Component #5 Previous AAOF Awards &amp; Outcomes</vt:lpstr>
      <vt:lpstr>Required Component #5 Previous AAOF Awards &amp; Outcomes</vt:lpstr>
      <vt:lpstr>Required Component #6 Budget &amp; Budget Justification</vt:lpstr>
      <vt:lpstr>Required Component #6 Budget &amp; Budget Justification</vt:lpstr>
      <vt:lpstr>Required Component #7 Biosketches</vt:lpstr>
      <vt:lpstr>Required Component #8 Roles of Applicant(s) &amp; Other Participants</vt:lpstr>
      <vt:lpstr>Required Component #9 Proposed Plan</vt:lpstr>
      <vt:lpstr>Resubmission Applications: #9-2</vt:lpstr>
      <vt:lpstr>Resubmission Applications: #9-2</vt:lpstr>
      <vt:lpstr>Required Component #10 Letters of Support</vt:lpstr>
      <vt:lpstr>Required Component #11 Appendix</vt:lpstr>
      <vt:lpstr>OFDFA &amp; PFA: Specifics</vt:lpstr>
      <vt:lpstr>OFDFA &amp; PFA: Specifics</vt:lpstr>
      <vt:lpstr>OFDFA &amp; PFA: Other Info</vt:lpstr>
      <vt:lpstr>BRA &amp; RAA: Specifics</vt:lpstr>
      <vt:lpstr>BRA &amp; RAA: Specifics</vt:lpstr>
      <vt:lpstr>BRA: Other Info</vt:lpstr>
      <vt:lpstr>Center Award</vt:lpstr>
      <vt:lpstr>American Association of Orthodontists Foundation Grant Application &amp; Review Process</vt:lpstr>
      <vt:lpstr>Process for Award Application, Review &amp; Funding</vt:lpstr>
      <vt:lpstr>The Process Flow</vt:lpstr>
      <vt:lpstr>Review Criteria</vt:lpstr>
      <vt:lpstr>Scoring Scale &amp; Guidelines</vt:lpstr>
      <vt:lpstr>American Association of Orthodontists Foundation Grant Application &amp; Review Process</vt:lpstr>
      <vt:lpstr>Where Do Applicants Trip Up</vt:lpstr>
      <vt:lpstr>Where Do Applicants Trip Up</vt:lpstr>
      <vt:lpstr>Best Practices</vt:lpstr>
      <vt:lpstr>Best Practices</vt:lpstr>
      <vt:lpstr>Awards Types for 2018</vt:lpstr>
      <vt:lpstr>The Future</vt:lpstr>
      <vt:lpstr>Thank You</vt:lpstr>
      <vt:lpstr>American Association of Orthodontists Foundation Grant Application &amp; Review Process</vt:lpstr>
    </vt:vector>
  </TitlesOfParts>
  <Company>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skapila</dc:creator>
  <cp:lastModifiedBy>Young, Cheryl</cp:lastModifiedBy>
  <cp:revision>261</cp:revision>
  <cp:lastPrinted>2017-04-03T17:19:51Z</cp:lastPrinted>
  <dcterms:created xsi:type="dcterms:W3CDTF">2014-04-19T13:27:36Z</dcterms:created>
  <dcterms:modified xsi:type="dcterms:W3CDTF">2017-04-27T14:29:46Z</dcterms:modified>
</cp:coreProperties>
</file>