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7" r:id="rId1"/>
  </p:sldMasterIdLst>
  <p:notesMasterIdLst>
    <p:notesMasterId r:id="rId58"/>
  </p:notesMasterIdLst>
  <p:sldIdLst>
    <p:sldId id="325" r:id="rId2"/>
    <p:sldId id="326" r:id="rId3"/>
    <p:sldId id="327" r:id="rId4"/>
    <p:sldId id="328" r:id="rId5"/>
    <p:sldId id="329" r:id="rId6"/>
    <p:sldId id="330" r:id="rId7"/>
    <p:sldId id="331" r:id="rId8"/>
    <p:sldId id="332" r:id="rId9"/>
    <p:sldId id="334" r:id="rId10"/>
    <p:sldId id="333" r:id="rId11"/>
    <p:sldId id="335" r:id="rId12"/>
    <p:sldId id="336" r:id="rId13"/>
    <p:sldId id="337" r:id="rId14"/>
    <p:sldId id="338" r:id="rId15"/>
    <p:sldId id="339" r:id="rId16"/>
    <p:sldId id="340" r:id="rId17"/>
    <p:sldId id="345" r:id="rId18"/>
    <p:sldId id="347"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61" r:id="rId33"/>
    <p:sldId id="362" r:id="rId34"/>
    <p:sldId id="363" r:id="rId35"/>
    <p:sldId id="364" r:id="rId36"/>
    <p:sldId id="365" r:id="rId37"/>
    <p:sldId id="366" r:id="rId38"/>
    <p:sldId id="367" r:id="rId39"/>
    <p:sldId id="368" r:id="rId40"/>
    <p:sldId id="371" r:id="rId41"/>
    <p:sldId id="372" r:id="rId42"/>
    <p:sldId id="373" r:id="rId43"/>
    <p:sldId id="369" r:id="rId44"/>
    <p:sldId id="370" r:id="rId45"/>
    <p:sldId id="374" r:id="rId46"/>
    <p:sldId id="375" r:id="rId47"/>
    <p:sldId id="376" r:id="rId48"/>
    <p:sldId id="377" r:id="rId49"/>
    <p:sldId id="380" r:id="rId50"/>
    <p:sldId id="378" r:id="rId51"/>
    <p:sldId id="381" r:id="rId52"/>
    <p:sldId id="379" r:id="rId53"/>
    <p:sldId id="382" r:id="rId54"/>
    <p:sldId id="383" r:id="rId55"/>
    <p:sldId id="385" r:id="rId56"/>
    <p:sldId id="384" r:id="rId5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F6B"/>
    <a:srgbClr val="EBFF80"/>
    <a:srgbClr val="CDCDCD"/>
    <a:srgbClr val="FFFFFF"/>
    <a:srgbClr val="36B4E6"/>
    <a:srgbClr val="73D1F5"/>
    <a:srgbClr val="06A7FE"/>
    <a:srgbClr val="95E0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E0CA76-A949-4A45-A266-711E4B9EA423}" v="16" dt="2023-06-16T15:54:12.54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pp, Mindy" userId="684c8820-016b-4af0-aaf1-93b91bb8d461" providerId="ADAL" clId="{AFE0CA76-A949-4A45-A266-711E4B9EA423}"/>
    <pc:docChg chg="modSld">
      <pc:chgData name="Copp, Mindy" userId="684c8820-016b-4af0-aaf1-93b91bb8d461" providerId="ADAL" clId="{AFE0CA76-A949-4A45-A266-711E4B9EA423}" dt="2023-06-16T15:54:12.546" v="15" actId="1076"/>
      <pc:docMkLst>
        <pc:docMk/>
      </pc:docMkLst>
      <pc:sldChg chg="modSp mod">
        <pc:chgData name="Copp, Mindy" userId="684c8820-016b-4af0-aaf1-93b91bb8d461" providerId="ADAL" clId="{AFE0CA76-A949-4A45-A266-711E4B9EA423}" dt="2023-06-16T15:20:07.400" v="1" actId="1076"/>
        <pc:sldMkLst>
          <pc:docMk/>
          <pc:sldMk cId="2129625180" sldId="382"/>
        </pc:sldMkLst>
        <pc:spChg chg="mod">
          <ac:chgData name="Copp, Mindy" userId="684c8820-016b-4af0-aaf1-93b91bb8d461" providerId="ADAL" clId="{AFE0CA76-A949-4A45-A266-711E4B9EA423}" dt="2023-06-16T15:20:07.400" v="1" actId="1076"/>
          <ac:spMkLst>
            <pc:docMk/>
            <pc:sldMk cId="2129625180" sldId="382"/>
            <ac:spMk id="3" creationId="{9058078A-A8A0-470A-8CC1-0A11BB6A8CBA}"/>
          </ac:spMkLst>
        </pc:spChg>
      </pc:sldChg>
      <pc:sldChg chg="addSp modSp mod">
        <pc:chgData name="Copp, Mindy" userId="684c8820-016b-4af0-aaf1-93b91bb8d461" providerId="ADAL" clId="{AFE0CA76-A949-4A45-A266-711E4B9EA423}" dt="2023-06-16T15:54:12.546" v="15" actId="1076"/>
        <pc:sldMkLst>
          <pc:docMk/>
          <pc:sldMk cId="156634256" sldId="384"/>
        </pc:sldMkLst>
        <pc:picChg chg="add mod">
          <ac:chgData name="Copp, Mindy" userId="684c8820-016b-4af0-aaf1-93b91bb8d461" providerId="ADAL" clId="{AFE0CA76-A949-4A45-A266-711E4B9EA423}" dt="2023-06-16T15:38:19.298" v="7" actId="1076"/>
          <ac:picMkLst>
            <pc:docMk/>
            <pc:sldMk cId="156634256" sldId="384"/>
            <ac:picMk id="3" creationId="{65DC5333-0B81-C5F4-ACC5-12DE3A74E82E}"/>
          </ac:picMkLst>
        </pc:picChg>
        <pc:picChg chg="add mod">
          <ac:chgData name="Copp, Mindy" userId="684c8820-016b-4af0-aaf1-93b91bb8d461" providerId="ADAL" clId="{AFE0CA76-A949-4A45-A266-711E4B9EA423}" dt="2023-06-16T15:54:12.546" v="15" actId="1076"/>
          <ac:picMkLst>
            <pc:docMk/>
            <pc:sldMk cId="156634256" sldId="384"/>
            <ac:picMk id="13" creationId="{190AB561-3E90-8F5B-F765-68AA872951C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F502960-C824-430C-B5A8-787ED826B1C4}" type="datetimeFigureOut">
              <a:rPr lang="en-US" smtClean="0"/>
              <a:t>6/16/2023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2178750-85FA-4464-8992-06CCAF5D3B10}" type="slidenum">
              <a:rPr lang="en-US" smtClean="0"/>
              <a:t>‹#›</a:t>
            </a:fld>
            <a:endParaRPr lang="en-US"/>
          </a:p>
        </p:txBody>
      </p:sp>
    </p:spTree>
    <p:extLst>
      <p:ext uri="{BB962C8B-B14F-4D97-AF65-F5344CB8AC3E}">
        <p14:creationId xmlns:p14="http://schemas.microsoft.com/office/powerpoint/2010/main" val="115386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178750-85FA-4464-8992-06CCAF5D3B10}" type="slidenum">
              <a:rPr lang="en-US" smtClean="0"/>
              <a:t>1</a:t>
            </a:fld>
            <a:endParaRPr lang="en-US"/>
          </a:p>
        </p:txBody>
      </p:sp>
    </p:spTree>
    <p:extLst>
      <p:ext uri="{BB962C8B-B14F-4D97-AF65-F5344CB8AC3E}">
        <p14:creationId xmlns:p14="http://schemas.microsoft.com/office/powerpoint/2010/main" val="2741639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178750-85FA-4464-8992-06CCAF5D3B10}" type="slidenum">
              <a:rPr lang="en-US" smtClean="0"/>
              <a:t>4</a:t>
            </a:fld>
            <a:endParaRPr lang="en-US"/>
          </a:p>
        </p:txBody>
      </p:sp>
    </p:spTree>
    <p:extLst>
      <p:ext uri="{BB962C8B-B14F-4D97-AF65-F5344CB8AC3E}">
        <p14:creationId xmlns:p14="http://schemas.microsoft.com/office/powerpoint/2010/main" val="284389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178750-85FA-4464-8992-06CCAF5D3B10}" type="slidenum">
              <a:rPr lang="en-US" smtClean="0"/>
              <a:t>23</a:t>
            </a:fld>
            <a:endParaRPr lang="en-US"/>
          </a:p>
        </p:txBody>
      </p:sp>
    </p:spTree>
    <p:extLst>
      <p:ext uri="{BB962C8B-B14F-4D97-AF65-F5344CB8AC3E}">
        <p14:creationId xmlns:p14="http://schemas.microsoft.com/office/powerpoint/2010/main" val="369289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56D7B-3BCA-4CC4-A4D8-55E386E0DA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87E847-C5FB-4C18-93E4-92DDDA5578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05C5BF-E0B2-4FCE-B4E1-C91C0F4ABD64}"/>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5" name="Footer Placeholder 4">
            <a:extLst>
              <a:ext uri="{FF2B5EF4-FFF2-40B4-BE49-F238E27FC236}">
                <a16:creationId xmlns:a16="http://schemas.microsoft.com/office/drawing/2014/main" id="{7A08D433-E71F-4C27-A5A2-9A2887B44C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C708B-1083-420F-AF17-F558FF5EB4C5}"/>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385596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0F4F6-BF43-44F5-B654-DF56B4DDA5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26140C-AFAA-4793-8DE2-9719B9BCFE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1FA236-AAAC-4F12-BC4A-417724E053AB}"/>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5" name="Footer Placeholder 4">
            <a:extLst>
              <a:ext uri="{FF2B5EF4-FFF2-40B4-BE49-F238E27FC236}">
                <a16:creationId xmlns:a16="http://schemas.microsoft.com/office/drawing/2014/main" id="{9C7046D5-381E-40AC-BC6B-FA1C4ECEA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74C218-AB60-41B8-B11F-4BB51645558A}"/>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206960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6A6FB5-DDCE-47C2-8C0A-05B4E198E9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10D4A9-B704-415A-9A23-816ADCDD94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F913A-43DA-48F4-8C8A-FED724701500}"/>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5" name="Footer Placeholder 4">
            <a:extLst>
              <a:ext uri="{FF2B5EF4-FFF2-40B4-BE49-F238E27FC236}">
                <a16:creationId xmlns:a16="http://schemas.microsoft.com/office/drawing/2014/main" id="{9FA11166-D986-4DFA-9BCC-552CC7E9C5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28E01F-31D3-4741-967B-7916F4C7FB6B}"/>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415138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8B341-2F27-47B7-8E92-2495BB08F9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4DFC7E-431C-4DFC-BBD4-6EB10CEF05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9253C-A8C0-4885-BDD5-77897EA1B677}"/>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5" name="Footer Placeholder 4">
            <a:extLst>
              <a:ext uri="{FF2B5EF4-FFF2-40B4-BE49-F238E27FC236}">
                <a16:creationId xmlns:a16="http://schemas.microsoft.com/office/drawing/2014/main" id="{F571CC6D-6B95-4DBD-AA35-ED8A42F44F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7FF35-B0E1-4435-A73F-2AC724DB8765}"/>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408929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D9943-AA57-4A9E-9F08-747F0C4BD9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450D78-F2C6-4483-B6B3-9F78E59F30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5257AD-623E-40FF-AB34-F0384A61E800}"/>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5" name="Footer Placeholder 4">
            <a:extLst>
              <a:ext uri="{FF2B5EF4-FFF2-40B4-BE49-F238E27FC236}">
                <a16:creationId xmlns:a16="http://schemas.microsoft.com/office/drawing/2014/main" id="{E126AFE0-62A9-4708-A5C7-80AB97D5E5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5A13D-EFE4-4181-9518-7C3EDD29CE31}"/>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374207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D9C09-3196-4B44-A2CE-69A50ABB1C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9AB066-DEDC-416F-AF8B-7E3577D6B6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647A19-64D5-4DBA-8C56-45E57B7CCE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23F379-8086-48AE-A40A-FBD2496F2134}"/>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6" name="Footer Placeholder 5">
            <a:extLst>
              <a:ext uri="{FF2B5EF4-FFF2-40B4-BE49-F238E27FC236}">
                <a16:creationId xmlns:a16="http://schemas.microsoft.com/office/drawing/2014/main" id="{97D832AE-B628-4AEE-9ADD-1ED4AECAE4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8A19B-FE03-4A5E-A573-8AD78AC47B91}"/>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420499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C2804-A2B3-46A9-ACF6-40D0688669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3B215A-7127-4767-AFFD-368485571F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DEE558-0AE9-4AE0-A3AE-29EDB7F345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037B35-6FF5-4DBA-8710-E93A8BA21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969A35-47D3-44FC-9D49-EB090657B2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742227-F2B5-472E-8FC4-A9806EC12B16}"/>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8" name="Footer Placeholder 7">
            <a:extLst>
              <a:ext uri="{FF2B5EF4-FFF2-40B4-BE49-F238E27FC236}">
                <a16:creationId xmlns:a16="http://schemas.microsoft.com/office/drawing/2014/main" id="{9FCA35CD-52E9-472C-89D9-D3872945F5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FB8EF0-F2E8-4738-8DB0-8E0F42779D16}"/>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139075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6B23B-F602-4B8B-98AF-D7058E6D45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5B622A-980E-4F20-BA4E-5529D57F774C}"/>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4" name="Footer Placeholder 3">
            <a:extLst>
              <a:ext uri="{FF2B5EF4-FFF2-40B4-BE49-F238E27FC236}">
                <a16:creationId xmlns:a16="http://schemas.microsoft.com/office/drawing/2014/main" id="{B0678180-05E4-44C0-9A81-AF5A7C3F4B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EDD428-6ED6-4BA1-B8B6-3F94C8F3516E}"/>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2071574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2A5254-E98E-4BDC-9031-B4DE1830406A}"/>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3" name="Footer Placeholder 2">
            <a:extLst>
              <a:ext uri="{FF2B5EF4-FFF2-40B4-BE49-F238E27FC236}">
                <a16:creationId xmlns:a16="http://schemas.microsoft.com/office/drawing/2014/main" id="{E5651016-2A70-4A8F-AAEA-C6EE188F07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ABCBB0-35C4-4BA1-9978-B394C42FBA7E}"/>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3430917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C1F07-A737-44FD-837E-74A4BCA22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8D79EE-F457-4EA5-A0AF-FDE6C85983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7DAB61-3F44-4986-A90D-37FCFBB3A1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8B75DD-9041-4FEB-9300-B2AF159804A3}"/>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6" name="Footer Placeholder 5">
            <a:extLst>
              <a:ext uri="{FF2B5EF4-FFF2-40B4-BE49-F238E27FC236}">
                <a16:creationId xmlns:a16="http://schemas.microsoft.com/office/drawing/2014/main" id="{BE23253C-49D5-4698-856F-6C37CEC813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2A18A-D041-419D-A417-C4C33C71252E}"/>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341800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1619A-BD51-4835-9295-649D666B9B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6413A-49A7-4F7B-8F1A-87E0B77052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D6DD40-CD3D-4B1B-B518-2D9BC776F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756676-1CBC-4A07-8FFA-2A3D002865E0}"/>
              </a:ext>
            </a:extLst>
          </p:cNvPr>
          <p:cNvSpPr>
            <a:spLocks noGrp="1"/>
          </p:cNvSpPr>
          <p:nvPr>
            <p:ph type="dt" sz="half" idx="10"/>
          </p:nvPr>
        </p:nvSpPr>
        <p:spPr/>
        <p:txBody>
          <a:bodyPr/>
          <a:lstStyle/>
          <a:p>
            <a:fld id="{2C712BAF-7244-49D9-B846-99D11BD1102F}" type="datetimeFigureOut">
              <a:rPr lang="en-US" smtClean="0"/>
              <a:t>6/16/2023</a:t>
            </a:fld>
            <a:endParaRPr lang="en-US"/>
          </a:p>
        </p:txBody>
      </p:sp>
      <p:sp>
        <p:nvSpPr>
          <p:cNvPr id="6" name="Footer Placeholder 5">
            <a:extLst>
              <a:ext uri="{FF2B5EF4-FFF2-40B4-BE49-F238E27FC236}">
                <a16:creationId xmlns:a16="http://schemas.microsoft.com/office/drawing/2014/main" id="{CC41AA0D-9D92-4B79-B1C7-FA967B5EA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F61511-C3EE-4A5F-B73D-62B817198DA6}"/>
              </a:ext>
            </a:extLst>
          </p:cNvPr>
          <p:cNvSpPr>
            <a:spLocks noGrp="1"/>
          </p:cNvSpPr>
          <p:nvPr>
            <p:ph type="sldNum" sz="quarter" idx="12"/>
          </p:nvPr>
        </p:nvSpPr>
        <p:spPr/>
        <p:txBody>
          <a:bodyPr/>
          <a:lstStyle/>
          <a:p>
            <a:fld id="{7DFEAF47-78F0-47FB-92DE-EAEFB85A00FA}" type="slidenum">
              <a:rPr lang="en-US" smtClean="0"/>
              <a:t>‹#›</a:t>
            </a:fld>
            <a:endParaRPr lang="en-US"/>
          </a:p>
        </p:txBody>
      </p:sp>
    </p:spTree>
    <p:extLst>
      <p:ext uri="{BB962C8B-B14F-4D97-AF65-F5344CB8AC3E}">
        <p14:creationId xmlns:p14="http://schemas.microsoft.com/office/powerpoint/2010/main" val="379038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9C2EB2-B5EC-400D-8A1E-943D17BE6C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071D09-3605-46DF-9B2D-C0FA2B7C1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89DF2-8684-426F-8A47-9A6722113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12BAF-7244-49D9-B846-99D11BD1102F}" type="datetimeFigureOut">
              <a:rPr lang="en-US" smtClean="0"/>
              <a:t>6/16/2023</a:t>
            </a:fld>
            <a:endParaRPr lang="en-US"/>
          </a:p>
        </p:txBody>
      </p:sp>
      <p:sp>
        <p:nvSpPr>
          <p:cNvPr id="5" name="Footer Placeholder 4">
            <a:extLst>
              <a:ext uri="{FF2B5EF4-FFF2-40B4-BE49-F238E27FC236}">
                <a16:creationId xmlns:a16="http://schemas.microsoft.com/office/drawing/2014/main" id="{9442BF1D-D6CD-4299-9A69-84948A0343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6AFD37-6157-4908-ABEF-F3E4CA391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EAF47-78F0-47FB-92DE-EAEFB85A00FA}" type="slidenum">
              <a:rPr lang="en-US" smtClean="0"/>
              <a:t>‹#›</a:t>
            </a:fld>
            <a:endParaRPr lang="en-US"/>
          </a:p>
        </p:txBody>
      </p:sp>
    </p:spTree>
    <p:extLst>
      <p:ext uri="{BB962C8B-B14F-4D97-AF65-F5344CB8AC3E}">
        <p14:creationId xmlns:p14="http://schemas.microsoft.com/office/powerpoint/2010/main" val="306555126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aaofoundation.ne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mailto:jbode@aaortho.org" TargetMode="External"/><Relationship Id="rId7"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13.jpe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grantinterface.com/Home/Logon?urlkey=aao"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object 6">
            <a:extLst>
              <a:ext uri="{FF2B5EF4-FFF2-40B4-BE49-F238E27FC236}">
                <a16:creationId xmlns:a16="http://schemas.microsoft.com/office/drawing/2014/main" id="{B8B01DC0-287E-4C3F-BBF0-59F7A50AEA75}"/>
              </a:ext>
            </a:extLst>
          </p:cNvPr>
          <p:cNvSpPr txBox="1"/>
          <p:nvPr/>
        </p:nvSpPr>
        <p:spPr>
          <a:xfrm>
            <a:off x="1083564" y="1447800"/>
            <a:ext cx="10024871" cy="4882106"/>
          </a:xfrm>
          <a:prstGeom prst="rect">
            <a:avLst/>
          </a:prstGeom>
        </p:spPr>
        <p:txBody>
          <a:bodyPr vert="horz" wrap="square" lIns="0" tIns="62230" rIns="0" bIns="0" rtlCol="0">
            <a:spAutoFit/>
          </a:bodyPr>
          <a:lstStyle/>
          <a:p>
            <a:pPr marR="9525" algn="r">
              <a:spcBef>
                <a:spcPts val="490"/>
              </a:spcBef>
            </a:pPr>
            <a:r>
              <a:rPr lang="en-US" sz="3200" b="1">
                <a:solidFill>
                  <a:srgbClr val="41B6E6"/>
                </a:solidFill>
                <a:latin typeface="Arial"/>
                <a:cs typeface="Arial"/>
              </a:rPr>
              <a:t>SUBMITTING A SUCCESSFUL</a:t>
            </a:r>
            <a:endParaRPr sz="3200">
              <a:latin typeface="Arial"/>
              <a:cs typeface="Arial"/>
            </a:endParaRPr>
          </a:p>
          <a:p>
            <a:pPr marR="7620" algn="r">
              <a:spcBef>
                <a:spcPts val="395"/>
              </a:spcBef>
            </a:pPr>
            <a:r>
              <a:rPr lang="en-US" sz="3200" b="1">
                <a:solidFill>
                  <a:srgbClr val="41B6E6"/>
                </a:solidFill>
                <a:latin typeface="Arial"/>
                <a:cs typeface="Arial"/>
              </a:rPr>
              <a:t>AAOF AWARD </a:t>
            </a:r>
            <a:r>
              <a:rPr sz="3200" b="1">
                <a:solidFill>
                  <a:srgbClr val="41B6E6"/>
                </a:solidFill>
                <a:latin typeface="Arial"/>
                <a:cs typeface="Arial"/>
              </a:rPr>
              <a:t>APPL</a:t>
            </a:r>
            <a:r>
              <a:rPr sz="3200" b="1" spc="-10">
                <a:solidFill>
                  <a:srgbClr val="41B6E6"/>
                </a:solidFill>
                <a:latin typeface="Arial"/>
                <a:cs typeface="Arial"/>
              </a:rPr>
              <a:t>I</a:t>
            </a:r>
            <a:r>
              <a:rPr sz="3200" b="1">
                <a:solidFill>
                  <a:srgbClr val="41B6E6"/>
                </a:solidFill>
                <a:latin typeface="Arial"/>
                <a:cs typeface="Arial"/>
              </a:rPr>
              <a:t>C</a:t>
            </a:r>
            <a:r>
              <a:rPr sz="3200" b="1" spc="-240">
                <a:solidFill>
                  <a:srgbClr val="41B6E6"/>
                </a:solidFill>
                <a:latin typeface="Arial"/>
                <a:cs typeface="Arial"/>
              </a:rPr>
              <a:t>A</a:t>
            </a:r>
            <a:r>
              <a:rPr sz="3200" b="1">
                <a:solidFill>
                  <a:srgbClr val="41B6E6"/>
                </a:solidFill>
                <a:latin typeface="Arial"/>
                <a:cs typeface="Arial"/>
              </a:rPr>
              <a:t>TION</a:t>
            </a:r>
            <a:endParaRPr lang="en-US" sz="3200">
              <a:latin typeface="Arial"/>
              <a:cs typeface="Arial"/>
            </a:endParaRPr>
          </a:p>
          <a:p>
            <a:pPr marR="7620" algn="r">
              <a:spcBef>
                <a:spcPts val="395"/>
              </a:spcBef>
            </a:pPr>
            <a:endParaRPr lang="en-US" sz="2400" b="1" spc="-5">
              <a:solidFill>
                <a:srgbClr val="84BC00"/>
              </a:solidFill>
              <a:latin typeface="Arial"/>
              <a:cs typeface="Arial"/>
            </a:endParaRPr>
          </a:p>
          <a:p>
            <a:pPr marR="7620" algn="r">
              <a:spcBef>
                <a:spcPts val="395"/>
              </a:spcBef>
            </a:pPr>
            <a:r>
              <a:rPr sz="2400" b="1" spc="-5">
                <a:solidFill>
                  <a:srgbClr val="84BC00"/>
                </a:solidFill>
                <a:latin typeface="Arial"/>
                <a:cs typeface="Arial"/>
              </a:rPr>
              <a:t>Presented </a:t>
            </a:r>
            <a:r>
              <a:rPr sz="2400" b="1" spc="-10">
                <a:solidFill>
                  <a:srgbClr val="84BC00"/>
                </a:solidFill>
                <a:latin typeface="Arial"/>
                <a:cs typeface="Arial"/>
              </a:rPr>
              <a:t>by: </a:t>
            </a:r>
            <a:r>
              <a:rPr sz="2400" b="1" spc="-50">
                <a:solidFill>
                  <a:srgbClr val="84BC00"/>
                </a:solidFill>
                <a:latin typeface="Arial"/>
                <a:cs typeface="Arial"/>
              </a:rPr>
              <a:t>Dr.</a:t>
            </a:r>
            <a:r>
              <a:rPr lang="en-US" sz="2400" b="1" spc="-50">
                <a:solidFill>
                  <a:srgbClr val="84BC00"/>
                </a:solidFill>
                <a:latin typeface="Arial"/>
                <a:cs typeface="Arial"/>
              </a:rPr>
              <a:t> Saran Huja  </a:t>
            </a:r>
            <a:r>
              <a:rPr sz="2400" b="1" spc="-50">
                <a:solidFill>
                  <a:srgbClr val="84BC00"/>
                </a:solidFill>
                <a:latin typeface="Arial"/>
                <a:cs typeface="Arial"/>
              </a:rPr>
              <a:t> </a:t>
            </a:r>
            <a:endParaRPr lang="en-US" sz="2400" b="1" spc="-5">
              <a:solidFill>
                <a:srgbClr val="84BC00"/>
              </a:solidFill>
              <a:latin typeface="Arial"/>
              <a:cs typeface="Arial"/>
            </a:endParaRPr>
          </a:p>
          <a:p>
            <a:pPr marR="7620" algn="r">
              <a:spcBef>
                <a:spcPts val="395"/>
              </a:spcBef>
            </a:pPr>
            <a:r>
              <a:rPr lang="en-US" sz="2400" b="1" spc="-5">
                <a:solidFill>
                  <a:srgbClr val="84BC00"/>
                </a:solidFill>
                <a:latin typeface="Arial"/>
                <a:cs typeface="Arial"/>
              </a:rPr>
              <a:t>Dr. Sath Allareddy </a:t>
            </a:r>
          </a:p>
          <a:p>
            <a:pPr marR="7620" algn="r">
              <a:spcBef>
                <a:spcPts val="395"/>
              </a:spcBef>
            </a:pPr>
            <a:r>
              <a:rPr lang="en-US" sz="2400" b="1" spc="-5">
                <a:solidFill>
                  <a:srgbClr val="84BC00"/>
                </a:solidFill>
                <a:latin typeface="Arial"/>
                <a:cs typeface="Arial"/>
              </a:rPr>
              <a:t>Dr. Sylvia Frazier-Bowers</a:t>
            </a:r>
          </a:p>
          <a:p>
            <a:pPr marR="7620" algn="r">
              <a:spcBef>
                <a:spcPts val="395"/>
              </a:spcBef>
            </a:pPr>
            <a:r>
              <a:rPr lang="en-US" sz="2400" b="1" spc="-5">
                <a:solidFill>
                  <a:srgbClr val="84BC00"/>
                </a:solidFill>
                <a:latin typeface="Arial"/>
                <a:cs typeface="Arial"/>
              </a:rPr>
              <a:t>Dr. Wanda Claro</a:t>
            </a:r>
          </a:p>
          <a:p>
            <a:pPr marL="12700">
              <a:spcBef>
                <a:spcPts val="2345"/>
              </a:spcBef>
            </a:pPr>
            <a:r>
              <a:rPr lang="en-US" b="1" spc="-20">
                <a:solidFill>
                  <a:schemeClr val="bg1"/>
                </a:solidFill>
                <a:latin typeface="Arial"/>
                <a:cs typeface="Arial"/>
              </a:rPr>
              <a:t>Friday June 16, 2023</a:t>
            </a:r>
          </a:p>
          <a:p>
            <a:pPr marL="12700"/>
            <a:endParaRPr lang="en-US" b="1" spc="-25">
              <a:solidFill>
                <a:schemeClr val="bg1"/>
              </a:solidFill>
              <a:latin typeface="Arial"/>
              <a:cs typeface="Arial"/>
            </a:endParaRPr>
          </a:p>
          <a:p>
            <a:pPr marL="12700"/>
            <a:r>
              <a:rPr b="1" spc="-25">
                <a:solidFill>
                  <a:schemeClr val="bg1"/>
                </a:solidFill>
                <a:latin typeface="Arial"/>
                <a:cs typeface="Arial"/>
              </a:rPr>
              <a:t>11:</a:t>
            </a:r>
            <a:r>
              <a:rPr lang="en-US" b="1" spc="-25">
                <a:solidFill>
                  <a:schemeClr val="bg1"/>
                </a:solidFill>
                <a:latin typeface="Arial"/>
                <a:cs typeface="Arial"/>
              </a:rPr>
              <a:t>00</a:t>
            </a:r>
            <a:r>
              <a:rPr b="1" spc="-25">
                <a:solidFill>
                  <a:schemeClr val="bg1"/>
                </a:solidFill>
                <a:latin typeface="Arial"/>
                <a:cs typeface="Arial"/>
              </a:rPr>
              <a:t> </a:t>
            </a:r>
            <a:r>
              <a:rPr b="1" spc="-5">
                <a:solidFill>
                  <a:schemeClr val="bg1"/>
                </a:solidFill>
                <a:latin typeface="Arial"/>
                <a:cs typeface="Arial"/>
              </a:rPr>
              <a:t>a.m. </a:t>
            </a:r>
            <a:r>
              <a:rPr b="1">
                <a:solidFill>
                  <a:schemeClr val="bg1"/>
                </a:solidFill>
                <a:latin typeface="Arial"/>
                <a:cs typeface="Arial"/>
              </a:rPr>
              <a:t>- </a:t>
            </a:r>
            <a:r>
              <a:rPr b="1" spc="-5">
                <a:solidFill>
                  <a:schemeClr val="bg1"/>
                </a:solidFill>
                <a:latin typeface="Arial"/>
                <a:cs typeface="Arial"/>
              </a:rPr>
              <a:t>1:</a:t>
            </a:r>
            <a:r>
              <a:rPr lang="en-US" b="1" spc="-5">
                <a:solidFill>
                  <a:schemeClr val="bg1"/>
                </a:solidFill>
                <a:latin typeface="Arial"/>
                <a:cs typeface="Arial"/>
              </a:rPr>
              <a:t>00</a:t>
            </a:r>
            <a:r>
              <a:rPr b="1" spc="35">
                <a:solidFill>
                  <a:schemeClr val="bg1"/>
                </a:solidFill>
                <a:latin typeface="Arial"/>
                <a:cs typeface="Arial"/>
              </a:rPr>
              <a:t> </a:t>
            </a:r>
            <a:r>
              <a:rPr b="1">
                <a:solidFill>
                  <a:schemeClr val="bg1"/>
                </a:solidFill>
                <a:latin typeface="Arial"/>
                <a:cs typeface="Arial"/>
              </a:rPr>
              <a:t>p.m.</a:t>
            </a:r>
            <a:r>
              <a:rPr lang="en-US" b="1">
                <a:solidFill>
                  <a:schemeClr val="bg1"/>
                </a:solidFill>
                <a:latin typeface="Arial"/>
                <a:cs typeface="Arial"/>
              </a:rPr>
              <a:t> CT</a:t>
            </a:r>
            <a:endParaRPr>
              <a:solidFill>
                <a:schemeClr val="bg1"/>
              </a:solidFill>
              <a:latin typeface="Arial"/>
              <a:cs typeface="Arial"/>
            </a:endParaRPr>
          </a:p>
          <a:p>
            <a:pPr marL="12700"/>
            <a:endParaRPr lang="en-US" b="1" spc="-5">
              <a:solidFill>
                <a:schemeClr val="bg1"/>
              </a:solidFill>
              <a:latin typeface="Arial"/>
              <a:cs typeface="Arial"/>
            </a:endParaRPr>
          </a:p>
          <a:p>
            <a:pPr marL="12700"/>
            <a:r>
              <a:rPr b="1" spc="-5">
                <a:solidFill>
                  <a:schemeClr val="bg1"/>
                </a:solidFill>
                <a:latin typeface="Arial"/>
                <a:cs typeface="Arial"/>
              </a:rPr>
              <a:t>https</a:t>
            </a:r>
            <a:r>
              <a:rPr b="1" spc="-5">
                <a:solidFill>
                  <a:schemeClr val="bg1"/>
                </a:solidFill>
                <a:latin typeface="Arial"/>
                <a:cs typeface="Arial"/>
                <a:hlinkClick r:id="rId4">
                  <a:extLst>
                    <a:ext uri="{A12FA001-AC4F-418D-AE19-62706E023703}">
                      <ahyp:hlinkClr xmlns:ahyp="http://schemas.microsoft.com/office/drawing/2018/hyperlinkcolor" val="tx"/>
                    </a:ext>
                  </a:extLst>
                </a:hlinkClick>
              </a:rPr>
              <a:t>://</a:t>
            </a:r>
            <a:r>
              <a:rPr lang="en-US" b="1" spc="-5">
                <a:solidFill>
                  <a:schemeClr val="bg1"/>
                </a:solidFill>
                <a:latin typeface="Arial"/>
                <a:cs typeface="Arial"/>
                <a:hlinkClick r:id="rId4">
                  <a:extLst>
                    <a:ext uri="{A12FA001-AC4F-418D-AE19-62706E023703}">
                      <ahyp:hlinkClr xmlns:ahyp="http://schemas.microsoft.com/office/drawing/2018/hyperlinkcolor" val="tx"/>
                    </a:ext>
                  </a:extLst>
                </a:hlinkClick>
              </a:rPr>
              <a:t>ww</a:t>
            </a:r>
            <a:r>
              <a:rPr b="1" spc="-5">
                <a:solidFill>
                  <a:schemeClr val="bg1"/>
                </a:solidFill>
                <a:latin typeface="Arial"/>
                <a:cs typeface="Arial"/>
                <a:hlinkClick r:id="rId4">
                  <a:extLst>
                    <a:ext uri="{A12FA001-AC4F-418D-AE19-62706E023703}">
                      <ahyp:hlinkClr xmlns:ahyp="http://schemas.microsoft.com/office/drawing/2018/hyperlinkcolor" val="tx"/>
                    </a:ext>
                  </a:extLst>
                </a:hlinkClick>
              </a:rPr>
              <a:t>w.aaofoundation.net</a:t>
            </a:r>
            <a:endParaRPr>
              <a:solidFill>
                <a:schemeClr val="bg1"/>
              </a:solidFill>
              <a:latin typeface="Arial"/>
              <a:cs typeface="Arial"/>
            </a:endParaRPr>
          </a:p>
        </p:txBody>
      </p:sp>
      <p:sp>
        <p:nvSpPr>
          <p:cNvPr id="5" name="object 5">
            <a:extLst>
              <a:ext uri="{FF2B5EF4-FFF2-40B4-BE49-F238E27FC236}">
                <a16:creationId xmlns:a16="http://schemas.microsoft.com/office/drawing/2014/main" id="{5BD70088-94AB-4C71-8F7C-87AAA85F37F9}"/>
              </a:ext>
            </a:extLst>
          </p:cNvPr>
          <p:cNvSpPr txBox="1">
            <a:spLocks/>
          </p:cNvSpPr>
          <p:nvPr/>
        </p:nvSpPr>
        <p:spPr>
          <a:xfrm>
            <a:off x="5105400" y="389549"/>
            <a:ext cx="6858000" cy="760721"/>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spcBef>
                <a:spcPts val="100"/>
              </a:spcBef>
            </a:pPr>
            <a:r>
              <a:rPr lang="en-US" sz="5400" b="1">
                <a:solidFill>
                  <a:schemeClr val="bg1"/>
                </a:solidFill>
                <a:latin typeface="Arial Black" panose="020B0A04020102020204" pitchFamily="34" charset="0"/>
              </a:rPr>
              <a:t>AAOF Workshop:</a:t>
            </a:r>
          </a:p>
        </p:txBody>
      </p:sp>
    </p:spTree>
    <p:extLst>
      <p:ext uri="{BB962C8B-B14F-4D97-AF65-F5344CB8AC3E}">
        <p14:creationId xmlns:p14="http://schemas.microsoft.com/office/powerpoint/2010/main" val="287812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4386E6E-BF84-43B3-9D1E-A61338F0569D}"/>
              </a:ext>
            </a:extLst>
          </p:cNvPr>
          <p:cNvSpPr txBox="1">
            <a:spLocks/>
          </p:cNvSpPr>
          <p:nvPr/>
        </p:nvSpPr>
        <p:spPr>
          <a:xfrm>
            <a:off x="4490794" y="0"/>
            <a:ext cx="7728915" cy="1534137"/>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spc="-15">
                <a:solidFill>
                  <a:srgbClr val="FFFFFF"/>
                </a:solidFill>
                <a:latin typeface="Arial Black" panose="020B0A04020102020204" pitchFamily="34" charset="0"/>
              </a:rPr>
              <a:t>Award </a:t>
            </a:r>
            <a:r>
              <a:rPr lang="en-US" sz="4000" spc="-50">
                <a:solidFill>
                  <a:srgbClr val="FFFFFF"/>
                </a:solidFill>
                <a:latin typeface="Arial Black" panose="020B0A04020102020204" pitchFamily="34" charset="0"/>
              </a:rPr>
              <a:t>Types </a:t>
            </a:r>
            <a:r>
              <a:rPr lang="en-US" sz="4000">
                <a:solidFill>
                  <a:srgbClr val="FFFFFF"/>
                </a:solidFill>
                <a:latin typeface="Arial Black" panose="020B0A04020102020204" pitchFamily="34" charset="0"/>
              </a:rPr>
              <a:t>&amp;</a:t>
            </a:r>
            <a:r>
              <a:rPr lang="en-US" sz="4000" spc="-85">
                <a:solidFill>
                  <a:srgbClr val="FFFFFF"/>
                </a:solidFill>
                <a:latin typeface="Arial Black" panose="020B0A04020102020204" pitchFamily="34" charset="0"/>
              </a:rPr>
              <a:t> </a:t>
            </a:r>
            <a:r>
              <a:rPr lang="en-US" sz="4000">
                <a:solidFill>
                  <a:srgbClr val="FFFFFF"/>
                </a:solidFill>
                <a:latin typeface="Arial Black" panose="020B0A04020102020204" pitchFamily="34" charset="0"/>
              </a:rPr>
              <a:t>Eligibility  Criteria: Junior</a:t>
            </a:r>
            <a:r>
              <a:rPr lang="en-US" sz="4000" spc="-45">
                <a:solidFill>
                  <a:srgbClr val="FFFFFF"/>
                </a:solidFill>
                <a:latin typeface="Arial Black" panose="020B0A04020102020204" pitchFamily="34" charset="0"/>
              </a:rPr>
              <a:t> </a:t>
            </a:r>
            <a:r>
              <a:rPr lang="en-US" sz="4000">
                <a:solidFill>
                  <a:srgbClr val="FFFFFF"/>
                </a:solidFill>
                <a:latin typeface="Arial Black" panose="020B0A04020102020204" pitchFamily="34" charset="0"/>
              </a:rPr>
              <a:t>Faculty</a:t>
            </a:r>
          </a:p>
        </p:txBody>
      </p:sp>
      <p:sp>
        <p:nvSpPr>
          <p:cNvPr id="5" name="object 3">
            <a:extLst>
              <a:ext uri="{FF2B5EF4-FFF2-40B4-BE49-F238E27FC236}">
                <a16:creationId xmlns:a16="http://schemas.microsoft.com/office/drawing/2014/main" id="{1105E59E-A812-47E5-9871-6B28FEF8EEB6}"/>
              </a:ext>
            </a:extLst>
          </p:cNvPr>
          <p:cNvSpPr txBox="1"/>
          <p:nvPr/>
        </p:nvSpPr>
        <p:spPr>
          <a:xfrm>
            <a:off x="3352800" y="1712591"/>
            <a:ext cx="8686800" cy="1702389"/>
          </a:xfrm>
          <a:prstGeom prst="rect">
            <a:avLst/>
          </a:prstGeom>
        </p:spPr>
        <p:txBody>
          <a:bodyPr vert="horz" wrap="square" lIns="0" tIns="50165" rIns="0" bIns="0" rtlCol="0">
            <a:spAutoFit/>
          </a:bodyPr>
          <a:lstStyle/>
          <a:p>
            <a:pPr marL="254000" indent="-229235">
              <a:spcBef>
                <a:spcPts val="395"/>
              </a:spcBef>
              <a:buChar char="•"/>
              <a:tabLst>
                <a:tab pos="254635" algn="l"/>
              </a:tabLst>
            </a:pPr>
            <a:r>
              <a:rPr sz="2800">
                <a:solidFill>
                  <a:srgbClr val="73D1F5"/>
                </a:solidFill>
                <a:latin typeface="Arial"/>
                <a:cs typeface="Arial"/>
              </a:rPr>
              <a:t>Orthodontic Faculty Development Fellowship</a:t>
            </a:r>
            <a:r>
              <a:rPr sz="2800" spc="-55">
                <a:solidFill>
                  <a:srgbClr val="73D1F5"/>
                </a:solidFill>
                <a:latin typeface="Arial"/>
                <a:cs typeface="Arial"/>
              </a:rPr>
              <a:t> </a:t>
            </a:r>
            <a:r>
              <a:rPr sz="2800" spc="-20">
                <a:solidFill>
                  <a:srgbClr val="73D1F5"/>
                </a:solidFill>
                <a:latin typeface="Arial"/>
                <a:cs typeface="Arial"/>
              </a:rPr>
              <a:t>(OFDFA)</a:t>
            </a:r>
            <a:endParaRPr sz="2800">
              <a:solidFill>
                <a:srgbClr val="73D1F5"/>
              </a:solidFill>
              <a:latin typeface="Arial"/>
              <a:cs typeface="Arial"/>
            </a:endParaRPr>
          </a:p>
          <a:p>
            <a:pPr marL="711200" lvl="1" indent="-229235">
              <a:spcBef>
                <a:spcPts val="245"/>
              </a:spcBef>
              <a:buChar char="•"/>
              <a:tabLst>
                <a:tab pos="711200" algn="l"/>
                <a:tab pos="711835" algn="l"/>
              </a:tabLst>
            </a:pPr>
            <a:r>
              <a:rPr sz="2400" spc="-5">
                <a:solidFill>
                  <a:srgbClr val="73D1F5"/>
                </a:solidFill>
                <a:latin typeface="Arial"/>
                <a:cs typeface="Arial"/>
              </a:rPr>
              <a:t>≤$</a:t>
            </a:r>
            <a:r>
              <a:rPr lang="en-US" sz="2400" spc="-5">
                <a:solidFill>
                  <a:srgbClr val="73D1F5"/>
                </a:solidFill>
                <a:latin typeface="Arial"/>
                <a:cs typeface="Arial"/>
              </a:rPr>
              <a:t>3</a:t>
            </a:r>
            <a:r>
              <a:rPr sz="2400" spc="-5">
                <a:solidFill>
                  <a:srgbClr val="73D1F5"/>
                </a:solidFill>
                <a:latin typeface="Arial"/>
                <a:cs typeface="Arial"/>
              </a:rPr>
              <a:t>0,000 for </a:t>
            </a:r>
            <a:r>
              <a:rPr sz="2400" spc="-10">
                <a:solidFill>
                  <a:srgbClr val="73D1F5"/>
                </a:solidFill>
                <a:latin typeface="Arial"/>
                <a:cs typeface="Arial"/>
              </a:rPr>
              <a:t>one</a:t>
            </a:r>
            <a:r>
              <a:rPr sz="2400" spc="45">
                <a:solidFill>
                  <a:srgbClr val="73D1F5"/>
                </a:solidFill>
                <a:latin typeface="Arial"/>
                <a:cs typeface="Arial"/>
              </a:rPr>
              <a:t> </a:t>
            </a:r>
            <a:r>
              <a:rPr sz="2400" spc="-5">
                <a:solidFill>
                  <a:srgbClr val="73D1F5"/>
                </a:solidFill>
                <a:latin typeface="Arial"/>
                <a:cs typeface="Arial"/>
              </a:rPr>
              <a:t>year</a:t>
            </a:r>
            <a:endParaRPr sz="2400">
              <a:solidFill>
                <a:srgbClr val="73D1F5"/>
              </a:solidFill>
              <a:latin typeface="Arial"/>
              <a:cs typeface="Arial"/>
            </a:endParaRPr>
          </a:p>
          <a:p>
            <a:pPr marL="711200" lvl="1" indent="-229235">
              <a:spcBef>
                <a:spcPts val="240"/>
              </a:spcBef>
              <a:buChar char="•"/>
              <a:tabLst>
                <a:tab pos="711200" algn="l"/>
                <a:tab pos="711835" algn="l"/>
              </a:tabLst>
            </a:pPr>
            <a:r>
              <a:rPr sz="2400" spc="-5">
                <a:solidFill>
                  <a:srgbClr val="73D1F5"/>
                </a:solidFill>
                <a:latin typeface="Arial"/>
                <a:cs typeface="Arial"/>
              </a:rPr>
              <a:t>Full-time faculty </a:t>
            </a:r>
            <a:r>
              <a:rPr sz="2400" spc="-10">
                <a:solidFill>
                  <a:srgbClr val="73D1F5"/>
                </a:solidFill>
                <a:latin typeface="Arial"/>
                <a:cs typeface="Arial"/>
              </a:rPr>
              <a:t>≤5 </a:t>
            </a:r>
            <a:r>
              <a:rPr sz="2400" spc="-5">
                <a:solidFill>
                  <a:srgbClr val="73D1F5"/>
                </a:solidFill>
                <a:latin typeface="Arial"/>
                <a:cs typeface="Arial"/>
              </a:rPr>
              <a:t>years in </a:t>
            </a:r>
            <a:r>
              <a:rPr sz="2400" spc="5">
                <a:solidFill>
                  <a:srgbClr val="73D1F5"/>
                </a:solidFill>
                <a:latin typeface="Arial"/>
                <a:cs typeface="Arial"/>
              </a:rPr>
              <a:t>1</a:t>
            </a:r>
            <a:r>
              <a:rPr sz="2400" spc="7" baseline="24904">
                <a:solidFill>
                  <a:srgbClr val="73D1F5"/>
                </a:solidFill>
                <a:latin typeface="Arial"/>
                <a:cs typeface="Arial"/>
              </a:rPr>
              <a:t>st</a:t>
            </a:r>
            <a:r>
              <a:rPr sz="2400" spc="427" baseline="24904">
                <a:solidFill>
                  <a:srgbClr val="73D1F5"/>
                </a:solidFill>
                <a:latin typeface="Arial"/>
                <a:cs typeface="Arial"/>
              </a:rPr>
              <a:t> </a:t>
            </a:r>
            <a:r>
              <a:rPr sz="2400" spc="-5">
                <a:solidFill>
                  <a:srgbClr val="73D1F5"/>
                </a:solidFill>
                <a:latin typeface="Arial"/>
                <a:cs typeface="Arial"/>
              </a:rPr>
              <a:t>appointment</a:t>
            </a:r>
            <a:endParaRPr sz="2400">
              <a:solidFill>
                <a:srgbClr val="73D1F5"/>
              </a:solidFill>
              <a:latin typeface="Arial"/>
              <a:cs typeface="Arial"/>
            </a:endParaRPr>
          </a:p>
        </p:txBody>
      </p:sp>
      <p:sp>
        <p:nvSpPr>
          <p:cNvPr id="7" name="TextBox 6">
            <a:extLst>
              <a:ext uri="{FF2B5EF4-FFF2-40B4-BE49-F238E27FC236}">
                <a16:creationId xmlns:a16="http://schemas.microsoft.com/office/drawing/2014/main" id="{FC74AD20-CA89-4E62-A077-4C452F6EFBBF}"/>
              </a:ext>
            </a:extLst>
          </p:cNvPr>
          <p:cNvSpPr txBox="1"/>
          <p:nvPr/>
        </p:nvSpPr>
        <p:spPr>
          <a:xfrm>
            <a:off x="457200" y="3896349"/>
            <a:ext cx="8534400" cy="2498120"/>
          </a:xfrm>
          <a:prstGeom prst="rect">
            <a:avLst/>
          </a:prstGeom>
          <a:noFill/>
        </p:spPr>
        <p:txBody>
          <a:bodyPr wrap="square">
            <a:spAutoFit/>
          </a:bodyPr>
          <a:lstStyle/>
          <a:p>
            <a:pPr marL="254000" indent="-229235">
              <a:spcBef>
                <a:spcPts val="680"/>
              </a:spcBef>
              <a:buChar char="•"/>
              <a:tabLst>
                <a:tab pos="254635" algn="l"/>
              </a:tabLst>
            </a:pPr>
            <a:r>
              <a:rPr lang="en-US" sz="2800">
                <a:solidFill>
                  <a:srgbClr val="73D1F5"/>
                </a:solidFill>
                <a:latin typeface="Arial"/>
                <a:cs typeface="Arial"/>
              </a:rPr>
              <a:t>Postdoctoral Fellowship</a:t>
            </a:r>
            <a:r>
              <a:rPr lang="en-US" sz="2800" spc="-55">
                <a:solidFill>
                  <a:srgbClr val="73D1F5"/>
                </a:solidFill>
                <a:latin typeface="Arial"/>
                <a:cs typeface="Arial"/>
              </a:rPr>
              <a:t> </a:t>
            </a:r>
            <a:r>
              <a:rPr lang="en-US" sz="2800" spc="-30">
                <a:solidFill>
                  <a:srgbClr val="73D1F5"/>
                </a:solidFill>
                <a:latin typeface="Arial"/>
                <a:cs typeface="Arial"/>
              </a:rPr>
              <a:t>(PFA)</a:t>
            </a:r>
            <a:endParaRPr lang="en-US" sz="2800">
              <a:solidFill>
                <a:srgbClr val="73D1F5"/>
              </a:solidFill>
              <a:latin typeface="Arial"/>
              <a:cs typeface="Arial"/>
            </a:endParaRPr>
          </a:p>
          <a:p>
            <a:pPr marL="711200" lvl="1" indent="-229235">
              <a:spcBef>
                <a:spcPts val="245"/>
              </a:spcBef>
              <a:buChar char="•"/>
              <a:tabLst>
                <a:tab pos="711200" algn="l"/>
                <a:tab pos="711835" algn="l"/>
              </a:tabLst>
            </a:pPr>
            <a:r>
              <a:rPr lang="en-US" sz="2400" spc="-5">
                <a:solidFill>
                  <a:srgbClr val="73D1F5"/>
                </a:solidFill>
                <a:latin typeface="Arial"/>
                <a:cs typeface="Arial"/>
              </a:rPr>
              <a:t>≤$50,000 </a:t>
            </a:r>
            <a:r>
              <a:rPr lang="en-US" sz="2400" spc="-10">
                <a:solidFill>
                  <a:srgbClr val="73D1F5"/>
                </a:solidFill>
                <a:latin typeface="Arial"/>
                <a:cs typeface="Arial"/>
              </a:rPr>
              <a:t>per </a:t>
            </a:r>
            <a:r>
              <a:rPr lang="en-US" sz="2400" spc="-5">
                <a:solidFill>
                  <a:srgbClr val="73D1F5"/>
                </a:solidFill>
                <a:latin typeface="Arial"/>
                <a:cs typeface="Arial"/>
              </a:rPr>
              <a:t>year for 2 years (with </a:t>
            </a:r>
            <a:r>
              <a:rPr lang="en-US" sz="2400" spc="-10">
                <a:solidFill>
                  <a:srgbClr val="73D1F5"/>
                </a:solidFill>
                <a:latin typeface="Arial"/>
                <a:cs typeface="Arial"/>
              </a:rPr>
              <a:t>3rd </a:t>
            </a:r>
            <a:r>
              <a:rPr lang="en-US" sz="2400" spc="-5">
                <a:solidFill>
                  <a:srgbClr val="73D1F5"/>
                </a:solidFill>
                <a:latin typeface="Arial"/>
                <a:cs typeface="Arial"/>
              </a:rPr>
              <a:t>year</a:t>
            </a:r>
            <a:r>
              <a:rPr lang="en-US" sz="2400" spc="160">
                <a:solidFill>
                  <a:srgbClr val="73D1F5"/>
                </a:solidFill>
                <a:latin typeface="Arial"/>
                <a:cs typeface="Arial"/>
              </a:rPr>
              <a:t> </a:t>
            </a:r>
            <a:r>
              <a:rPr lang="en-US" sz="2400" spc="-5">
                <a:solidFill>
                  <a:srgbClr val="73D1F5"/>
                </a:solidFill>
                <a:latin typeface="Arial"/>
                <a:cs typeface="Arial"/>
              </a:rPr>
              <a:t>possible)</a:t>
            </a:r>
            <a:endParaRPr lang="en-US" sz="2400">
              <a:solidFill>
                <a:srgbClr val="73D1F5"/>
              </a:solidFill>
              <a:latin typeface="Arial"/>
              <a:cs typeface="Arial"/>
            </a:endParaRPr>
          </a:p>
          <a:p>
            <a:pPr marL="711200" lvl="1" indent="-229235">
              <a:spcBef>
                <a:spcPts val="240"/>
              </a:spcBef>
              <a:buChar char="•"/>
              <a:tabLst>
                <a:tab pos="711200" algn="l"/>
                <a:tab pos="711835" algn="l"/>
              </a:tabLst>
            </a:pPr>
            <a:r>
              <a:rPr lang="en-US" sz="2400" spc="-5">
                <a:solidFill>
                  <a:srgbClr val="73D1F5"/>
                </a:solidFill>
                <a:latin typeface="Arial"/>
                <a:cs typeface="Arial"/>
              </a:rPr>
              <a:t>Orthodontist with PhD (or</a:t>
            </a:r>
            <a:r>
              <a:rPr lang="en-US" sz="2400" spc="30">
                <a:solidFill>
                  <a:srgbClr val="73D1F5"/>
                </a:solidFill>
                <a:latin typeface="Arial"/>
                <a:cs typeface="Arial"/>
              </a:rPr>
              <a:t> </a:t>
            </a:r>
            <a:r>
              <a:rPr lang="en-US" sz="2400" spc="-5">
                <a:solidFill>
                  <a:srgbClr val="73D1F5"/>
                </a:solidFill>
                <a:latin typeface="Arial"/>
                <a:cs typeface="Arial"/>
              </a:rPr>
              <a:t>equivalent)</a:t>
            </a:r>
            <a:endParaRPr lang="en-US" sz="2400">
              <a:solidFill>
                <a:srgbClr val="73D1F5"/>
              </a:solidFill>
              <a:latin typeface="Arial"/>
              <a:cs typeface="Arial"/>
            </a:endParaRPr>
          </a:p>
          <a:p>
            <a:pPr marL="711200" lvl="1" indent="-229235">
              <a:spcBef>
                <a:spcPts val="240"/>
              </a:spcBef>
              <a:buChar char="•"/>
              <a:tabLst>
                <a:tab pos="711200" algn="l"/>
                <a:tab pos="711835" algn="l"/>
              </a:tabLst>
            </a:pPr>
            <a:r>
              <a:rPr lang="en-US" sz="2400" spc="-5">
                <a:solidFill>
                  <a:srgbClr val="73D1F5"/>
                </a:solidFill>
                <a:latin typeface="Arial"/>
                <a:cs typeface="Arial"/>
              </a:rPr>
              <a:t>For post-doc research training (lab or</a:t>
            </a:r>
            <a:r>
              <a:rPr lang="en-US" sz="2400" spc="85">
                <a:solidFill>
                  <a:srgbClr val="73D1F5"/>
                </a:solidFill>
                <a:latin typeface="Arial"/>
                <a:cs typeface="Arial"/>
              </a:rPr>
              <a:t> </a:t>
            </a:r>
            <a:r>
              <a:rPr lang="en-US" sz="2400">
                <a:solidFill>
                  <a:srgbClr val="73D1F5"/>
                </a:solidFill>
                <a:latin typeface="Arial"/>
                <a:cs typeface="Arial"/>
              </a:rPr>
              <a:t>clinical)</a:t>
            </a:r>
          </a:p>
          <a:p>
            <a:pPr marL="711200" lvl="1" indent="-229235">
              <a:spcBef>
                <a:spcPts val="229"/>
              </a:spcBef>
              <a:buChar char="•"/>
              <a:tabLst>
                <a:tab pos="711200" algn="l"/>
                <a:tab pos="711835" algn="l"/>
              </a:tabLst>
            </a:pPr>
            <a:r>
              <a:rPr lang="en-US" sz="2400" spc="-5">
                <a:solidFill>
                  <a:srgbClr val="73D1F5"/>
                </a:solidFill>
                <a:latin typeface="Arial"/>
                <a:cs typeface="Arial"/>
              </a:rPr>
              <a:t>High potential for future extramural (NIH)</a:t>
            </a:r>
            <a:r>
              <a:rPr lang="en-US" sz="2400" spc="95">
                <a:solidFill>
                  <a:srgbClr val="73D1F5"/>
                </a:solidFill>
                <a:latin typeface="Arial"/>
                <a:cs typeface="Arial"/>
              </a:rPr>
              <a:t> </a:t>
            </a:r>
            <a:r>
              <a:rPr lang="en-US" sz="2400" spc="-5">
                <a:solidFill>
                  <a:srgbClr val="73D1F5"/>
                </a:solidFill>
                <a:latin typeface="Arial"/>
                <a:cs typeface="Arial"/>
              </a:rPr>
              <a:t>funding</a:t>
            </a:r>
            <a:endParaRPr lang="en-US" sz="2400">
              <a:solidFill>
                <a:srgbClr val="73D1F5"/>
              </a:solidFill>
              <a:latin typeface="Arial"/>
              <a:cs typeface="Arial"/>
            </a:endParaRPr>
          </a:p>
          <a:p>
            <a:pPr marL="711200" lvl="1" indent="-229235">
              <a:spcBef>
                <a:spcPts val="240"/>
              </a:spcBef>
              <a:buChar char="•"/>
              <a:tabLst>
                <a:tab pos="711200" algn="l"/>
                <a:tab pos="711835" algn="l"/>
              </a:tabLst>
            </a:pPr>
            <a:r>
              <a:rPr lang="en-US" sz="2400" spc="-5">
                <a:solidFill>
                  <a:srgbClr val="73D1F5"/>
                </a:solidFill>
                <a:latin typeface="Arial"/>
                <a:cs typeface="Arial"/>
              </a:rPr>
              <a:t>Only one proposal per orthodontic</a:t>
            </a:r>
            <a:r>
              <a:rPr lang="en-US" sz="2400" spc="55">
                <a:solidFill>
                  <a:srgbClr val="73D1F5"/>
                </a:solidFill>
                <a:latin typeface="Arial"/>
                <a:cs typeface="Arial"/>
              </a:rPr>
              <a:t> </a:t>
            </a:r>
            <a:r>
              <a:rPr lang="en-US" sz="2400" spc="-5">
                <a:solidFill>
                  <a:srgbClr val="73D1F5"/>
                </a:solidFill>
                <a:latin typeface="Arial"/>
                <a:cs typeface="Arial"/>
              </a:rPr>
              <a:t>program</a:t>
            </a:r>
            <a:endParaRPr lang="en-US" sz="2400">
              <a:solidFill>
                <a:srgbClr val="73D1F5"/>
              </a:solidFill>
              <a:latin typeface="Arial"/>
              <a:cs typeface="Arial"/>
            </a:endParaRPr>
          </a:p>
        </p:txBody>
      </p:sp>
    </p:spTree>
    <p:extLst>
      <p:ext uri="{BB962C8B-B14F-4D97-AF65-F5344CB8AC3E}">
        <p14:creationId xmlns:p14="http://schemas.microsoft.com/office/powerpoint/2010/main" val="3461274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AA97CE59-75FD-416E-8970-D9933FC277A4}"/>
              </a:ext>
            </a:extLst>
          </p:cNvPr>
          <p:cNvSpPr txBox="1">
            <a:spLocks/>
          </p:cNvSpPr>
          <p:nvPr/>
        </p:nvSpPr>
        <p:spPr>
          <a:xfrm>
            <a:off x="4572000" y="-152400"/>
            <a:ext cx="7728915" cy="2178224"/>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spc="-15">
                <a:solidFill>
                  <a:schemeClr val="bg1"/>
                </a:solidFill>
                <a:latin typeface="Arial Black" panose="020B0A04020102020204" pitchFamily="34" charset="0"/>
              </a:rPr>
              <a:t>Award </a:t>
            </a:r>
            <a:r>
              <a:rPr lang="en-US" sz="4000" spc="-50">
                <a:solidFill>
                  <a:schemeClr val="bg1"/>
                </a:solidFill>
                <a:latin typeface="Arial Black" panose="020B0A04020102020204" pitchFamily="34" charset="0"/>
              </a:rPr>
              <a:t>Types </a:t>
            </a:r>
            <a:r>
              <a:rPr lang="en-US" sz="4000">
                <a:solidFill>
                  <a:schemeClr val="bg1"/>
                </a:solidFill>
                <a:latin typeface="Arial Black" panose="020B0A04020102020204" pitchFamily="34" charset="0"/>
              </a:rPr>
              <a:t>&amp; Eligibility  Criteria: Experienced</a:t>
            </a:r>
            <a:r>
              <a:rPr lang="en-US" sz="4000" spc="-80">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Faculty</a:t>
            </a:r>
          </a:p>
        </p:txBody>
      </p:sp>
      <p:sp>
        <p:nvSpPr>
          <p:cNvPr id="5" name="object 3">
            <a:extLst>
              <a:ext uri="{FF2B5EF4-FFF2-40B4-BE49-F238E27FC236}">
                <a16:creationId xmlns:a16="http://schemas.microsoft.com/office/drawing/2014/main" id="{4D3A4501-942C-4E6D-817F-4C3D3FC0E4FF}"/>
              </a:ext>
            </a:extLst>
          </p:cNvPr>
          <p:cNvSpPr txBox="1"/>
          <p:nvPr/>
        </p:nvSpPr>
        <p:spPr>
          <a:xfrm>
            <a:off x="3581400" y="2039679"/>
            <a:ext cx="8077200" cy="2455800"/>
          </a:xfrm>
          <a:prstGeom prst="rect">
            <a:avLst/>
          </a:prstGeom>
        </p:spPr>
        <p:txBody>
          <a:bodyPr vert="horz" wrap="square" lIns="0" tIns="36830" rIns="0" bIns="0" rtlCol="0">
            <a:spAutoFit/>
          </a:bodyPr>
          <a:lstStyle/>
          <a:p>
            <a:pPr marL="241300" indent="-228600">
              <a:spcBef>
                <a:spcPts val="290"/>
              </a:spcBef>
              <a:buChar char="•"/>
              <a:tabLst>
                <a:tab pos="241300" algn="l"/>
              </a:tabLst>
            </a:pPr>
            <a:r>
              <a:rPr sz="2800" spc="-5">
                <a:solidFill>
                  <a:srgbClr val="73D1F5"/>
                </a:solidFill>
                <a:latin typeface="Arial"/>
                <a:cs typeface="Arial"/>
              </a:rPr>
              <a:t>Biomedical Research </a:t>
            </a:r>
            <a:r>
              <a:rPr sz="2800" spc="-15">
                <a:solidFill>
                  <a:srgbClr val="73D1F5"/>
                </a:solidFill>
                <a:latin typeface="Arial"/>
                <a:cs typeface="Arial"/>
              </a:rPr>
              <a:t>Award</a:t>
            </a:r>
            <a:r>
              <a:rPr sz="2800" spc="-100">
                <a:solidFill>
                  <a:srgbClr val="73D1F5"/>
                </a:solidFill>
                <a:latin typeface="Arial"/>
                <a:cs typeface="Arial"/>
              </a:rPr>
              <a:t> </a:t>
            </a:r>
            <a:r>
              <a:rPr sz="2800" spc="-5">
                <a:solidFill>
                  <a:srgbClr val="73D1F5"/>
                </a:solidFill>
                <a:latin typeface="Arial"/>
                <a:cs typeface="Arial"/>
              </a:rPr>
              <a:t>(BRA)</a:t>
            </a:r>
            <a:endParaRPr sz="2800">
              <a:solidFill>
                <a:srgbClr val="73D1F5"/>
              </a:solidFill>
              <a:latin typeface="Arial"/>
              <a:cs typeface="Arial"/>
            </a:endParaRPr>
          </a:p>
          <a:p>
            <a:pPr marL="697865" lvl="1" indent="-228600">
              <a:spcBef>
                <a:spcPts val="190"/>
              </a:spcBef>
              <a:buChar char="•"/>
              <a:tabLst>
                <a:tab pos="698500" algn="l"/>
              </a:tabLst>
            </a:pPr>
            <a:r>
              <a:rPr sz="2400">
                <a:solidFill>
                  <a:srgbClr val="73D1F5"/>
                </a:solidFill>
                <a:latin typeface="Arial"/>
                <a:cs typeface="Arial"/>
              </a:rPr>
              <a:t>≤$</a:t>
            </a:r>
            <a:r>
              <a:rPr lang="en-US" sz="2400">
                <a:solidFill>
                  <a:srgbClr val="73D1F5"/>
                </a:solidFill>
                <a:latin typeface="Arial"/>
                <a:cs typeface="Arial"/>
              </a:rPr>
              <a:t>4</a:t>
            </a:r>
            <a:r>
              <a:rPr sz="2400">
                <a:solidFill>
                  <a:srgbClr val="73D1F5"/>
                </a:solidFill>
                <a:latin typeface="Arial"/>
                <a:cs typeface="Arial"/>
              </a:rPr>
              <a:t>0,000 </a:t>
            </a:r>
            <a:r>
              <a:rPr sz="2400" spc="-5">
                <a:solidFill>
                  <a:srgbClr val="73D1F5"/>
                </a:solidFill>
                <a:latin typeface="Arial"/>
                <a:cs typeface="Arial"/>
              </a:rPr>
              <a:t>for </a:t>
            </a:r>
            <a:r>
              <a:rPr sz="2400">
                <a:solidFill>
                  <a:srgbClr val="73D1F5"/>
                </a:solidFill>
                <a:latin typeface="Arial"/>
                <a:cs typeface="Arial"/>
              </a:rPr>
              <a:t>one</a:t>
            </a:r>
            <a:r>
              <a:rPr sz="2400" spc="10">
                <a:solidFill>
                  <a:srgbClr val="73D1F5"/>
                </a:solidFill>
                <a:latin typeface="Arial"/>
                <a:cs typeface="Arial"/>
              </a:rPr>
              <a:t> </a:t>
            </a:r>
            <a:r>
              <a:rPr sz="2400">
                <a:solidFill>
                  <a:srgbClr val="73D1F5"/>
                </a:solidFill>
                <a:latin typeface="Arial"/>
                <a:cs typeface="Arial"/>
              </a:rPr>
              <a:t>year</a:t>
            </a:r>
          </a:p>
          <a:p>
            <a:pPr marL="697865" lvl="1" indent="-228600">
              <a:spcBef>
                <a:spcPts val="190"/>
              </a:spcBef>
              <a:buChar char="•"/>
              <a:tabLst>
                <a:tab pos="698500" algn="l"/>
              </a:tabLst>
            </a:pPr>
            <a:r>
              <a:rPr sz="2400">
                <a:solidFill>
                  <a:srgbClr val="73D1F5"/>
                </a:solidFill>
                <a:latin typeface="Arial"/>
                <a:cs typeface="Arial"/>
              </a:rPr>
              <a:t>Full-time faculty for ≥3</a:t>
            </a:r>
            <a:r>
              <a:rPr sz="2400" spc="-30">
                <a:solidFill>
                  <a:srgbClr val="73D1F5"/>
                </a:solidFill>
                <a:latin typeface="Arial"/>
                <a:cs typeface="Arial"/>
              </a:rPr>
              <a:t> </a:t>
            </a:r>
            <a:r>
              <a:rPr sz="2400">
                <a:solidFill>
                  <a:srgbClr val="73D1F5"/>
                </a:solidFill>
                <a:latin typeface="Arial"/>
                <a:cs typeface="Arial"/>
              </a:rPr>
              <a:t>years</a:t>
            </a:r>
          </a:p>
          <a:p>
            <a:pPr marL="697865" lvl="1" indent="-228600">
              <a:spcBef>
                <a:spcPts val="195"/>
              </a:spcBef>
              <a:buChar char="•"/>
              <a:tabLst>
                <a:tab pos="698500" algn="l"/>
              </a:tabLst>
            </a:pPr>
            <a:r>
              <a:rPr sz="2400">
                <a:solidFill>
                  <a:srgbClr val="73D1F5"/>
                </a:solidFill>
                <a:latin typeface="Arial"/>
                <a:cs typeface="Arial"/>
              </a:rPr>
              <a:t>Any</a:t>
            </a:r>
            <a:r>
              <a:rPr sz="2400" spc="-10">
                <a:solidFill>
                  <a:srgbClr val="73D1F5"/>
                </a:solidFill>
                <a:latin typeface="Arial"/>
                <a:cs typeface="Arial"/>
              </a:rPr>
              <a:t> </a:t>
            </a:r>
            <a:r>
              <a:rPr sz="2400">
                <a:solidFill>
                  <a:srgbClr val="73D1F5"/>
                </a:solidFill>
                <a:latin typeface="Arial"/>
                <a:cs typeface="Arial"/>
              </a:rPr>
              <a:t>rank</a:t>
            </a:r>
          </a:p>
          <a:p>
            <a:pPr marL="697865" marR="5080" lvl="1" indent="-228600">
              <a:spcBef>
                <a:spcPts val="530"/>
              </a:spcBef>
              <a:buChar char="•"/>
              <a:tabLst>
                <a:tab pos="698500" algn="l"/>
              </a:tabLst>
            </a:pPr>
            <a:r>
              <a:rPr sz="2400">
                <a:solidFill>
                  <a:srgbClr val="73D1F5"/>
                </a:solidFill>
                <a:latin typeface="Arial"/>
                <a:cs typeface="Arial"/>
              </a:rPr>
              <a:t>Multiple applications per orthodontic</a:t>
            </a:r>
            <a:r>
              <a:rPr sz="2400" spc="-35">
                <a:solidFill>
                  <a:srgbClr val="73D1F5"/>
                </a:solidFill>
                <a:latin typeface="Arial"/>
                <a:cs typeface="Arial"/>
              </a:rPr>
              <a:t> </a:t>
            </a:r>
            <a:r>
              <a:rPr sz="2400">
                <a:solidFill>
                  <a:srgbClr val="73D1F5"/>
                </a:solidFill>
                <a:latin typeface="Arial"/>
                <a:cs typeface="Arial"/>
              </a:rPr>
              <a:t>program  permitted</a:t>
            </a:r>
            <a:endParaRPr lang="en-US" sz="2400">
              <a:solidFill>
                <a:srgbClr val="73D1F5"/>
              </a:solidFill>
              <a:latin typeface="Arial"/>
              <a:cs typeface="Arial"/>
            </a:endParaRPr>
          </a:p>
        </p:txBody>
      </p:sp>
      <p:sp>
        <p:nvSpPr>
          <p:cNvPr id="7" name="TextBox 6">
            <a:extLst>
              <a:ext uri="{FF2B5EF4-FFF2-40B4-BE49-F238E27FC236}">
                <a16:creationId xmlns:a16="http://schemas.microsoft.com/office/drawing/2014/main" id="{0E7D86F4-A927-4F35-BF0A-F2A52EE465AC}"/>
              </a:ext>
            </a:extLst>
          </p:cNvPr>
          <p:cNvSpPr txBox="1"/>
          <p:nvPr/>
        </p:nvSpPr>
        <p:spPr>
          <a:xfrm>
            <a:off x="685800" y="4587554"/>
            <a:ext cx="7391400" cy="1577355"/>
          </a:xfrm>
          <a:prstGeom prst="rect">
            <a:avLst/>
          </a:prstGeom>
          <a:noFill/>
        </p:spPr>
        <p:txBody>
          <a:bodyPr wrap="square">
            <a:spAutoFit/>
          </a:bodyPr>
          <a:lstStyle/>
          <a:p>
            <a:pPr marL="697865" marR="5080" lvl="1" indent="-228600">
              <a:spcBef>
                <a:spcPts val="530"/>
              </a:spcBef>
              <a:buChar char="•"/>
              <a:tabLst>
                <a:tab pos="698500" algn="l"/>
              </a:tabLst>
            </a:pPr>
            <a:r>
              <a:rPr lang="en-US" sz="2400">
                <a:solidFill>
                  <a:srgbClr val="73D1F5"/>
                </a:solidFill>
                <a:latin typeface="Arial"/>
                <a:cs typeface="Arial"/>
              </a:rPr>
              <a:t>Now eligible: Cleft/Craniofacial Orthodontists</a:t>
            </a:r>
          </a:p>
          <a:p>
            <a:pPr marL="1155065" marR="5080" lvl="2" indent="-228600">
              <a:spcBef>
                <a:spcPts val="530"/>
              </a:spcBef>
              <a:buChar char="•"/>
              <a:tabLst>
                <a:tab pos="698500" algn="l"/>
              </a:tabLst>
            </a:pPr>
            <a:r>
              <a:rPr lang="en-US" sz="2000">
                <a:solidFill>
                  <a:srgbClr val="73D1F5"/>
                </a:solidFill>
                <a:latin typeface="Arial"/>
                <a:cs typeface="Arial"/>
              </a:rPr>
              <a:t>Full-time</a:t>
            </a:r>
          </a:p>
          <a:p>
            <a:pPr marL="1155065" marR="5080" lvl="2" indent="-228600">
              <a:spcBef>
                <a:spcPts val="530"/>
              </a:spcBef>
              <a:buFontTx/>
              <a:buChar char="•"/>
              <a:tabLst>
                <a:tab pos="698500" algn="l"/>
              </a:tabLst>
            </a:pPr>
            <a:r>
              <a:rPr lang="en-US" sz="2000">
                <a:solidFill>
                  <a:srgbClr val="73D1F5"/>
                </a:solidFill>
                <a:latin typeface="Arial"/>
                <a:cs typeface="Arial"/>
              </a:rPr>
              <a:t>Teaching commitment (stated in LOS)</a:t>
            </a:r>
          </a:p>
          <a:p>
            <a:pPr marL="1155065" marR="5080" lvl="2" indent="-228600">
              <a:spcBef>
                <a:spcPts val="530"/>
              </a:spcBef>
              <a:buChar char="•"/>
              <a:tabLst>
                <a:tab pos="698500" algn="l"/>
              </a:tabLst>
            </a:pPr>
            <a:r>
              <a:rPr lang="en-US" sz="2000">
                <a:solidFill>
                  <a:srgbClr val="73D1F5"/>
                </a:solidFill>
                <a:latin typeface="Arial"/>
                <a:cs typeface="Arial"/>
              </a:rPr>
              <a:t>ACPA-accredited Team</a:t>
            </a:r>
          </a:p>
        </p:txBody>
      </p:sp>
    </p:spTree>
    <p:extLst>
      <p:ext uri="{BB962C8B-B14F-4D97-AF65-F5344CB8AC3E}">
        <p14:creationId xmlns:p14="http://schemas.microsoft.com/office/powerpoint/2010/main" val="55784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61251E-937C-4795-97FF-1C66CD2D99C4}"/>
              </a:ext>
            </a:extLst>
          </p:cNvPr>
          <p:cNvSpPr/>
          <p:nvPr/>
        </p:nvSpPr>
        <p:spPr>
          <a:xfrm>
            <a:off x="0" y="1977853"/>
            <a:ext cx="12192000" cy="5049982"/>
          </a:xfrm>
          <a:prstGeom prst="rect">
            <a:avLst/>
          </a:prstGeom>
          <a:solidFill>
            <a:srgbClr val="012F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2">
            <a:extLst>
              <a:ext uri="{FF2B5EF4-FFF2-40B4-BE49-F238E27FC236}">
                <a16:creationId xmlns:a16="http://schemas.microsoft.com/office/drawing/2014/main" id="{09984BF8-CCB4-46C2-A28D-38EB5CC42446}"/>
              </a:ext>
            </a:extLst>
          </p:cNvPr>
          <p:cNvSpPr txBox="1">
            <a:spLocks/>
          </p:cNvSpPr>
          <p:nvPr/>
        </p:nvSpPr>
        <p:spPr>
          <a:xfrm>
            <a:off x="4572000" y="-152400"/>
            <a:ext cx="7728915" cy="2157962"/>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spc="-15">
                <a:solidFill>
                  <a:srgbClr val="FFFFFF"/>
                </a:solidFill>
                <a:latin typeface="Arial Black" panose="020B0A04020102020204" pitchFamily="34" charset="0"/>
              </a:rPr>
              <a:t>Award </a:t>
            </a:r>
            <a:r>
              <a:rPr lang="en-US" sz="4000" spc="-50">
                <a:solidFill>
                  <a:srgbClr val="FFFFFF"/>
                </a:solidFill>
                <a:latin typeface="Arial Black" panose="020B0A04020102020204" pitchFamily="34" charset="0"/>
              </a:rPr>
              <a:t>Types </a:t>
            </a:r>
            <a:r>
              <a:rPr lang="en-US" sz="4000">
                <a:solidFill>
                  <a:srgbClr val="FFFFFF"/>
                </a:solidFill>
                <a:latin typeface="Arial Black" panose="020B0A04020102020204" pitchFamily="34" charset="0"/>
              </a:rPr>
              <a:t>&amp;</a:t>
            </a:r>
            <a:r>
              <a:rPr lang="en-US" sz="4000" spc="-85">
                <a:solidFill>
                  <a:srgbClr val="FFFFFF"/>
                </a:solidFill>
                <a:latin typeface="Arial Black" panose="020B0A04020102020204" pitchFamily="34" charset="0"/>
              </a:rPr>
              <a:t> </a:t>
            </a:r>
            <a:r>
              <a:rPr lang="en-US" sz="4000">
                <a:solidFill>
                  <a:srgbClr val="FFFFFF"/>
                </a:solidFill>
                <a:latin typeface="Arial Black" panose="020B0A04020102020204" pitchFamily="34" charset="0"/>
              </a:rPr>
              <a:t>Eligibility  Criteria: Residents/PT Faculty</a:t>
            </a:r>
          </a:p>
        </p:txBody>
      </p:sp>
      <p:sp>
        <p:nvSpPr>
          <p:cNvPr id="5" name="object 3">
            <a:extLst>
              <a:ext uri="{FF2B5EF4-FFF2-40B4-BE49-F238E27FC236}">
                <a16:creationId xmlns:a16="http://schemas.microsoft.com/office/drawing/2014/main" id="{689BCBB6-B774-49C8-8BFD-EBCC52ABEF83}"/>
              </a:ext>
            </a:extLst>
          </p:cNvPr>
          <p:cNvSpPr txBox="1"/>
          <p:nvPr/>
        </p:nvSpPr>
        <p:spPr>
          <a:xfrm>
            <a:off x="1676400" y="2438400"/>
            <a:ext cx="9448800" cy="3953005"/>
          </a:xfrm>
          <a:prstGeom prst="rect">
            <a:avLst/>
          </a:prstGeom>
        </p:spPr>
        <p:txBody>
          <a:bodyPr vert="horz" wrap="square" lIns="0" tIns="13335" rIns="0" bIns="0" rtlCol="0">
            <a:spAutoFit/>
          </a:bodyPr>
          <a:lstStyle/>
          <a:p>
            <a:pPr marL="342900" indent="-342900">
              <a:buFont typeface="Times New Roman" panose="02020603050405020304" pitchFamily="18" charset="0"/>
              <a:buChar char="•"/>
              <a:tabLst>
                <a:tab pos="241300" algn="l"/>
                <a:tab pos="457200" algn="l"/>
              </a:tabLst>
            </a:pPr>
            <a:r>
              <a:rPr lang="en-US" sz="3200">
                <a:solidFill>
                  <a:srgbClr val="73D1F5"/>
                </a:solidFill>
                <a:latin typeface="Arial" panose="020B0604020202020204" pitchFamily="34" charset="0"/>
                <a:ea typeface="Times New Roman" panose="02020603050405020304" pitchFamily="18" charset="0"/>
                <a:cs typeface="Arial" panose="020B0604020202020204" pitchFamily="34" charset="0"/>
              </a:rPr>
              <a:t>Research Aid </a:t>
            </a:r>
            <a:r>
              <a:rPr lang="en-US" sz="3200" spc="-10">
                <a:solidFill>
                  <a:srgbClr val="73D1F5"/>
                </a:solidFill>
                <a:latin typeface="Arial" panose="020B0604020202020204" pitchFamily="34" charset="0"/>
                <a:ea typeface="Times New Roman" panose="02020603050405020304" pitchFamily="18" charset="0"/>
                <a:cs typeface="Arial" panose="020B0604020202020204" pitchFamily="34" charset="0"/>
              </a:rPr>
              <a:t>Award</a:t>
            </a:r>
            <a:r>
              <a:rPr lang="en-US" sz="3200" spc="-330">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3200">
                <a:solidFill>
                  <a:srgbClr val="73D1F5"/>
                </a:solidFill>
                <a:latin typeface="Arial" panose="020B0604020202020204" pitchFamily="34" charset="0"/>
                <a:ea typeface="Times New Roman" panose="02020603050405020304" pitchFamily="18" charset="0"/>
                <a:cs typeface="Arial" panose="020B0604020202020204" pitchFamily="34" charset="0"/>
              </a:rPr>
              <a:t>(RAA)</a:t>
            </a:r>
          </a:p>
          <a:p>
            <a:pPr marL="742950" lvl="1" indent="-285750">
              <a:buFont typeface="Times New Roman" panose="02020603050405020304" pitchFamily="18" charset="0"/>
              <a:buChar char="•"/>
              <a:tabLst>
                <a:tab pos="698500" algn="l"/>
                <a:tab pos="914400" algn="l"/>
              </a:tabLst>
            </a:pPr>
            <a:r>
              <a:rPr lang="en-US" sz="2800" spc="-10">
                <a:solidFill>
                  <a:srgbClr val="73D1F5"/>
                </a:solidFill>
                <a:latin typeface="Arial" panose="020B0604020202020204" pitchFamily="34" charset="0"/>
                <a:ea typeface="Times New Roman" panose="02020603050405020304" pitchFamily="18" charset="0"/>
                <a:cs typeface="Arial" panose="020B0604020202020204" pitchFamily="34" charset="0"/>
              </a:rPr>
              <a:t>≤$6,000 </a:t>
            </a:r>
            <a:r>
              <a:rPr lang="en-US" sz="2800" spc="-5">
                <a:solidFill>
                  <a:srgbClr val="73D1F5"/>
                </a:solidFill>
                <a:latin typeface="Arial" panose="020B0604020202020204" pitchFamily="34" charset="0"/>
                <a:ea typeface="Times New Roman" panose="02020603050405020304" pitchFamily="18" charset="0"/>
                <a:cs typeface="Arial" panose="020B0604020202020204" pitchFamily="34" charset="0"/>
              </a:rPr>
              <a:t>per year for one</a:t>
            </a:r>
            <a:r>
              <a:rPr lang="en-US" sz="2800" spc="50">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800" spc="-5">
                <a:solidFill>
                  <a:srgbClr val="73D1F5"/>
                </a:solidFill>
                <a:latin typeface="Arial" panose="020B0604020202020204" pitchFamily="34" charset="0"/>
                <a:ea typeface="Times New Roman" panose="02020603050405020304" pitchFamily="18" charset="0"/>
                <a:cs typeface="Arial" panose="020B0604020202020204" pitchFamily="34" charset="0"/>
              </a:rPr>
              <a:t>year</a:t>
            </a:r>
            <a:endParaRPr lang="en-US" sz="28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8500" algn="l"/>
                <a:tab pos="914400" algn="l"/>
              </a:tabLst>
            </a:pPr>
            <a:r>
              <a:rPr lang="en-US" sz="2800" spc="-5">
                <a:solidFill>
                  <a:srgbClr val="73D1F5"/>
                </a:solidFill>
                <a:latin typeface="Arial" panose="020B0604020202020204" pitchFamily="34" charset="0"/>
                <a:ea typeface="Times New Roman" panose="02020603050405020304" pitchFamily="18" charset="0"/>
                <a:cs typeface="Arial" panose="020B0604020202020204" pitchFamily="34" charset="0"/>
              </a:rPr>
              <a:t>Criteria</a:t>
            </a:r>
            <a:endParaRPr lang="en-US" sz="28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143000" lvl="2" indent="-228600">
              <a:buFont typeface="Times New Roman" panose="02020603050405020304" pitchFamily="18" charset="0"/>
              <a:buChar char="•"/>
              <a:tabLst>
                <a:tab pos="1156335" algn="l"/>
                <a:tab pos="1371600" algn="l"/>
              </a:tabLst>
            </a:pPr>
            <a:r>
              <a:rPr lang="en-US" sz="2400" b="1" spc="-5">
                <a:solidFill>
                  <a:srgbClr val="73D1F5"/>
                </a:solidFill>
                <a:latin typeface="Arial" panose="020B0604020202020204" pitchFamily="34" charset="0"/>
                <a:ea typeface="Times New Roman" panose="02020603050405020304" pitchFamily="18" charset="0"/>
                <a:cs typeface="Arial" panose="020B0604020202020204" pitchFamily="34" charset="0"/>
              </a:rPr>
              <a:t>Resident</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 committed to part-time/full-time academic</a:t>
            </a:r>
            <a:r>
              <a:rPr lang="en-US" sz="2400" spc="245">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career</a:t>
            </a:r>
            <a:endPar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600200" lvl="3" indent="-228600">
              <a:buFont typeface="Times New Roman" panose="02020603050405020304" pitchFamily="18" charset="0"/>
              <a:buChar char="•"/>
              <a:tabLst>
                <a:tab pos="1613535" algn="l"/>
                <a:tab pos="1828800" algn="l"/>
              </a:tabLst>
            </a:pPr>
            <a:r>
              <a:rPr lang="en-US" sz="2400" b="1" spc="-5">
                <a:solidFill>
                  <a:srgbClr val="EBFF80"/>
                </a:solidFill>
                <a:latin typeface="Arial" panose="020B0604020202020204" pitchFamily="34" charset="0"/>
                <a:ea typeface="Times New Roman" panose="02020603050405020304" pitchFamily="18" charset="0"/>
                <a:cs typeface="Arial" panose="020B0604020202020204" pitchFamily="34" charset="0"/>
              </a:rPr>
              <a:t>Letter </a:t>
            </a:r>
            <a:r>
              <a:rPr lang="en-US" sz="2400" b="1">
                <a:solidFill>
                  <a:srgbClr val="EBFF80"/>
                </a:solidFill>
                <a:latin typeface="Arial" panose="020B0604020202020204" pitchFamily="34" charset="0"/>
                <a:ea typeface="Times New Roman" panose="02020603050405020304" pitchFamily="18" charset="0"/>
                <a:cs typeface="Arial" panose="020B0604020202020204" pitchFamily="34" charset="0"/>
              </a:rPr>
              <a:t>of support should </a:t>
            </a:r>
            <a:r>
              <a:rPr lang="en-US" sz="2400" b="1" spc="-5">
                <a:solidFill>
                  <a:srgbClr val="EBFF80"/>
                </a:solidFill>
                <a:latin typeface="Arial" panose="020B0604020202020204" pitchFamily="34" charset="0"/>
                <a:ea typeface="Times New Roman" panose="02020603050405020304" pitchFamily="18" charset="0"/>
                <a:cs typeface="Arial" panose="020B0604020202020204" pitchFamily="34" charset="0"/>
              </a:rPr>
              <a:t>state </a:t>
            </a:r>
            <a:r>
              <a:rPr lang="en-US" sz="2400" b="1">
                <a:solidFill>
                  <a:srgbClr val="EBFF80"/>
                </a:solidFill>
                <a:latin typeface="Arial" panose="020B0604020202020204" pitchFamily="34" charset="0"/>
                <a:ea typeface="Times New Roman" panose="02020603050405020304" pitchFamily="18" charset="0"/>
                <a:cs typeface="Arial" panose="020B0604020202020204" pitchFamily="34" charset="0"/>
              </a:rPr>
              <a:t>academic</a:t>
            </a:r>
            <a:r>
              <a:rPr lang="en-US" sz="2400" b="1" spc="40">
                <a:solidFill>
                  <a:srgbClr val="EBFF80"/>
                </a:solidFill>
                <a:latin typeface="Arial" panose="020B0604020202020204" pitchFamily="34" charset="0"/>
                <a:ea typeface="Times New Roman" panose="02020603050405020304" pitchFamily="18" charset="0"/>
                <a:cs typeface="Arial" panose="020B0604020202020204" pitchFamily="34" charset="0"/>
              </a:rPr>
              <a:t> </a:t>
            </a:r>
            <a:r>
              <a:rPr lang="en-US" sz="2400" b="1">
                <a:solidFill>
                  <a:srgbClr val="EBFF80"/>
                </a:solidFill>
                <a:latin typeface="Arial" panose="020B0604020202020204" pitchFamily="34" charset="0"/>
                <a:ea typeface="Times New Roman" panose="02020603050405020304" pitchFamily="18" charset="0"/>
                <a:cs typeface="Arial" panose="020B0604020202020204" pitchFamily="34" charset="0"/>
              </a:rPr>
              <a:t>interest in 1st/2nd year </a:t>
            </a:r>
          </a:p>
          <a:p>
            <a:pPr marL="1600200" lvl="3" indent="-228600">
              <a:buFont typeface="Times New Roman" panose="02020603050405020304" pitchFamily="18" charset="0"/>
              <a:buChar char="•"/>
              <a:tabLst>
                <a:tab pos="1613535" algn="l"/>
                <a:tab pos="1828800" algn="l"/>
              </a:tabLst>
            </a:pPr>
            <a:r>
              <a:rPr lang="en-US" sz="2400" b="1">
                <a:solidFill>
                  <a:srgbClr val="EBFF80"/>
                </a:solidFill>
                <a:latin typeface="Arial" panose="020B0604020202020204" pitchFamily="34" charset="0"/>
                <a:ea typeface="Times New Roman" panose="02020603050405020304" pitchFamily="18" charset="0"/>
                <a:cs typeface="Arial" panose="020B0604020202020204" pitchFamily="34" charset="0"/>
              </a:rPr>
              <a:t>≥1 year from start of award (7/3/2024) to complete project</a:t>
            </a:r>
          </a:p>
          <a:p>
            <a:pPr marL="1600200" lvl="3" indent="-228600">
              <a:buFont typeface="Times New Roman" panose="02020603050405020304" pitchFamily="18" charset="0"/>
              <a:buChar char="•"/>
              <a:tabLst>
                <a:tab pos="1613535" algn="l"/>
                <a:tab pos="1828800" algn="l"/>
              </a:tabLst>
            </a:pPr>
            <a:r>
              <a:rPr lang="en-US" sz="2400" b="1">
                <a:solidFill>
                  <a:srgbClr val="EBFF80"/>
                </a:solidFill>
                <a:latin typeface="Arial" panose="020B0604020202020204" pitchFamily="34" charset="0"/>
                <a:ea typeface="Times New Roman" panose="02020603050405020304" pitchFamily="18" charset="0"/>
                <a:cs typeface="Arial" panose="020B0604020202020204" pitchFamily="34" charset="0"/>
              </a:rPr>
              <a:t>Not a previous RAA recipient</a:t>
            </a:r>
          </a:p>
          <a:p>
            <a:pPr marL="1143000" lvl="2" indent="-228600">
              <a:buFont typeface="Times New Roman" panose="02020603050405020304" pitchFamily="18" charset="0"/>
              <a:buChar char="•"/>
              <a:tabLst>
                <a:tab pos="1613535" algn="l"/>
                <a:tab pos="1828800" algn="l"/>
              </a:tabLst>
            </a:pPr>
            <a:r>
              <a:rPr lang="en-US" sz="2400" b="1" spc="-5">
                <a:solidFill>
                  <a:srgbClr val="73D1F5"/>
                </a:solidFill>
                <a:latin typeface="Arial" panose="020B0604020202020204" pitchFamily="34" charset="0"/>
                <a:ea typeface="Times New Roman" panose="02020603050405020304" pitchFamily="18" charset="0"/>
                <a:cs typeface="Arial" panose="020B0604020202020204" pitchFamily="34" charset="0"/>
              </a:rPr>
              <a:t>Part-time orthodontic</a:t>
            </a:r>
            <a:r>
              <a:rPr lang="en-US" sz="2400" b="1" spc="60">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400" b="1" spc="-5">
                <a:solidFill>
                  <a:srgbClr val="73D1F5"/>
                </a:solidFill>
                <a:latin typeface="Arial" panose="020B0604020202020204" pitchFamily="34" charset="0"/>
                <a:ea typeface="Times New Roman" panose="02020603050405020304" pitchFamily="18" charset="0"/>
                <a:cs typeface="Arial" panose="020B0604020202020204" pitchFamily="34" charset="0"/>
              </a:rPr>
              <a:t>faculty</a:t>
            </a:r>
            <a:endParaRPr sz="2400" b="1">
              <a:solidFill>
                <a:srgbClr val="73D1F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9228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05D24AEE-79A1-46AE-83CD-B267390F95A4}"/>
              </a:ext>
            </a:extLst>
          </p:cNvPr>
          <p:cNvSpPr txBox="1">
            <a:spLocks/>
          </p:cNvSpPr>
          <p:nvPr/>
        </p:nvSpPr>
        <p:spPr>
          <a:xfrm>
            <a:off x="4648200" y="152400"/>
            <a:ext cx="7728915" cy="1534137"/>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spc="-15">
                <a:solidFill>
                  <a:schemeClr val="bg1"/>
                </a:solidFill>
                <a:latin typeface="Arial Black" panose="020B0A04020102020204" pitchFamily="34" charset="0"/>
              </a:rPr>
              <a:t>Award </a:t>
            </a:r>
            <a:r>
              <a:rPr lang="en-US" sz="4000" spc="-50">
                <a:solidFill>
                  <a:schemeClr val="bg1"/>
                </a:solidFill>
                <a:latin typeface="Arial Black" panose="020B0A04020102020204" pitchFamily="34" charset="0"/>
              </a:rPr>
              <a:t>Types </a:t>
            </a:r>
            <a:r>
              <a:rPr lang="en-US" sz="4000">
                <a:solidFill>
                  <a:schemeClr val="bg1"/>
                </a:solidFill>
                <a:latin typeface="Arial Black" panose="020B0A04020102020204" pitchFamily="34" charset="0"/>
              </a:rPr>
              <a:t>&amp;</a:t>
            </a:r>
            <a:r>
              <a:rPr lang="en-US" sz="4000" spc="-85">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Eligibility  Criteria: Collaborations</a:t>
            </a:r>
          </a:p>
        </p:txBody>
      </p:sp>
      <p:sp>
        <p:nvSpPr>
          <p:cNvPr id="5" name="object 3">
            <a:extLst>
              <a:ext uri="{FF2B5EF4-FFF2-40B4-BE49-F238E27FC236}">
                <a16:creationId xmlns:a16="http://schemas.microsoft.com/office/drawing/2014/main" id="{936EDEE0-0AB8-4A48-9E5C-9B3615B7408D}"/>
              </a:ext>
            </a:extLst>
          </p:cNvPr>
          <p:cNvSpPr txBox="1"/>
          <p:nvPr/>
        </p:nvSpPr>
        <p:spPr>
          <a:xfrm>
            <a:off x="3657600" y="2179791"/>
            <a:ext cx="7924800" cy="2660344"/>
          </a:xfrm>
          <a:prstGeom prst="rect">
            <a:avLst/>
          </a:prstGeom>
        </p:spPr>
        <p:txBody>
          <a:bodyPr vert="horz" wrap="square" lIns="0" tIns="13335" rIns="0" bIns="0" rtlCol="0">
            <a:spAutoFit/>
          </a:bodyPr>
          <a:lstStyle/>
          <a:p>
            <a:pPr marL="241300" indent="-228600">
              <a:spcBef>
                <a:spcPts val="5"/>
              </a:spcBef>
              <a:buChar char="•"/>
              <a:tabLst>
                <a:tab pos="241300" algn="l"/>
              </a:tabLst>
            </a:pPr>
            <a:r>
              <a:rPr sz="3200">
                <a:solidFill>
                  <a:srgbClr val="73D1F5"/>
                </a:solidFill>
                <a:latin typeface="Arial"/>
                <a:cs typeface="Arial"/>
              </a:rPr>
              <a:t>Center </a:t>
            </a:r>
            <a:r>
              <a:rPr sz="3200" spc="-10">
                <a:solidFill>
                  <a:srgbClr val="73D1F5"/>
                </a:solidFill>
                <a:latin typeface="Arial"/>
                <a:cs typeface="Arial"/>
              </a:rPr>
              <a:t>Award</a:t>
            </a:r>
            <a:r>
              <a:rPr sz="3200" spc="-165">
                <a:solidFill>
                  <a:srgbClr val="73D1F5"/>
                </a:solidFill>
                <a:latin typeface="Arial"/>
                <a:cs typeface="Arial"/>
              </a:rPr>
              <a:t> </a:t>
            </a:r>
            <a:r>
              <a:rPr sz="3200">
                <a:solidFill>
                  <a:srgbClr val="73D1F5"/>
                </a:solidFill>
                <a:latin typeface="Arial"/>
                <a:cs typeface="Arial"/>
              </a:rPr>
              <a:t>(CA)</a:t>
            </a:r>
          </a:p>
          <a:p>
            <a:pPr marL="697865" lvl="1" indent="-228600">
              <a:buChar char="•"/>
              <a:tabLst>
                <a:tab pos="697865" algn="l"/>
                <a:tab pos="698500" algn="l"/>
              </a:tabLst>
            </a:pPr>
            <a:r>
              <a:rPr sz="2800" spc="-5">
                <a:solidFill>
                  <a:srgbClr val="73D1F5"/>
                </a:solidFill>
                <a:latin typeface="Arial"/>
                <a:cs typeface="Arial"/>
              </a:rPr>
              <a:t>≤$25,000 </a:t>
            </a:r>
            <a:r>
              <a:rPr sz="2800" spc="-10">
                <a:solidFill>
                  <a:srgbClr val="73D1F5"/>
                </a:solidFill>
                <a:latin typeface="Arial"/>
                <a:cs typeface="Arial"/>
              </a:rPr>
              <a:t>per </a:t>
            </a:r>
            <a:r>
              <a:rPr sz="2800" spc="-5">
                <a:solidFill>
                  <a:srgbClr val="73D1F5"/>
                </a:solidFill>
                <a:latin typeface="Arial"/>
                <a:cs typeface="Arial"/>
              </a:rPr>
              <a:t>year for up to 3</a:t>
            </a:r>
            <a:r>
              <a:rPr sz="2800" spc="90">
                <a:solidFill>
                  <a:srgbClr val="73D1F5"/>
                </a:solidFill>
                <a:latin typeface="Arial"/>
                <a:cs typeface="Arial"/>
              </a:rPr>
              <a:t> </a:t>
            </a:r>
            <a:r>
              <a:rPr sz="2800" spc="-5">
                <a:solidFill>
                  <a:srgbClr val="73D1F5"/>
                </a:solidFill>
                <a:latin typeface="Arial"/>
                <a:cs typeface="Arial"/>
              </a:rPr>
              <a:t>years</a:t>
            </a:r>
            <a:endParaRPr lang="en-US" sz="2800" spc="-5">
              <a:solidFill>
                <a:srgbClr val="73D1F5"/>
              </a:solidFill>
              <a:latin typeface="Arial"/>
              <a:cs typeface="Arial"/>
            </a:endParaRPr>
          </a:p>
          <a:p>
            <a:pPr marL="697865" lvl="1" indent="-228600">
              <a:buChar char="•"/>
              <a:tabLst>
                <a:tab pos="697865" algn="l"/>
                <a:tab pos="698500" algn="l"/>
              </a:tabLst>
            </a:pPr>
            <a:r>
              <a:rPr lang="en-US" sz="2800" spc="-5">
                <a:solidFill>
                  <a:srgbClr val="73D1F5"/>
                </a:solidFill>
                <a:latin typeface="Arial"/>
                <a:cs typeface="Arial"/>
              </a:rPr>
              <a:t>No seniority limit</a:t>
            </a:r>
          </a:p>
          <a:p>
            <a:pPr marL="697865" lvl="1" indent="-228600">
              <a:buChar char="•"/>
              <a:tabLst>
                <a:tab pos="697865" algn="l"/>
                <a:tab pos="698500" algn="l"/>
              </a:tabLst>
            </a:pPr>
            <a:r>
              <a:rPr lang="en-US" sz="2800" spc="-5">
                <a:solidFill>
                  <a:srgbClr val="73D1F5"/>
                </a:solidFill>
                <a:latin typeface="Arial"/>
                <a:cs typeface="Arial"/>
              </a:rPr>
              <a:t>To enhance collaborations within and between institutions</a:t>
            </a:r>
          </a:p>
          <a:p>
            <a:pPr marL="697865" lvl="1" indent="-228600">
              <a:buChar char="•"/>
              <a:tabLst>
                <a:tab pos="697865" algn="l"/>
                <a:tab pos="698500" algn="l"/>
              </a:tabLst>
            </a:pPr>
            <a:r>
              <a:rPr lang="en-US" sz="2800" spc="-5">
                <a:solidFill>
                  <a:srgbClr val="73D1F5"/>
                </a:solidFill>
                <a:latin typeface="Arial"/>
                <a:cs typeface="Arial"/>
              </a:rPr>
              <a:t>Four types</a:t>
            </a:r>
            <a:endParaRPr sz="2800">
              <a:solidFill>
                <a:srgbClr val="73D1F5"/>
              </a:solidFill>
              <a:latin typeface="Arial"/>
              <a:cs typeface="Arial"/>
            </a:endParaRPr>
          </a:p>
        </p:txBody>
      </p:sp>
    </p:spTree>
    <p:extLst>
      <p:ext uri="{BB962C8B-B14F-4D97-AF65-F5344CB8AC3E}">
        <p14:creationId xmlns:p14="http://schemas.microsoft.com/office/powerpoint/2010/main" val="364108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FD127-5604-4E03-B314-368E569CD0A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337646B-084B-4E81-8E27-70FC95AA510B}"/>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B0B73D98-A8A0-44C6-94E1-D810295A5FD6}"/>
              </a:ext>
            </a:extLst>
          </p:cNvPr>
          <p:cNvSpPr/>
          <p:nvPr/>
        </p:nvSpPr>
        <p:spPr>
          <a:xfrm>
            <a:off x="-152400" y="-76200"/>
            <a:ext cx="12649200" cy="7086600"/>
          </a:xfrm>
          <a:prstGeom prst="rect">
            <a:avLst/>
          </a:prstGeom>
          <a:solidFill>
            <a:srgbClr val="73D1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2">
            <a:extLst>
              <a:ext uri="{FF2B5EF4-FFF2-40B4-BE49-F238E27FC236}">
                <a16:creationId xmlns:a16="http://schemas.microsoft.com/office/drawing/2014/main" id="{04DA583C-3EEA-4A09-8D24-BF02781FECBB}"/>
              </a:ext>
            </a:extLst>
          </p:cNvPr>
          <p:cNvSpPr txBox="1">
            <a:spLocks/>
          </p:cNvSpPr>
          <p:nvPr/>
        </p:nvSpPr>
        <p:spPr>
          <a:xfrm>
            <a:off x="-916813" y="206330"/>
            <a:ext cx="7421245" cy="1781898"/>
          </a:xfrm>
          <a:prstGeom prst="rect">
            <a:avLst/>
          </a:prstGeom>
        </p:spPr>
        <p:txBody>
          <a:bodyPr vert="horz" wrap="square" lIns="0" tIns="1206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nSpc>
                <a:spcPts val="4560"/>
              </a:lnSpc>
              <a:spcBef>
                <a:spcPts val="95"/>
              </a:spcBef>
            </a:pPr>
            <a:r>
              <a:rPr lang="en-US" sz="4400" spc="-5">
                <a:solidFill>
                  <a:srgbClr val="012F6B"/>
                </a:solidFill>
                <a:latin typeface="Arial Black" panose="020B0A04020102020204" pitchFamily="34" charset="0"/>
              </a:rPr>
              <a:t>Decision</a:t>
            </a:r>
            <a:r>
              <a:rPr lang="en-US" sz="4400" spc="-65">
                <a:solidFill>
                  <a:srgbClr val="012F6B"/>
                </a:solidFill>
                <a:latin typeface="Arial Black" panose="020B0A04020102020204" pitchFamily="34" charset="0"/>
              </a:rPr>
              <a:t> </a:t>
            </a:r>
            <a:r>
              <a:rPr lang="en-US" sz="4400" spc="-35">
                <a:solidFill>
                  <a:srgbClr val="012F6B"/>
                </a:solidFill>
                <a:latin typeface="Arial Black" panose="020B0A04020102020204" pitchFamily="34" charset="0"/>
              </a:rPr>
              <a:t>Tree:</a:t>
            </a:r>
            <a:endParaRPr lang="en-US" sz="4400">
              <a:solidFill>
                <a:srgbClr val="012F6B"/>
              </a:solidFill>
              <a:latin typeface="Arial Black" panose="020B0A04020102020204" pitchFamily="34" charset="0"/>
            </a:endParaRPr>
          </a:p>
          <a:p>
            <a:pPr marL="12700">
              <a:lnSpc>
                <a:spcPts val="4560"/>
              </a:lnSpc>
            </a:pPr>
            <a:r>
              <a:rPr lang="en-US" sz="4400" spc="-5">
                <a:solidFill>
                  <a:srgbClr val="012F6B"/>
                </a:solidFill>
                <a:latin typeface="Arial Black" panose="020B0A04020102020204" pitchFamily="34" charset="0"/>
              </a:rPr>
              <a:t>Selecting correct award</a:t>
            </a:r>
            <a:r>
              <a:rPr lang="en-US" sz="4400" spc="30">
                <a:solidFill>
                  <a:srgbClr val="012F6B"/>
                </a:solidFill>
                <a:latin typeface="Arial Black" panose="020B0A04020102020204" pitchFamily="34" charset="0"/>
              </a:rPr>
              <a:t> </a:t>
            </a:r>
            <a:r>
              <a:rPr lang="en-US" sz="4400" spc="-5">
                <a:solidFill>
                  <a:srgbClr val="012F6B"/>
                </a:solidFill>
                <a:latin typeface="Arial Black" panose="020B0A04020102020204" pitchFamily="34" charset="0"/>
              </a:rPr>
              <a:t>category</a:t>
            </a:r>
            <a:endParaRPr lang="en-US" sz="4400">
              <a:solidFill>
                <a:srgbClr val="012F6B"/>
              </a:solidFill>
              <a:latin typeface="Arial Black" panose="020B0A04020102020204" pitchFamily="34" charset="0"/>
            </a:endParaRPr>
          </a:p>
        </p:txBody>
      </p:sp>
      <p:grpSp>
        <p:nvGrpSpPr>
          <p:cNvPr id="6" name="object 3">
            <a:extLst>
              <a:ext uri="{FF2B5EF4-FFF2-40B4-BE49-F238E27FC236}">
                <a16:creationId xmlns:a16="http://schemas.microsoft.com/office/drawing/2014/main" id="{4465A354-B973-4ECB-9C06-42EEA4971856}"/>
              </a:ext>
            </a:extLst>
          </p:cNvPr>
          <p:cNvGrpSpPr/>
          <p:nvPr/>
        </p:nvGrpSpPr>
        <p:grpSpPr>
          <a:xfrm>
            <a:off x="2624075" y="1537461"/>
            <a:ext cx="6353175" cy="2458720"/>
            <a:chOff x="1100074" y="1537461"/>
            <a:chExt cx="6353175" cy="2458720"/>
          </a:xfrm>
        </p:grpSpPr>
        <p:sp>
          <p:nvSpPr>
            <p:cNvPr id="7" name="object 4">
              <a:extLst>
                <a:ext uri="{FF2B5EF4-FFF2-40B4-BE49-F238E27FC236}">
                  <a16:creationId xmlns:a16="http://schemas.microsoft.com/office/drawing/2014/main" id="{DB219401-1907-41A5-961F-9909B8F55682}"/>
                </a:ext>
              </a:extLst>
            </p:cNvPr>
            <p:cNvSpPr/>
            <p:nvPr/>
          </p:nvSpPr>
          <p:spPr>
            <a:xfrm>
              <a:off x="7133844" y="3631691"/>
              <a:ext cx="313055" cy="358140"/>
            </a:xfrm>
            <a:custGeom>
              <a:avLst/>
              <a:gdLst/>
              <a:ahLst/>
              <a:cxnLst/>
              <a:rect l="l" t="t" r="r" b="b"/>
              <a:pathLst>
                <a:path w="313054" h="358139">
                  <a:moveTo>
                    <a:pt x="0" y="0"/>
                  </a:moveTo>
                  <a:lnTo>
                    <a:pt x="0" y="243839"/>
                  </a:lnTo>
                  <a:lnTo>
                    <a:pt x="312674" y="243839"/>
                  </a:lnTo>
                  <a:lnTo>
                    <a:pt x="312674" y="357885"/>
                  </a:lnTo>
                </a:path>
              </a:pathLst>
            </a:custGeom>
            <a:ln w="12192">
              <a:solidFill>
                <a:srgbClr val="0C63B3"/>
              </a:solidFill>
            </a:ln>
          </p:spPr>
          <p:txBody>
            <a:bodyPr wrap="square" lIns="0" tIns="0" rIns="0" bIns="0" rtlCol="0"/>
            <a:lstStyle/>
            <a:p>
              <a:endParaRPr/>
            </a:p>
          </p:txBody>
        </p:sp>
        <p:sp>
          <p:nvSpPr>
            <p:cNvPr id="8" name="object 5">
              <a:extLst>
                <a:ext uri="{FF2B5EF4-FFF2-40B4-BE49-F238E27FC236}">
                  <a16:creationId xmlns:a16="http://schemas.microsoft.com/office/drawing/2014/main" id="{FD7A94F1-026C-49AB-A694-54C973C5ED3D}"/>
                </a:ext>
              </a:extLst>
            </p:cNvPr>
            <p:cNvSpPr/>
            <p:nvPr/>
          </p:nvSpPr>
          <p:spPr>
            <a:xfrm>
              <a:off x="2260091" y="2493263"/>
              <a:ext cx="4873625" cy="358140"/>
            </a:xfrm>
            <a:custGeom>
              <a:avLst/>
              <a:gdLst/>
              <a:ahLst/>
              <a:cxnLst/>
              <a:rect l="l" t="t" r="r" b="b"/>
              <a:pathLst>
                <a:path w="4873625" h="358139">
                  <a:moveTo>
                    <a:pt x="2676144" y="0"/>
                  </a:moveTo>
                  <a:lnTo>
                    <a:pt x="2676144" y="243839"/>
                  </a:lnTo>
                  <a:lnTo>
                    <a:pt x="4873498" y="243839"/>
                  </a:lnTo>
                  <a:lnTo>
                    <a:pt x="4873498" y="357886"/>
                  </a:lnTo>
                </a:path>
                <a:path w="4873625" h="358139">
                  <a:moveTo>
                    <a:pt x="2676906" y="0"/>
                  </a:moveTo>
                  <a:lnTo>
                    <a:pt x="2676906" y="243839"/>
                  </a:lnTo>
                  <a:lnTo>
                    <a:pt x="0" y="243839"/>
                  </a:lnTo>
                  <a:lnTo>
                    <a:pt x="0" y="357886"/>
                  </a:lnTo>
                </a:path>
              </a:pathLst>
            </a:custGeom>
            <a:ln w="12192">
              <a:solidFill>
                <a:srgbClr val="09569D"/>
              </a:solidFill>
            </a:ln>
          </p:spPr>
          <p:txBody>
            <a:bodyPr wrap="square" lIns="0" tIns="0" rIns="0" bIns="0" rtlCol="0"/>
            <a:lstStyle/>
            <a:p>
              <a:endParaRPr/>
            </a:p>
          </p:txBody>
        </p:sp>
        <p:sp>
          <p:nvSpPr>
            <p:cNvPr id="9" name="object 6">
              <a:extLst>
                <a:ext uri="{FF2B5EF4-FFF2-40B4-BE49-F238E27FC236}">
                  <a16:creationId xmlns:a16="http://schemas.microsoft.com/office/drawing/2014/main" id="{6FF99AEA-A100-4AFD-9DBE-601AC93E94BF}"/>
                </a:ext>
              </a:extLst>
            </p:cNvPr>
            <p:cNvSpPr/>
            <p:nvPr/>
          </p:nvSpPr>
          <p:spPr>
            <a:xfrm>
              <a:off x="4139184" y="1543811"/>
              <a:ext cx="1595755" cy="949960"/>
            </a:xfrm>
            <a:custGeom>
              <a:avLst/>
              <a:gdLst/>
              <a:ahLst/>
              <a:cxnLst/>
              <a:rect l="l" t="t" r="r" b="b"/>
              <a:pathLst>
                <a:path w="1595754" h="949960">
                  <a:moveTo>
                    <a:pt x="1500631" y="0"/>
                  </a:moveTo>
                  <a:lnTo>
                    <a:pt x="94995" y="0"/>
                  </a:lnTo>
                  <a:lnTo>
                    <a:pt x="58025" y="7467"/>
                  </a:lnTo>
                  <a:lnTo>
                    <a:pt x="27828" y="27828"/>
                  </a:lnTo>
                  <a:lnTo>
                    <a:pt x="7467" y="58025"/>
                  </a:lnTo>
                  <a:lnTo>
                    <a:pt x="0" y="94996"/>
                  </a:lnTo>
                  <a:lnTo>
                    <a:pt x="0" y="854455"/>
                  </a:lnTo>
                  <a:lnTo>
                    <a:pt x="7467" y="891426"/>
                  </a:lnTo>
                  <a:lnTo>
                    <a:pt x="27828" y="921623"/>
                  </a:lnTo>
                  <a:lnTo>
                    <a:pt x="58025" y="941984"/>
                  </a:lnTo>
                  <a:lnTo>
                    <a:pt x="94995" y="949451"/>
                  </a:lnTo>
                  <a:lnTo>
                    <a:pt x="1500631" y="949451"/>
                  </a:lnTo>
                  <a:lnTo>
                    <a:pt x="1537602" y="941984"/>
                  </a:lnTo>
                  <a:lnTo>
                    <a:pt x="1567799" y="921623"/>
                  </a:lnTo>
                  <a:lnTo>
                    <a:pt x="1588160" y="891426"/>
                  </a:lnTo>
                  <a:lnTo>
                    <a:pt x="1595627" y="854455"/>
                  </a:lnTo>
                  <a:lnTo>
                    <a:pt x="1595627" y="94996"/>
                  </a:lnTo>
                  <a:lnTo>
                    <a:pt x="1588160" y="58025"/>
                  </a:lnTo>
                  <a:lnTo>
                    <a:pt x="1567799" y="27828"/>
                  </a:lnTo>
                  <a:lnTo>
                    <a:pt x="1537602" y="7467"/>
                  </a:lnTo>
                  <a:lnTo>
                    <a:pt x="1500631" y="0"/>
                  </a:lnTo>
                  <a:close/>
                </a:path>
              </a:pathLst>
            </a:custGeom>
            <a:solidFill>
              <a:srgbClr val="0E6EC5"/>
            </a:solidFill>
          </p:spPr>
          <p:txBody>
            <a:bodyPr wrap="square" lIns="0" tIns="0" rIns="0" bIns="0" rtlCol="0"/>
            <a:lstStyle/>
            <a:p>
              <a:endParaRPr/>
            </a:p>
          </p:txBody>
        </p:sp>
        <p:sp>
          <p:nvSpPr>
            <p:cNvPr id="10" name="object 7">
              <a:extLst>
                <a:ext uri="{FF2B5EF4-FFF2-40B4-BE49-F238E27FC236}">
                  <a16:creationId xmlns:a16="http://schemas.microsoft.com/office/drawing/2014/main" id="{0CB180AD-1F78-4A39-985E-66FF0E755BE2}"/>
                </a:ext>
              </a:extLst>
            </p:cNvPr>
            <p:cNvSpPr/>
            <p:nvPr/>
          </p:nvSpPr>
          <p:spPr>
            <a:xfrm>
              <a:off x="4139184" y="1543811"/>
              <a:ext cx="1595755" cy="949960"/>
            </a:xfrm>
            <a:custGeom>
              <a:avLst/>
              <a:gdLst/>
              <a:ahLst/>
              <a:cxnLst/>
              <a:rect l="l" t="t" r="r" b="b"/>
              <a:pathLst>
                <a:path w="1595754" h="949960">
                  <a:moveTo>
                    <a:pt x="0" y="94996"/>
                  </a:moveTo>
                  <a:lnTo>
                    <a:pt x="7467" y="58025"/>
                  </a:lnTo>
                  <a:lnTo>
                    <a:pt x="27828" y="27828"/>
                  </a:lnTo>
                  <a:lnTo>
                    <a:pt x="58025" y="7467"/>
                  </a:lnTo>
                  <a:lnTo>
                    <a:pt x="94995" y="0"/>
                  </a:lnTo>
                  <a:lnTo>
                    <a:pt x="1500631" y="0"/>
                  </a:lnTo>
                  <a:lnTo>
                    <a:pt x="1537602" y="7467"/>
                  </a:lnTo>
                  <a:lnTo>
                    <a:pt x="1567799" y="27828"/>
                  </a:lnTo>
                  <a:lnTo>
                    <a:pt x="1588160" y="58025"/>
                  </a:lnTo>
                  <a:lnTo>
                    <a:pt x="1595627" y="94996"/>
                  </a:lnTo>
                  <a:lnTo>
                    <a:pt x="1595627" y="854455"/>
                  </a:lnTo>
                  <a:lnTo>
                    <a:pt x="1588160" y="891426"/>
                  </a:lnTo>
                  <a:lnTo>
                    <a:pt x="1567799" y="921623"/>
                  </a:lnTo>
                  <a:lnTo>
                    <a:pt x="1537602" y="941984"/>
                  </a:lnTo>
                  <a:lnTo>
                    <a:pt x="1500631" y="949451"/>
                  </a:lnTo>
                  <a:lnTo>
                    <a:pt x="94995" y="949451"/>
                  </a:lnTo>
                  <a:lnTo>
                    <a:pt x="58025" y="941984"/>
                  </a:lnTo>
                  <a:lnTo>
                    <a:pt x="27828" y="921623"/>
                  </a:lnTo>
                  <a:lnTo>
                    <a:pt x="7467" y="891426"/>
                  </a:lnTo>
                  <a:lnTo>
                    <a:pt x="0" y="854455"/>
                  </a:lnTo>
                  <a:lnTo>
                    <a:pt x="0" y="94996"/>
                  </a:lnTo>
                  <a:close/>
                </a:path>
              </a:pathLst>
            </a:custGeom>
            <a:ln w="12192">
              <a:solidFill>
                <a:srgbClr val="17406C"/>
              </a:solidFill>
            </a:ln>
          </p:spPr>
          <p:txBody>
            <a:bodyPr wrap="square" lIns="0" tIns="0" rIns="0" bIns="0" rtlCol="0"/>
            <a:lstStyle/>
            <a:p>
              <a:endParaRPr/>
            </a:p>
          </p:txBody>
        </p:sp>
        <p:sp>
          <p:nvSpPr>
            <p:cNvPr id="11" name="object 8">
              <a:extLst>
                <a:ext uri="{FF2B5EF4-FFF2-40B4-BE49-F238E27FC236}">
                  <a16:creationId xmlns:a16="http://schemas.microsoft.com/office/drawing/2014/main" id="{7BF581FC-4968-4AC3-B6D2-118395E7A209}"/>
                </a:ext>
              </a:extLst>
            </p:cNvPr>
            <p:cNvSpPr/>
            <p:nvPr/>
          </p:nvSpPr>
          <p:spPr>
            <a:xfrm>
              <a:off x="4274819" y="1673351"/>
              <a:ext cx="1595755" cy="949960"/>
            </a:xfrm>
            <a:custGeom>
              <a:avLst/>
              <a:gdLst/>
              <a:ahLst/>
              <a:cxnLst/>
              <a:rect l="l" t="t" r="r" b="b"/>
              <a:pathLst>
                <a:path w="1595754" h="949960">
                  <a:moveTo>
                    <a:pt x="1500631" y="0"/>
                  </a:moveTo>
                  <a:lnTo>
                    <a:pt x="94995" y="0"/>
                  </a:lnTo>
                  <a:lnTo>
                    <a:pt x="58025" y="7467"/>
                  </a:lnTo>
                  <a:lnTo>
                    <a:pt x="27828" y="27828"/>
                  </a:lnTo>
                  <a:lnTo>
                    <a:pt x="7467" y="58025"/>
                  </a:lnTo>
                  <a:lnTo>
                    <a:pt x="0" y="94996"/>
                  </a:lnTo>
                  <a:lnTo>
                    <a:pt x="0" y="854456"/>
                  </a:lnTo>
                  <a:lnTo>
                    <a:pt x="7467" y="891426"/>
                  </a:lnTo>
                  <a:lnTo>
                    <a:pt x="27828" y="921623"/>
                  </a:lnTo>
                  <a:lnTo>
                    <a:pt x="58025" y="941984"/>
                  </a:lnTo>
                  <a:lnTo>
                    <a:pt x="94995" y="949451"/>
                  </a:lnTo>
                  <a:lnTo>
                    <a:pt x="1500631" y="949451"/>
                  </a:lnTo>
                  <a:lnTo>
                    <a:pt x="1537602" y="941984"/>
                  </a:lnTo>
                  <a:lnTo>
                    <a:pt x="1567799" y="921623"/>
                  </a:lnTo>
                  <a:lnTo>
                    <a:pt x="1588160" y="891426"/>
                  </a:lnTo>
                  <a:lnTo>
                    <a:pt x="1595627" y="854456"/>
                  </a:lnTo>
                  <a:lnTo>
                    <a:pt x="1595627" y="94996"/>
                  </a:lnTo>
                  <a:lnTo>
                    <a:pt x="1588160" y="58025"/>
                  </a:lnTo>
                  <a:lnTo>
                    <a:pt x="1567799" y="27828"/>
                  </a:lnTo>
                  <a:lnTo>
                    <a:pt x="1537602" y="7467"/>
                  </a:lnTo>
                  <a:lnTo>
                    <a:pt x="1500631" y="0"/>
                  </a:lnTo>
                  <a:close/>
                </a:path>
              </a:pathLst>
            </a:custGeom>
            <a:solidFill>
              <a:srgbClr val="17406C">
                <a:alpha val="90194"/>
              </a:srgbClr>
            </a:solidFill>
          </p:spPr>
          <p:txBody>
            <a:bodyPr wrap="square" lIns="0" tIns="0" rIns="0" bIns="0" rtlCol="0"/>
            <a:lstStyle/>
            <a:p>
              <a:endParaRPr/>
            </a:p>
          </p:txBody>
        </p:sp>
        <p:sp>
          <p:nvSpPr>
            <p:cNvPr id="12" name="object 9">
              <a:extLst>
                <a:ext uri="{FF2B5EF4-FFF2-40B4-BE49-F238E27FC236}">
                  <a16:creationId xmlns:a16="http://schemas.microsoft.com/office/drawing/2014/main" id="{F1F54A79-6F9E-41C8-B590-A1F32AEFA288}"/>
                </a:ext>
              </a:extLst>
            </p:cNvPr>
            <p:cNvSpPr/>
            <p:nvPr/>
          </p:nvSpPr>
          <p:spPr>
            <a:xfrm>
              <a:off x="4274819" y="1673351"/>
              <a:ext cx="1595755" cy="949960"/>
            </a:xfrm>
            <a:custGeom>
              <a:avLst/>
              <a:gdLst/>
              <a:ahLst/>
              <a:cxnLst/>
              <a:rect l="l" t="t" r="r" b="b"/>
              <a:pathLst>
                <a:path w="1595754" h="949960">
                  <a:moveTo>
                    <a:pt x="0" y="94996"/>
                  </a:moveTo>
                  <a:lnTo>
                    <a:pt x="7467" y="58025"/>
                  </a:lnTo>
                  <a:lnTo>
                    <a:pt x="27828" y="27828"/>
                  </a:lnTo>
                  <a:lnTo>
                    <a:pt x="58025" y="7467"/>
                  </a:lnTo>
                  <a:lnTo>
                    <a:pt x="94995" y="0"/>
                  </a:lnTo>
                  <a:lnTo>
                    <a:pt x="1500631" y="0"/>
                  </a:lnTo>
                  <a:lnTo>
                    <a:pt x="1537602" y="7467"/>
                  </a:lnTo>
                  <a:lnTo>
                    <a:pt x="1567799" y="27828"/>
                  </a:lnTo>
                  <a:lnTo>
                    <a:pt x="1588160" y="58025"/>
                  </a:lnTo>
                  <a:lnTo>
                    <a:pt x="1595627" y="94996"/>
                  </a:lnTo>
                  <a:lnTo>
                    <a:pt x="1595627" y="854456"/>
                  </a:lnTo>
                  <a:lnTo>
                    <a:pt x="1588160" y="891426"/>
                  </a:lnTo>
                  <a:lnTo>
                    <a:pt x="1567799" y="921623"/>
                  </a:lnTo>
                  <a:lnTo>
                    <a:pt x="1537602" y="941984"/>
                  </a:lnTo>
                  <a:lnTo>
                    <a:pt x="1500631" y="949451"/>
                  </a:lnTo>
                  <a:lnTo>
                    <a:pt x="94995" y="949451"/>
                  </a:lnTo>
                  <a:lnTo>
                    <a:pt x="58025" y="941984"/>
                  </a:lnTo>
                  <a:lnTo>
                    <a:pt x="27828" y="921623"/>
                  </a:lnTo>
                  <a:lnTo>
                    <a:pt x="7467" y="891426"/>
                  </a:lnTo>
                  <a:lnTo>
                    <a:pt x="0" y="854456"/>
                  </a:lnTo>
                  <a:lnTo>
                    <a:pt x="0" y="94996"/>
                  </a:lnTo>
                  <a:close/>
                </a:path>
              </a:pathLst>
            </a:custGeom>
            <a:ln w="12192">
              <a:solidFill>
                <a:srgbClr val="0E6EC5"/>
              </a:solidFill>
            </a:ln>
          </p:spPr>
          <p:txBody>
            <a:bodyPr wrap="square" lIns="0" tIns="0" rIns="0" bIns="0" rtlCol="0"/>
            <a:lstStyle/>
            <a:p>
              <a:endParaRPr/>
            </a:p>
          </p:txBody>
        </p:sp>
        <p:sp>
          <p:nvSpPr>
            <p:cNvPr id="13" name="object 10">
              <a:extLst>
                <a:ext uri="{FF2B5EF4-FFF2-40B4-BE49-F238E27FC236}">
                  <a16:creationId xmlns:a16="http://schemas.microsoft.com/office/drawing/2014/main" id="{422BD8E4-E886-4144-9DC7-948B49844290}"/>
                </a:ext>
              </a:extLst>
            </p:cNvPr>
            <p:cNvSpPr/>
            <p:nvPr/>
          </p:nvSpPr>
          <p:spPr>
            <a:xfrm>
              <a:off x="1106424" y="3631691"/>
              <a:ext cx="2510155" cy="358140"/>
            </a:xfrm>
            <a:custGeom>
              <a:avLst/>
              <a:gdLst/>
              <a:ahLst/>
              <a:cxnLst/>
              <a:rect l="l" t="t" r="r" b="b"/>
              <a:pathLst>
                <a:path w="2510154" h="358139">
                  <a:moveTo>
                    <a:pt x="1153668" y="0"/>
                  </a:moveTo>
                  <a:lnTo>
                    <a:pt x="1153668" y="243839"/>
                  </a:lnTo>
                  <a:lnTo>
                    <a:pt x="2509647" y="243839"/>
                  </a:lnTo>
                  <a:lnTo>
                    <a:pt x="2509647" y="357885"/>
                  </a:lnTo>
                </a:path>
                <a:path w="2510154" h="358139">
                  <a:moveTo>
                    <a:pt x="1152398" y="0"/>
                  </a:moveTo>
                  <a:lnTo>
                    <a:pt x="1152398" y="243839"/>
                  </a:lnTo>
                  <a:lnTo>
                    <a:pt x="0" y="243839"/>
                  </a:lnTo>
                  <a:lnTo>
                    <a:pt x="0" y="357885"/>
                  </a:lnTo>
                </a:path>
              </a:pathLst>
            </a:custGeom>
            <a:ln w="12192">
              <a:solidFill>
                <a:srgbClr val="0C63B3"/>
              </a:solidFill>
            </a:ln>
          </p:spPr>
          <p:txBody>
            <a:bodyPr wrap="square" lIns="0" tIns="0" rIns="0" bIns="0" rtlCol="0"/>
            <a:lstStyle/>
            <a:p>
              <a:endParaRPr/>
            </a:p>
          </p:txBody>
        </p:sp>
      </p:grpSp>
      <p:sp>
        <p:nvSpPr>
          <p:cNvPr id="14" name="object 11">
            <a:extLst>
              <a:ext uri="{FF2B5EF4-FFF2-40B4-BE49-F238E27FC236}">
                <a16:creationId xmlns:a16="http://schemas.microsoft.com/office/drawing/2014/main" id="{A37B92DE-B14F-412E-A58D-7E228AF2A914}"/>
              </a:ext>
            </a:extLst>
          </p:cNvPr>
          <p:cNvSpPr txBox="1"/>
          <p:nvPr/>
        </p:nvSpPr>
        <p:spPr>
          <a:xfrm>
            <a:off x="5950712" y="1739901"/>
            <a:ext cx="1294765" cy="774065"/>
          </a:xfrm>
          <a:prstGeom prst="rect">
            <a:avLst/>
          </a:prstGeom>
        </p:spPr>
        <p:txBody>
          <a:bodyPr vert="horz" wrap="square" lIns="0" tIns="49530" rIns="0" bIns="0" rtlCol="0">
            <a:spAutoFit/>
          </a:bodyPr>
          <a:lstStyle/>
          <a:p>
            <a:pPr marL="12065" marR="5080" algn="ctr">
              <a:lnSpc>
                <a:spcPct val="86400"/>
              </a:lnSpc>
              <a:spcBef>
                <a:spcPts val="390"/>
              </a:spcBef>
            </a:pPr>
            <a:r>
              <a:rPr>
                <a:solidFill>
                  <a:srgbClr val="CCFF33"/>
                </a:solidFill>
                <a:latin typeface="Arial"/>
                <a:cs typeface="Arial"/>
              </a:rPr>
              <a:t>I </a:t>
            </a:r>
            <a:r>
              <a:rPr spc="-15">
                <a:solidFill>
                  <a:srgbClr val="CCFF33"/>
                </a:solidFill>
                <a:latin typeface="Arial"/>
                <a:cs typeface="Arial"/>
              </a:rPr>
              <a:t>will </a:t>
            </a:r>
            <a:r>
              <a:rPr spc="-5">
                <a:solidFill>
                  <a:srgbClr val="CCFF33"/>
                </a:solidFill>
                <a:latin typeface="Arial"/>
                <a:cs typeface="Arial"/>
              </a:rPr>
              <a:t>be </a:t>
            </a:r>
            <a:r>
              <a:rPr>
                <a:solidFill>
                  <a:srgbClr val="CCFF33"/>
                </a:solidFill>
                <a:latin typeface="Arial"/>
                <a:cs typeface="Arial"/>
              </a:rPr>
              <a:t>/</a:t>
            </a:r>
            <a:r>
              <a:rPr spc="-10">
                <a:solidFill>
                  <a:srgbClr val="CCFF33"/>
                </a:solidFill>
                <a:latin typeface="Arial"/>
                <a:cs typeface="Arial"/>
              </a:rPr>
              <a:t> am  </a:t>
            </a:r>
            <a:r>
              <a:rPr spc="-5">
                <a:solidFill>
                  <a:srgbClr val="CCFF33"/>
                </a:solidFill>
                <a:latin typeface="Arial"/>
                <a:cs typeface="Arial"/>
              </a:rPr>
              <a:t>Orthodontic  Faculty</a:t>
            </a:r>
            <a:endParaRPr>
              <a:latin typeface="Arial"/>
              <a:cs typeface="Arial"/>
            </a:endParaRPr>
          </a:p>
        </p:txBody>
      </p:sp>
      <p:grpSp>
        <p:nvGrpSpPr>
          <p:cNvPr id="15" name="object 12">
            <a:extLst>
              <a:ext uri="{FF2B5EF4-FFF2-40B4-BE49-F238E27FC236}">
                <a16:creationId xmlns:a16="http://schemas.microsoft.com/office/drawing/2014/main" id="{4BFD0F27-96C2-4475-A1C0-5B403C6C058D}"/>
              </a:ext>
            </a:extLst>
          </p:cNvPr>
          <p:cNvGrpSpPr/>
          <p:nvPr/>
        </p:nvGrpSpPr>
        <p:grpSpPr>
          <a:xfrm>
            <a:off x="3162046" y="2843529"/>
            <a:ext cx="1379855" cy="924560"/>
            <a:chOff x="1638045" y="2843529"/>
            <a:chExt cx="1379855" cy="924560"/>
          </a:xfrm>
        </p:grpSpPr>
        <p:sp>
          <p:nvSpPr>
            <p:cNvPr id="16" name="object 13">
              <a:extLst>
                <a:ext uri="{FF2B5EF4-FFF2-40B4-BE49-F238E27FC236}">
                  <a16:creationId xmlns:a16="http://schemas.microsoft.com/office/drawing/2014/main" id="{785AD938-284B-47E7-8D12-FBE4F153DCC2}"/>
                </a:ext>
              </a:extLst>
            </p:cNvPr>
            <p:cNvSpPr/>
            <p:nvPr/>
          </p:nvSpPr>
          <p:spPr>
            <a:xfrm>
              <a:off x="1644395" y="2849879"/>
              <a:ext cx="1229995" cy="782320"/>
            </a:xfrm>
            <a:custGeom>
              <a:avLst/>
              <a:gdLst/>
              <a:ahLst/>
              <a:cxnLst/>
              <a:rect l="l" t="t" r="r" b="b"/>
              <a:pathLst>
                <a:path w="1229995" h="782320">
                  <a:moveTo>
                    <a:pt x="1151636" y="0"/>
                  </a:moveTo>
                  <a:lnTo>
                    <a:pt x="78231" y="0"/>
                  </a:lnTo>
                  <a:lnTo>
                    <a:pt x="47791" y="6151"/>
                  </a:lnTo>
                  <a:lnTo>
                    <a:pt x="22923" y="22923"/>
                  </a:lnTo>
                  <a:lnTo>
                    <a:pt x="6151" y="47791"/>
                  </a:lnTo>
                  <a:lnTo>
                    <a:pt x="0" y="78232"/>
                  </a:lnTo>
                  <a:lnTo>
                    <a:pt x="0" y="703580"/>
                  </a:lnTo>
                  <a:lnTo>
                    <a:pt x="6151" y="734020"/>
                  </a:lnTo>
                  <a:lnTo>
                    <a:pt x="22923" y="758888"/>
                  </a:lnTo>
                  <a:lnTo>
                    <a:pt x="47791" y="775660"/>
                  </a:lnTo>
                  <a:lnTo>
                    <a:pt x="78231" y="781812"/>
                  </a:lnTo>
                  <a:lnTo>
                    <a:pt x="1151636" y="781812"/>
                  </a:lnTo>
                  <a:lnTo>
                    <a:pt x="1182076" y="775660"/>
                  </a:lnTo>
                  <a:lnTo>
                    <a:pt x="1206944" y="758888"/>
                  </a:lnTo>
                  <a:lnTo>
                    <a:pt x="1223716" y="734020"/>
                  </a:lnTo>
                  <a:lnTo>
                    <a:pt x="1229868" y="703580"/>
                  </a:lnTo>
                  <a:lnTo>
                    <a:pt x="1229868" y="78232"/>
                  </a:lnTo>
                  <a:lnTo>
                    <a:pt x="1223716" y="47791"/>
                  </a:lnTo>
                  <a:lnTo>
                    <a:pt x="1206944" y="22923"/>
                  </a:lnTo>
                  <a:lnTo>
                    <a:pt x="1182076" y="6151"/>
                  </a:lnTo>
                  <a:lnTo>
                    <a:pt x="1151636" y="0"/>
                  </a:lnTo>
                  <a:close/>
                </a:path>
              </a:pathLst>
            </a:custGeom>
            <a:solidFill>
              <a:srgbClr val="0E6EC5"/>
            </a:solidFill>
          </p:spPr>
          <p:txBody>
            <a:bodyPr wrap="square" lIns="0" tIns="0" rIns="0" bIns="0" rtlCol="0"/>
            <a:lstStyle/>
            <a:p>
              <a:endParaRPr/>
            </a:p>
          </p:txBody>
        </p:sp>
        <p:sp>
          <p:nvSpPr>
            <p:cNvPr id="17" name="object 14">
              <a:extLst>
                <a:ext uri="{FF2B5EF4-FFF2-40B4-BE49-F238E27FC236}">
                  <a16:creationId xmlns:a16="http://schemas.microsoft.com/office/drawing/2014/main" id="{53A38C28-3837-43BE-ABF1-5301B5736897}"/>
                </a:ext>
              </a:extLst>
            </p:cNvPr>
            <p:cNvSpPr/>
            <p:nvPr/>
          </p:nvSpPr>
          <p:spPr>
            <a:xfrm>
              <a:off x="1644395" y="2849879"/>
              <a:ext cx="1229995" cy="782320"/>
            </a:xfrm>
            <a:custGeom>
              <a:avLst/>
              <a:gdLst/>
              <a:ahLst/>
              <a:cxnLst/>
              <a:rect l="l" t="t" r="r" b="b"/>
              <a:pathLst>
                <a:path w="1229995" h="782320">
                  <a:moveTo>
                    <a:pt x="0" y="78232"/>
                  </a:moveTo>
                  <a:lnTo>
                    <a:pt x="6151" y="47791"/>
                  </a:lnTo>
                  <a:lnTo>
                    <a:pt x="22923" y="22923"/>
                  </a:lnTo>
                  <a:lnTo>
                    <a:pt x="47791" y="6151"/>
                  </a:lnTo>
                  <a:lnTo>
                    <a:pt x="78231" y="0"/>
                  </a:lnTo>
                  <a:lnTo>
                    <a:pt x="1151636" y="0"/>
                  </a:lnTo>
                  <a:lnTo>
                    <a:pt x="1182076" y="6151"/>
                  </a:lnTo>
                  <a:lnTo>
                    <a:pt x="1206944" y="22923"/>
                  </a:lnTo>
                  <a:lnTo>
                    <a:pt x="1223716" y="47791"/>
                  </a:lnTo>
                  <a:lnTo>
                    <a:pt x="1229868" y="78232"/>
                  </a:lnTo>
                  <a:lnTo>
                    <a:pt x="1229868" y="703580"/>
                  </a:lnTo>
                  <a:lnTo>
                    <a:pt x="1223716" y="734020"/>
                  </a:lnTo>
                  <a:lnTo>
                    <a:pt x="1206944" y="758888"/>
                  </a:lnTo>
                  <a:lnTo>
                    <a:pt x="1182076" y="775660"/>
                  </a:lnTo>
                  <a:lnTo>
                    <a:pt x="1151636" y="781812"/>
                  </a:lnTo>
                  <a:lnTo>
                    <a:pt x="78231" y="781812"/>
                  </a:lnTo>
                  <a:lnTo>
                    <a:pt x="47791" y="775660"/>
                  </a:lnTo>
                  <a:lnTo>
                    <a:pt x="22923" y="758888"/>
                  </a:lnTo>
                  <a:lnTo>
                    <a:pt x="6151" y="734020"/>
                  </a:lnTo>
                  <a:lnTo>
                    <a:pt x="0" y="703580"/>
                  </a:lnTo>
                  <a:lnTo>
                    <a:pt x="0" y="78232"/>
                  </a:lnTo>
                  <a:close/>
                </a:path>
              </a:pathLst>
            </a:custGeom>
            <a:ln w="12192">
              <a:solidFill>
                <a:srgbClr val="17406C"/>
              </a:solidFill>
            </a:ln>
          </p:spPr>
          <p:txBody>
            <a:bodyPr wrap="square" lIns="0" tIns="0" rIns="0" bIns="0" rtlCol="0"/>
            <a:lstStyle/>
            <a:p>
              <a:endParaRPr/>
            </a:p>
          </p:txBody>
        </p:sp>
        <p:sp>
          <p:nvSpPr>
            <p:cNvPr id="18" name="object 15">
              <a:extLst>
                <a:ext uri="{FF2B5EF4-FFF2-40B4-BE49-F238E27FC236}">
                  <a16:creationId xmlns:a16="http://schemas.microsoft.com/office/drawing/2014/main" id="{854D4AF7-66DB-4D48-8B69-FCB4FA82F3FB}"/>
                </a:ext>
              </a:extLst>
            </p:cNvPr>
            <p:cNvSpPr/>
            <p:nvPr/>
          </p:nvSpPr>
          <p:spPr>
            <a:xfrm>
              <a:off x="1781555" y="2980943"/>
              <a:ext cx="1229995" cy="780415"/>
            </a:xfrm>
            <a:custGeom>
              <a:avLst/>
              <a:gdLst/>
              <a:ahLst/>
              <a:cxnLst/>
              <a:rect l="l" t="t" r="r" b="b"/>
              <a:pathLst>
                <a:path w="1229995" h="780414">
                  <a:moveTo>
                    <a:pt x="1151889" y="0"/>
                  </a:moveTo>
                  <a:lnTo>
                    <a:pt x="77977" y="0"/>
                  </a:lnTo>
                  <a:lnTo>
                    <a:pt x="47630" y="6129"/>
                  </a:lnTo>
                  <a:lnTo>
                    <a:pt x="22844" y="22844"/>
                  </a:lnTo>
                  <a:lnTo>
                    <a:pt x="6129" y="47630"/>
                  </a:lnTo>
                  <a:lnTo>
                    <a:pt x="0" y="77977"/>
                  </a:lnTo>
                  <a:lnTo>
                    <a:pt x="0" y="702309"/>
                  </a:lnTo>
                  <a:lnTo>
                    <a:pt x="6129" y="732657"/>
                  </a:lnTo>
                  <a:lnTo>
                    <a:pt x="22844" y="757443"/>
                  </a:lnTo>
                  <a:lnTo>
                    <a:pt x="47630" y="774158"/>
                  </a:lnTo>
                  <a:lnTo>
                    <a:pt x="77977" y="780287"/>
                  </a:lnTo>
                  <a:lnTo>
                    <a:pt x="1151889" y="780287"/>
                  </a:lnTo>
                  <a:lnTo>
                    <a:pt x="1182237" y="774158"/>
                  </a:lnTo>
                  <a:lnTo>
                    <a:pt x="1207023" y="757443"/>
                  </a:lnTo>
                  <a:lnTo>
                    <a:pt x="1223738" y="732657"/>
                  </a:lnTo>
                  <a:lnTo>
                    <a:pt x="1229868" y="702309"/>
                  </a:lnTo>
                  <a:lnTo>
                    <a:pt x="1229868" y="77977"/>
                  </a:lnTo>
                  <a:lnTo>
                    <a:pt x="1223738" y="47630"/>
                  </a:lnTo>
                  <a:lnTo>
                    <a:pt x="1207023" y="22844"/>
                  </a:lnTo>
                  <a:lnTo>
                    <a:pt x="1182237" y="6129"/>
                  </a:lnTo>
                  <a:lnTo>
                    <a:pt x="1151889" y="0"/>
                  </a:lnTo>
                  <a:close/>
                </a:path>
              </a:pathLst>
            </a:custGeom>
            <a:solidFill>
              <a:srgbClr val="17406C">
                <a:alpha val="90194"/>
              </a:srgbClr>
            </a:solidFill>
          </p:spPr>
          <p:txBody>
            <a:bodyPr wrap="square" lIns="0" tIns="0" rIns="0" bIns="0" rtlCol="0"/>
            <a:lstStyle/>
            <a:p>
              <a:endParaRPr/>
            </a:p>
          </p:txBody>
        </p:sp>
        <p:sp>
          <p:nvSpPr>
            <p:cNvPr id="19" name="object 16">
              <a:extLst>
                <a:ext uri="{FF2B5EF4-FFF2-40B4-BE49-F238E27FC236}">
                  <a16:creationId xmlns:a16="http://schemas.microsoft.com/office/drawing/2014/main" id="{6C31CA9C-3BCE-425B-AB5B-F18208EA64FF}"/>
                </a:ext>
              </a:extLst>
            </p:cNvPr>
            <p:cNvSpPr/>
            <p:nvPr/>
          </p:nvSpPr>
          <p:spPr>
            <a:xfrm>
              <a:off x="1781555" y="2980943"/>
              <a:ext cx="1229995" cy="780415"/>
            </a:xfrm>
            <a:custGeom>
              <a:avLst/>
              <a:gdLst/>
              <a:ahLst/>
              <a:cxnLst/>
              <a:rect l="l" t="t" r="r" b="b"/>
              <a:pathLst>
                <a:path w="1229995" h="780414">
                  <a:moveTo>
                    <a:pt x="0" y="77977"/>
                  </a:moveTo>
                  <a:lnTo>
                    <a:pt x="6129" y="47630"/>
                  </a:lnTo>
                  <a:lnTo>
                    <a:pt x="22844" y="22844"/>
                  </a:lnTo>
                  <a:lnTo>
                    <a:pt x="47630" y="6129"/>
                  </a:lnTo>
                  <a:lnTo>
                    <a:pt x="77977" y="0"/>
                  </a:lnTo>
                  <a:lnTo>
                    <a:pt x="1151889" y="0"/>
                  </a:lnTo>
                  <a:lnTo>
                    <a:pt x="1182237" y="6129"/>
                  </a:lnTo>
                  <a:lnTo>
                    <a:pt x="1207023" y="22844"/>
                  </a:lnTo>
                  <a:lnTo>
                    <a:pt x="1223738" y="47630"/>
                  </a:lnTo>
                  <a:lnTo>
                    <a:pt x="1229868" y="77977"/>
                  </a:lnTo>
                  <a:lnTo>
                    <a:pt x="1229868" y="702309"/>
                  </a:lnTo>
                  <a:lnTo>
                    <a:pt x="1223738" y="732657"/>
                  </a:lnTo>
                  <a:lnTo>
                    <a:pt x="1207023" y="757443"/>
                  </a:lnTo>
                  <a:lnTo>
                    <a:pt x="1182237" y="774158"/>
                  </a:lnTo>
                  <a:lnTo>
                    <a:pt x="1151889" y="780287"/>
                  </a:lnTo>
                  <a:lnTo>
                    <a:pt x="77977" y="780287"/>
                  </a:lnTo>
                  <a:lnTo>
                    <a:pt x="47630" y="774158"/>
                  </a:lnTo>
                  <a:lnTo>
                    <a:pt x="22844" y="757443"/>
                  </a:lnTo>
                  <a:lnTo>
                    <a:pt x="6129" y="732657"/>
                  </a:lnTo>
                  <a:lnTo>
                    <a:pt x="0" y="702309"/>
                  </a:lnTo>
                  <a:lnTo>
                    <a:pt x="0" y="77977"/>
                  </a:lnTo>
                  <a:close/>
                </a:path>
              </a:pathLst>
            </a:custGeom>
            <a:ln w="12192">
              <a:solidFill>
                <a:srgbClr val="0E6EC5"/>
              </a:solidFill>
            </a:ln>
          </p:spPr>
          <p:txBody>
            <a:bodyPr wrap="square" lIns="0" tIns="0" rIns="0" bIns="0" rtlCol="0"/>
            <a:lstStyle/>
            <a:p>
              <a:endParaRPr/>
            </a:p>
          </p:txBody>
        </p:sp>
      </p:grpSp>
      <p:sp>
        <p:nvSpPr>
          <p:cNvPr id="20" name="object 17">
            <a:extLst>
              <a:ext uri="{FF2B5EF4-FFF2-40B4-BE49-F238E27FC236}">
                <a16:creationId xmlns:a16="http://schemas.microsoft.com/office/drawing/2014/main" id="{6FE1DB75-8FC9-45E2-9D15-3F943B1C8A81}"/>
              </a:ext>
            </a:extLst>
          </p:cNvPr>
          <p:cNvSpPr txBox="1"/>
          <p:nvPr/>
        </p:nvSpPr>
        <p:spPr>
          <a:xfrm>
            <a:off x="3469639" y="3199334"/>
            <a:ext cx="901700" cy="300355"/>
          </a:xfrm>
          <a:prstGeom prst="rect">
            <a:avLst/>
          </a:prstGeom>
        </p:spPr>
        <p:txBody>
          <a:bodyPr vert="horz" wrap="square" lIns="0" tIns="12700" rIns="0" bIns="0" rtlCol="0">
            <a:spAutoFit/>
          </a:bodyPr>
          <a:lstStyle/>
          <a:p>
            <a:pPr marL="12700">
              <a:spcBef>
                <a:spcPts val="100"/>
              </a:spcBef>
            </a:pPr>
            <a:r>
              <a:rPr spc="-5">
                <a:solidFill>
                  <a:srgbClr val="FFFFFF"/>
                </a:solidFill>
                <a:latin typeface="Arial"/>
                <a:cs typeface="Arial"/>
              </a:rPr>
              <a:t>Full-time</a:t>
            </a:r>
            <a:endParaRPr>
              <a:latin typeface="Arial"/>
              <a:cs typeface="Arial"/>
            </a:endParaRPr>
          </a:p>
        </p:txBody>
      </p:sp>
      <p:grpSp>
        <p:nvGrpSpPr>
          <p:cNvPr id="21" name="object 18">
            <a:extLst>
              <a:ext uri="{FF2B5EF4-FFF2-40B4-BE49-F238E27FC236}">
                <a16:creationId xmlns:a16="http://schemas.microsoft.com/office/drawing/2014/main" id="{E0B86B81-419C-449F-9237-7488F6971772}"/>
              </a:ext>
            </a:extLst>
          </p:cNvPr>
          <p:cNvGrpSpPr/>
          <p:nvPr/>
        </p:nvGrpSpPr>
        <p:grpSpPr>
          <a:xfrm>
            <a:off x="2009902" y="3983482"/>
            <a:ext cx="1379855" cy="924560"/>
            <a:chOff x="485901" y="3983482"/>
            <a:chExt cx="1379855" cy="924560"/>
          </a:xfrm>
        </p:grpSpPr>
        <p:sp>
          <p:nvSpPr>
            <p:cNvPr id="22" name="object 19">
              <a:extLst>
                <a:ext uri="{FF2B5EF4-FFF2-40B4-BE49-F238E27FC236}">
                  <a16:creationId xmlns:a16="http://schemas.microsoft.com/office/drawing/2014/main" id="{A9064834-E871-4237-9E38-642710CB933C}"/>
                </a:ext>
              </a:extLst>
            </p:cNvPr>
            <p:cNvSpPr/>
            <p:nvPr/>
          </p:nvSpPr>
          <p:spPr>
            <a:xfrm>
              <a:off x="492251" y="3989832"/>
              <a:ext cx="1229995" cy="782320"/>
            </a:xfrm>
            <a:custGeom>
              <a:avLst/>
              <a:gdLst/>
              <a:ahLst/>
              <a:cxnLst/>
              <a:rect l="l" t="t" r="r" b="b"/>
              <a:pathLst>
                <a:path w="1229995" h="782320">
                  <a:moveTo>
                    <a:pt x="1151636" y="0"/>
                  </a:moveTo>
                  <a:lnTo>
                    <a:pt x="78181" y="0"/>
                  </a:lnTo>
                  <a:lnTo>
                    <a:pt x="47748" y="6151"/>
                  </a:lnTo>
                  <a:lnTo>
                    <a:pt x="22898" y="22923"/>
                  </a:lnTo>
                  <a:lnTo>
                    <a:pt x="6143" y="47791"/>
                  </a:lnTo>
                  <a:lnTo>
                    <a:pt x="0" y="78232"/>
                  </a:lnTo>
                  <a:lnTo>
                    <a:pt x="0" y="703580"/>
                  </a:lnTo>
                  <a:lnTo>
                    <a:pt x="6143" y="734020"/>
                  </a:lnTo>
                  <a:lnTo>
                    <a:pt x="22898" y="758888"/>
                  </a:lnTo>
                  <a:lnTo>
                    <a:pt x="47748" y="775660"/>
                  </a:lnTo>
                  <a:lnTo>
                    <a:pt x="78181" y="781812"/>
                  </a:lnTo>
                  <a:lnTo>
                    <a:pt x="1151636" y="781812"/>
                  </a:lnTo>
                  <a:lnTo>
                    <a:pt x="1182076" y="775660"/>
                  </a:lnTo>
                  <a:lnTo>
                    <a:pt x="1206944" y="758888"/>
                  </a:lnTo>
                  <a:lnTo>
                    <a:pt x="1223716" y="734020"/>
                  </a:lnTo>
                  <a:lnTo>
                    <a:pt x="1229868" y="703580"/>
                  </a:lnTo>
                  <a:lnTo>
                    <a:pt x="1229868" y="78232"/>
                  </a:lnTo>
                  <a:lnTo>
                    <a:pt x="1223716" y="47791"/>
                  </a:lnTo>
                  <a:lnTo>
                    <a:pt x="1206944" y="22923"/>
                  </a:lnTo>
                  <a:lnTo>
                    <a:pt x="1182076" y="6151"/>
                  </a:lnTo>
                  <a:lnTo>
                    <a:pt x="1151636" y="0"/>
                  </a:lnTo>
                  <a:close/>
                </a:path>
              </a:pathLst>
            </a:custGeom>
            <a:solidFill>
              <a:srgbClr val="0E6EC5"/>
            </a:solidFill>
          </p:spPr>
          <p:txBody>
            <a:bodyPr wrap="square" lIns="0" tIns="0" rIns="0" bIns="0" rtlCol="0"/>
            <a:lstStyle/>
            <a:p>
              <a:endParaRPr/>
            </a:p>
          </p:txBody>
        </p:sp>
        <p:sp>
          <p:nvSpPr>
            <p:cNvPr id="23" name="object 20">
              <a:extLst>
                <a:ext uri="{FF2B5EF4-FFF2-40B4-BE49-F238E27FC236}">
                  <a16:creationId xmlns:a16="http://schemas.microsoft.com/office/drawing/2014/main" id="{C36931AC-5ED0-4CA8-96B3-0621B5407CBB}"/>
                </a:ext>
              </a:extLst>
            </p:cNvPr>
            <p:cNvSpPr/>
            <p:nvPr/>
          </p:nvSpPr>
          <p:spPr>
            <a:xfrm>
              <a:off x="492251" y="3989832"/>
              <a:ext cx="1229995" cy="782320"/>
            </a:xfrm>
            <a:custGeom>
              <a:avLst/>
              <a:gdLst/>
              <a:ahLst/>
              <a:cxnLst/>
              <a:rect l="l" t="t" r="r" b="b"/>
              <a:pathLst>
                <a:path w="1229995" h="782320">
                  <a:moveTo>
                    <a:pt x="0" y="78232"/>
                  </a:moveTo>
                  <a:lnTo>
                    <a:pt x="6143" y="47791"/>
                  </a:lnTo>
                  <a:lnTo>
                    <a:pt x="22898" y="22923"/>
                  </a:lnTo>
                  <a:lnTo>
                    <a:pt x="47748" y="6151"/>
                  </a:lnTo>
                  <a:lnTo>
                    <a:pt x="78181" y="0"/>
                  </a:lnTo>
                  <a:lnTo>
                    <a:pt x="1151636" y="0"/>
                  </a:lnTo>
                  <a:lnTo>
                    <a:pt x="1182076" y="6151"/>
                  </a:lnTo>
                  <a:lnTo>
                    <a:pt x="1206944" y="22923"/>
                  </a:lnTo>
                  <a:lnTo>
                    <a:pt x="1223716" y="47791"/>
                  </a:lnTo>
                  <a:lnTo>
                    <a:pt x="1229868" y="78232"/>
                  </a:lnTo>
                  <a:lnTo>
                    <a:pt x="1229868" y="703580"/>
                  </a:lnTo>
                  <a:lnTo>
                    <a:pt x="1223716" y="734020"/>
                  </a:lnTo>
                  <a:lnTo>
                    <a:pt x="1206944" y="758888"/>
                  </a:lnTo>
                  <a:lnTo>
                    <a:pt x="1182076" y="775660"/>
                  </a:lnTo>
                  <a:lnTo>
                    <a:pt x="1151636" y="781812"/>
                  </a:lnTo>
                  <a:lnTo>
                    <a:pt x="78181" y="781812"/>
                  </a:lnTo>
                  <a:lnTo>
                    <a:pt x="47748" y="775660"/>
                  </a:lnTo>
                  <a:lnTo>
                    <a:pt x="22898" y="758888"/>
                  </a:lnTo>
                  <a:lnTo>
                    <a:pt x="6143" y="734020"/>
                  </a:lnTo>
                  <a:lnTo>
                    <a:pt x="0" y="703580"/>
                  </a:lnTo>
                  <a:lnTo>
                    <a:pt x="0" y="78232"/>
                  </a:lnTo>
                  <a:close/>
                </a:path>
              </a:pathLst>
            </a:custGeom>
            <a:ln w="12192">
              <a:solidFill>
                <a:srgbClr val="17406C"/>
              </a:solidFill>
            </a:ln>
          </p:spPr>
          <p:txBody>
            <a:bodyPr wrap="square" lIns="0" tIns="0" rIns="0" bIns="0" rtlCol="0"/>
            <a:lstStyle/>
            <a:p>
              <a:endParaRPr/>
            </a:p>
          </p:txBody>
        </p:sp>
        <p:sp>
          <p:nvSpPr>
            <p:cNvPr id="24" name="object 21">
              <a:extLst>
                <a:ext uri="{FF2B5EF4-FFF2-40B4-BE49-F238E27FC236}">
                  <a16:creationId xmlns:a16="http://schemas.microsoft.com/office/drawing/2014/main" id="{0ED3F252-E0F2-478F-B5E3-DC7FBB3A7BE8}"/>
                </a:ext>
              </a:extLst>
            </p:cNvPr>
            <p:cNvSpPr/>
            <p:nvPr/>
          </p:nvSpPr>
          <p:spPr>
            <a:xfrm>
              <a:off x="629411" y="4119372"/>
              <a:ext cx="1229995" cy="782320"/>
            </a:xfrm>
            <a:custGeom>
              <a:avLst/>
              <a:gdLst/>
              <a:ahLst/>
              <a:cxnLst/>
              <a:rect l="l" t="t" r="r" b="b"/>
              <a:pathLst>
                <a:path w="1229995" h="782320">
                  <a:moveTo>
                    <a:pt x="1151636" y="0"/>
                  </a:moveTo>
                  <a:lnTo>
                    <a:pt x="78181" y="0"/>
                  </a:lnTo>
                  <a:lnTo>
                    <a:pt x="47748" y="6151"/>
                  </a:lnTo>
                  <a:lnTo>
                    <a:pt x="22898" y="22923"/>
                  </a:lnTo>
                  <a:lnTo>
                    <a:pt x="6143" y="47791"/>
                  </a:lnTo>
                  <a:lnTo>
                    <a:pt x="0" y="78231"/>
                  </a:lnTo>
                  <a:lnTo>
                    <a:pt x="0" y="703579"/>
                  </a:lnTo>
                  <a:lnTo>
                    <a:pt x="6143" y="734020"/>
                  </a:lnTo>
                  <a:lnTo>
                    <a:pt x="22898" y="758888"/>
                  </a:lnTo>
                  <a:lnTo>
                    <a:pt x="47748" y="775660"/>
                  </a:lnTo>
                  <a:lnTo>
                    <a:pt x="78181" y="781811"/>
                  </a:lnTo>
                  <a:lnTo>
                    <a:pt x="1151636" y="781811"/>
                  </a:lnTo>
                  <a:lnTo>
                    <a:pt x="1182076" y="775660"/>
                  </a:lnTo>
                  <a:lnTo>
                    <a:pt x="1206944" y="758888"/>
                  </a:lnTo>
                  <a:lnTo>
                    <a:pt x="1223716" y="734020"/>
                  </a:lnTo>
                  <a:lnTo>
                    <a:pt x="1229868" y="703579"/>
                  </a:lnTo>
                  <a:lnTo>
                    <a:pt x="1229868" y="78231"/>
                  </a:lnTo>
                  <a:lnTo>
                    <a:pt x="1223716" y="47791"/>
                  </a:lnTo>
                  <a:lnTo>
                    <a:pt x="1206944" y="22923"/>
                  </a:lnTo>
                  <a:lnTo>
                    <a:pt x="1182076" y="6151"/>
                  </a:lnTo>
                  <a:lnTo>
                    <a:pt x="1151636" y="0"/>
                  </a:lnTo>
                  <a:close/>
                </a:path>
              </a:pathLst>
            </a:custGeom>
            <a:solidFill>
              <a:srgbClr val="17406C">
                <a:alpha val="90194"/>
              </a:srgbClr>
            </a:solidFill>
          </p:spPr>
          <p:txBody>
            <a:bodyPr wrap="square" lIns="0" tIns="0" rIns="0" bIns="0" rtlCol="0"/>
            <a:lstStyle/>
            <a:p>
              <a:endParaRPr/>
            </a:p>
          </p:txBody>
        </p:sp>
        <p:sp>
          <p:nvSpPr>
            <p:cNvPr id="25" name="object 22">
              <a:extLst>
                <a:ext uri="{FF2B5EF4-FFF2-40B4-BE49-F238E27FC236}">
                  <a16:creationId xmlns:a16="http://schemas.microsoft.com/office/drawing/2014/main" id="{7A1696E6-CF9B-4826-85F2-77A27EC29AB1}"/>
                </a:ext>
              </a:extLst>
            </p:cNvPr>
            <p:cNvSpPr/>
            <p:nvPr/>
          </p:nvSpPr>
          <p:spPr>
            <a:xfrm>
              <a:off x="629411" y="4119372"/>
              <a:ext cx="1229995" cy="782320"/>
            </a:xfrm>
            <a:custGeom>
              <a:avLst/>
              <a:gdLst/>
              <a:ahLst/>
              <a:cxnLst/>
              <a:rect l="l" t="t" r="r" b="b"/>
              <a:pathLst>
                <a:path w="1229995" h="782320">
                  <a:moveTo>
                    <a:pt x="0" y="78231"/>
                  </a:moveTo>
                  <a:lnTo>
                    <a:pt x="6143" y="47791"/>
                  </a:lnTo>
                  <a:lnTo>
                    <a:pt x="22898" y="22923"/>
                  </a:lnTo>
                  <a:lnTo>
                    <a:pt x="47748" y="6151"/>
                  </a:lnTo>
                  <a:lnTo>
                    <a:pt x="78181" y="0"/>
                  </a:lnTo>
                  <a:lnTo>
                    <a:pt x="1151636" y="0"/>
                  </a:lnTo>
                  <a:lnTo>
                    <a:pt x="1182076" y="6151"/>
                  </a:lnTo>
                  <a:lnTo>
                    <a:pt x="1206944" y="22923"/>
                  </a:lnTo>
                  <a:lnTo>
                    <a:pt x="1223716" y="47791"/>
                  </a:lnTo>
                  <a:lnTo>
                    <a:pt x="1229868" y="78231"/>
                  </a:lnTo>
                  <a:lnTo>
                    <a:pt x="1229868" y="703579"/>
                  </a:lnTo>
                  <a:lnTo>
                    <a:pt x="1223716" y="734020"/>
                  </a:lnTo>
                  <a:lnTo>
                    <a:pt x="1206944" y="758888"/>
                  </a:lnTo>
                  <a:lnTo>
                    <a:pt x="1182076" y="775660"/>
                  </a:lnTo>
                  <a:lnTo>
                    <a:pt x="1151636" y="781811"/>
                  </a:lnTo>
                  <a:lnTo>
                    <a:pt x="78181" y="781811"/>
                  </a:lnTo>
                  <a:lnTo>
                    <a:pt x="47748" y="775660"/>
                  </a:lnTo>
                  <a:lnTo>
                    <a:pt x="22898" y="758888"/>
                  </a:lnTo>
                  <a:lnTo>
                    <a:pt x="6143" y="734020"/>
                  </a:lnTo>
                  <a:lnTo>
                    <a:pt x="0" y="703579"/>
                  </a:lnTo>
                  <a:lnTo>
                    <a:pt x="0" y="78231"/>
                  </a:lnTo>
                  <a:close/>
                </a:path>
              </a:pathLst>
            </a:custGeom>
            <a:ln w="12191">
              <a:solidFill>
                <a:srgbClr val="0E6EC5"/>
              </a:solidFill>
            </a:ln>
          </p:spPr>
          <p:txBody>
            <a:bodyPr wrap="square" lIns="0" tIns="0" rIns="0" bIns="0" rtlCol="0"/>
            <a:lstStyle/>
            <a:p>
              <a:endParaRPr/>
            </a:p>
          </p:txBody>
        </p:sp>
      </p:grpSp>
      <p:sp>
        <p:nvSpPr>
          <p:cNvPr id="26" name="object 23">
            <a:extLst>
              <a:ext uri="{FF2B5EF4-FFF2-40B4-BE49-F238E27FC236}">
                <a16:creationId xmlns:a16="http://schemas.microsoft.com/office/drawing/2014/main" id="{826CF550-3FFF-4ED1-A236-E7E173A9F1FE}"/>
              </a:ext>
            </a:extLst>
          </p:cNvPr>
          <p:cNvSpPr txBox="1"/>
          <p:nvPr/>
        </p:nvSpPr>
        <p:spPr>
          <a:xfrm>
            <a:off x="2319935" y="4119372"/>
            <a:ext cx="895985" cy="684530"/>
          </a:xfrm>
          <a:prstGeom prst="rect">
            <a:avLst/>
          </a:prstGeom>
        </p:spPr>
        <p:txBody>
          <a:bodyPr vert="horz" wrap="square" lIns="0" tIns="67945" rIns="0" bIns="0" rtlCol="0">
            <a:spAutoFit/>
          </a:bodyPr>
          <a:lstStyle/>
          <a:p>
            <a:pPr marL="3175" algn="ctr">
              <a:spcBef>
                <a:spcPts val="535"/>
              </a:spcBef>
            </a:pPr>
            <a:r>
              <a:rPr spc="-5">
                <a:solidFill>
                  <a:srgbClr val="B3DDF1"/>
                </a:solidFill>
                <a:latin typeface="Arial"/>
                <a:cs typeface="Arial"/>
              </a:rPr>
              <a:t>Early</a:t>
            </a:r>
            <a:endParaRPr>
              <a:latin typeface="Arial"/>
              <a:cs typeface="Arial"/>
            </a:endParaRPr>
          </a:p>
          <a:p>
            <a:pPr algn="ctr">
              <a:spcBef>
                <a:spcPts val="434"/>
              </a:spcBef>
            </a:pPr>
            <a:r>
              <a:rPr>
                <a:solidFill>
                  <a:srgbClr val="B3DDF1"/>
                </a:solidFill>
                <a:latin typeface="Arial"/>
                <a:cs typeface="Arial"/>
              </a:rPr>
              <a:t>≤5</a:t>
            </a:r>
            <a:r>
              <a:rPr spc="-80">
                <a:solidFill>
                  <a:srgbClr val="B3DDF1"/>
                </a:solidFill>
                <a:latin typeface="Arial"/>
                <a:cs typeface="Arial"/>
              </a:rPr>
              <a:t> </a:t>
            </a:r>
            <a:r>
              <a:rPr spc="-10">
                <a:solidFill>
                  <a:srgbClr val="B3DDF1"/>
                </a:solidFill>
                <a:latin typeface="Arial"/>
                <a:cs typeface="Arial"/>
              </a:rPr>
              <a:t>years</a:t>
            </a:r>
            <a:endParaRPr>
              <a:latin typeface="Arial"/>
              <a:cs typeface="Arial"/>
            </a:endParaRPr>
          </a:p>
        </p:txBody>
      </p:sp>
      <p:grpSp>
        <p:nvGrpSpPr>
          <p:cNvPr id="27" name="object 24">
            <a:extLst>
              <a:ext uri="{FF2B5EF4-FFF2-40B4-BE49-F238E27FC236}">
                <a16:creationId xmlns:a16="http://schemas.microsoft.com/office/drawing/2014/main" id="{F0EB1A75-6088-4900-936C-7129BF1E9B4F}"/>
              </a:ext>
            </a:extLst>
          </p:cNvPr>
          <p:cNvGrpSpPr/>
          <p:nvPr/>
        </p:nvGrpSpPr>
        <p:grpSpPr>
          <a:xfrm>
            <a:off x="4404106" y="3983482"/>
            <a:ext cx="1607185" cy="924560"/>
            <a:chOff x="2880105" y="3983482"/>
            <a:chExt cx="1607185" cy="924560"/>
          </a:xfrm>
        </p:grpSpPr>
        <p:sp>
          <p:nvSpPr>
            <p:cNvPr id="28" name="object 25">
              <a:extLst>
                <a:ext uri="{FF2B5EF4-FFF2-40B4-BE49-F238E27FC236}">
                  <a16:creationId xmlns:a16="http://schemas.microsoft.com/office/drawing/2014/main" id="{21AF54AE-F51B-434A-BBC6-0781AD5FE77E}"/>
                </a:ext>
              </a:extLst>
            </p:cNvPr>
            <p:cNvSpPr/>
            <p:nvPr/>
          </p:nvSpPr>
          <p:spPr>
            <a:xfrm>
              <a:off x="2886455" y="3989832"/>
              <a:ext cx="1458595" cy="782320"/>
            </a:xfrm>
            <a:custGeom>
              <a:avLst/>
              <a:gdLst/>
              <a:ahLst/>
              <a:cxnLst/>
              <a:rect l="l" t="t" r="r" b="b"/>
              <a:pathLst>
                <a:path w="1458595" h="782320">
                  <a:moveTo>
                    <a:pt x="1380235" y="0"/>
                  </a:moveTo>
                  <a:lnTo>
                    <a:pt x="78231" y="0"/>
                  </a:lnTo>
                  <a:lnTo>
                    <a:pt x="47791" y="6151"/>
                  </a:lnTo>
                  <a:lnTo>
                    <a:pt x="22923" y="22923"/>
                  </a:lnTo>
                  <a:lnTo>
                    <a:pt x="6151" y="47791"/>
                  </a:lnTo>
                  <a:lnTo>
                    <a:pt x="0" y="78232"/>
                  </a:lnTo>
                  <a:lnTo>
                    <a:pt x="0" y="703580"/>
                  </a:lnTo>
                  <a:lnTo>
                    <a:pt x="6151" y="734020"/>
                  </a:lnTo>
                  <a:lnTo>
                    <a:pt x="22923" y="758888"/>
                  </a:lnTo>
                  <a:lnTo>
                    <a:pt x="47791" y="775660"/>
                  </a:lnTo>
                  <a:lnTo>
                    <a:pt x="78231" y="781812"/>
                  </a:lnTo>
                  <a:lnTo>
                    <a:pt x="1380235" y="781812"/>
                  </a:lnTo>
                  <a:lnTo>
                    <a:pt x="1410676" y="775660"/>
                  </a:lnTo>
                  <a:lnTo>
                    <a:pt x="1435544" y="758888"/>
                  </a:lnTo>
                  <a:lnTo>
                    <a:pt x="1452316" y="734020"/>
                  </a:lnTo>
                  <a:lnTo>
                    <a:pt x="1458468" y="703580"/>
                  </a:lnTo>
                  <a:lnTo>
                    <a:pt x="1458468" y="78232"/>
                  </a:lnTo>
                  <a:lnTo>
                    <a:pt x="1452316" y="47791"/>
                  </a:lnTo>
                  <a:lnTo>
                    <a:pt x="1435544" y="22923"/>
                  </a:lnTo>
                  <a:lnTo>
                    <a:pt x="1410676" y="6151"/>
                  </a:lnTo>
                  <a:lnTo>
                    <a:pt x="1380235" y="0"/>
                  </a:lnTo>
                  <a:close/>
                </a:path>
              </a:pathLst>
            </a:custGeom>
            <a:solidFill>
              <a:srgbClr val="0E6EC5"/>
            </a:solidFill>
          </p:spPr>
          <p:txBody>
            <a:bodyPr wrap="square" lIns="0" tIns="0" rIns="0" bIns="0" rtlCol="0"/>
            <a:lstStyle/>
            <a:p>
              <a:endParaRPr/>
            </a:p>
          </p:txBody>
        </p:sp>
        <p:sp>
          <p:nvSpPr>
            <p:cNvPr id="29" name="object 26">
              <a:extLst>
                <a:ext uri="{FF2B5EF4-FFF2-40B4-BE49-F238E27FC236}">
                  <a16:creationId xmlns:a16="http://schemas.microsoft.com/office/drawing/2014/main" id="{331E19AC-47E8-4ADD-9E04-0398CA15279C}"/>
                </a:ext>
              </a:extLst>
            </p:cNvPr>
            <p:cNvSpPr/>
            <p:nvPr/>
          </p:nvSpPr>
          <p:spPr>
            <a:xfrm>
              <a:off x="2886455" y="3989832"/>
              <a:ext cx="1458595" cy="782320"/>
            </a:xfrm>
            <a:custGeom>
              <a:avLst/>
              <a:gdLst/>
              <a:ahLst/>
              <a:cxnLst/>
              <a:rect l="l" t="t" r="r" b="b"/>
              <a:pathLst>
                <a:path w="1458595" h="782320">
                  <a:moveTo>
                    <a:pt x="0" y="78232"/>
                  </a:moveTo>
                  <a:lnTo>
                    <a:pt x="6151" y="47791"/>
                  </a:lnTo>
                  <a:lnTo>
                    <a:pt x="22923" y="22923"/>
                  </a:lnTo>
                  <a:lnTo>
                    <a:pt x="47791" y="6151"/>
                  </a:lnTo>
                  <a:lnTo>
                    <a:pt x="78231" y="0"/>
                  </a:lnTo>
                  <a:lnTo>
                    <a:pt x="1380235" y="0"/>
                  </a:lnTo>
                  <a:lnTo>
                    <a:pt x="1410676" y="6151"/>
                  </a:lnTo>
                  <a:lnTo>
                    <a:pt x="1435544" y="22923"/>
                  </a:lnTo>
                  <a:lnTo>
                    <a:pt x="1452316" y="47791"/>
                  </a:lnTo>
                  <a:lnTo>
                    <a:pt x="1458468" y="78232"/>
                  </a:lnTo>
                  <a:lnTo>
                    <a:pt x="1458468" y="703580"/>
                  </a:lnTo>
                  <a:lnTo>
                    <a:pt x="1452316" y="734020"/>
                  </a:lnTo>
                  <a:lnTo>
                    <a:pt x="1435544" y="758888"/>
                  </a:lnTo>
                  <a:lnTo>
                    <a:pt x="1410676" y="775660"/>
                  </a:lnTo>
                  <a:lnTo>
                    <a:pt x="1380235" y="781812"/>
                  </a:lnTo>
                  <a:lnTo>
                    <a:pt x="78231" y="781812"/>
                  </a:lnTo>
                  <a:lnTo>
                    <a:pt x="47791" y="775660"/>
                  </a:lnTo>
                  <a:lnTo>
                    <a:pt x="22923" y="758888"/>
                  </a:lnTo>
                  <a:lnTo>
                    <a:pt x="6151" y="734020"/>
                  </a:lnTo>
                  <a:lnTo>
                    <a:pt x="0" y="703580"/>
                  </a:lnTo>
                  <a:lnTo>
                    <a:pt x="0" y="78232"/>
                  </a:lnTo>
                  <a:close/>
                </a:path>
              </a:pathLst>
            </a:custGeom>
            <a:ln w="12191">
              <a:solidFill>
                <a:srgbClr val="17406C"/>
              </a:solidFill>
            </a:ln>
          </p:spPr>
          <p:txBody>
            <a:bodyPr wrap="square" lIns="0" tIns="0" rIns="0" bIns="0" rtlCol="0"/>
            <a:lstStyle/>
            <a:p>
              <a:endParaRPr/>
            </a:p>
          </p:txBody>
        </p:sp>
        <p:sp>
          <p:nvSpPr>
            <p:cNvPr id="30" name="object 27">
              <a:extLst>
                <a:ext uri="{FF2B5EF4-FFF2-40B4-BE49-F238E27FC236}">
                  <a16:creationId xmlns:a16="http://schemas.microsoft.com/office/drawing/2014/main" id="{5A7C0399-47C0-4D15-9AA4-BB76C225F124}"/>
                </a:ext>
              </a:extLst>
            </p:cNvPr>
            <p:cNvSpPr/>
            <p:nvPr/>
          </p:nvSpPr>
          <p:spPr>
            <a:xfrm>
              <a:off x="3023615" y="4119372"/>
              <a:ext cx="1457325" cy="782320"/>
            </a:xfrm>
            <a:custGeom>
              <a:avLst/>
              <a:gdLst/>
              <a:ahLst/>
              <a:cxnLst/>
              <a:rect l="l" t="t" r="r" b="b"/>
              <a:pathLst>
                <a:path w="1457325" h="782320">
                  <a:moveTo>
                    <a:pt x="1378711" y="0"/>
                  </a:moveTo>
                  <a:lnTo>
                    <a:pt x="78231" y="0"/>
                  </a:lnTo>
                  <a:lnTo>
                    <a:pt x="47791" y="6151"/>
                  </a:lnTo>
                  <a:lnTo>
                    <a:pt x="22923" y="22923"/>
                  </a:lnTo>
                  <a:lnTo>
                    <a:pt x="6151" y="47791"/>
                  </a:lnTo>
                  <a:lnTo>
                    <a:pt x="0" y="78231"/>
                  </a:lnTo>
                  <a:lnTo>
                    <a:pt x="0" y="703579"/>
                  </a:lnTo>
                  <a:lnTo>
                    <a:pt x="6151" y="734020"/>
                  </a:lnTo>
                  <a:lnTo>
                    <a:pt x="22923" y="758888"/>
                  </a:lnTo>
                  <a:lnTo>
                    <a:pt x="47791" y="775660"/>
                  </a:lnTo>
                  <a:lnTo>
                    <a:pt x="78231" y="781811"/>
                  </a:lnTo>
                  <a:lnTo>
                    <a:pt x="1378711" y="781811"/>
                  </a:lnTo>
                  <a:lnTo>
                    <a:pt x="1409152" y="775660"/>
                  </a:lnTo>
                  <a:lnTo>
                    <a:pt x="1434020" y="758888"/>
                  </a:lnTo>
                  <a:lnTo>
                    <a:pt x="1450792" y="734020"/>
                  </a:lnTo>
                  <a:lnTo>
                    <a:pt x="1456944" y="703579"/>
                  </a:lnTo>
                  <a:lnTo>
                    <a:pt x="1456944" y="78231"/>
                  </a:lnTo>
                  <a:lnTo>
                    <a:pt x="1450792" y="47791"/>
                  </a:lnTo>
                  <a:lnTo>
                    <a:pt x="1434020" y="22923"/>
                  </a:lnTo>
                  <a:lnTo>
                    <a:pt x="1409152" y="6151"/>
                  </a:lnTo>
                  <a:lnTo>
                    <a:pt x="1378711" y="0"/>
                  </a:lnTo>
                  <a:close/>
                </a:path>
              </a:pathLst>
            </a:custGeom>
            <a:solidFill>
              <a:srgbClr val="17406C">
                <a:alpha val="90194"/>
              </a:srgbClr>
            </a:solidFill>
          </p:spPr>
          <p:txBody>
            <a:bodyPr wrap="square" lIns="0" tIns="0" rIns="0" bIns="0" rtlCol="0"/>
            <a:lstStyle/>
            <a:p>
              <a:endParaRPr/>
            </a:p>
          </p:txBody>
        </p:sp>
        <p:sp>
          <p:nvSpPr>
            <p:cNvPr id="31" name="object 28">
              <a:extLst>
                <a:ext uri="{FF2B5EF4-FFF2-40B4-BE49-F238E27FC236}">
                  <a16:creationId xmlns:a16="http://schemas.microsoft.com/office/drawing/2014/main" id="{7B4C7CC7-DD26-4F49-B2AC-64AD904DCC8A}"/>
                </a:ext>
              </a:extLst>
            </p:cNvPr>
            <p:cNvSpPr/>
            <p:nvPr/>
          </p:nvSpPr>
          <p:spPr>
            <a:xfrm>
              <a:off x="3023615" y="4119372"/>
              <a:ext cx="1457325" cy="782320"/>
            </a:xfrm>
            <a:custGeom>
              <a:avLst/>
              <a:gdLst/>
              <a:ahLst/>
              <a:cxnLst/>
              <a:rect l="l" t="t" r="r" b="b"/>
              <a:pathLst>
                <a:path w="1457325" h="782320">
                  <a:moveTo>
                    <a:pt x="0" y="78231"/>
                  </a:moveTo>
                  <a:lnTo>
                    <a:pt x="6151" y="47791"/>
                  </a:lnTo>
                  <a:lnTo>
                    <a:pt x="22923" y="22923"/>
                  </a:lnTo>
                  <a:lnTo>
                    <a:pt x="47791" y="6151"/>
                  </a:lnTo>
                  <a:lnTo>
                    <a:pt x="78231" y="0"/>
                  </a:lnTo>
                  <a:lnTo>
                    <a:pt x="1378711" y="0"/>
                  </a:lnTo>
                  <a:lnTo>
                    <a:pt x="1409152" y="6151"/>
                  </a:lnTo>
                  <a:lnTo>
                    <a:pt x="1434020" y="22923"/>
                  </a:lnTo>
                  <a:lnTo>
                    <a:pt x="1450792" y="47791"/>
                  </a:lnTo>
                  <a:lnTo>
                    <a:pt x="1456944" y="78231"/>
                  </a:lnTo>
                  <a:lnTo>
                    <a:pt x="1456944" y="703579"/>
                  </a:lnTo>
                  <a:lnTo>
                    <a:pt x="1450792" y="734020"/>
                  </a:lnTo>
                  <a:lnTo>
                    <a:pt x="1434020" y="758888"/>
                  </a:lnTo>
                  <a:lnTo>
                    <a:pt x="1409152" y="775660"/>
                  </a:lnTo>
                  <a:lnTo>
                    <a:pt x="1378711" y="781811"/>
                  </a:lnTo>
                  <a:lnTo>
                    <a:pt x="78231" y="781811"/>
                  </a:lnTo>
                  <a:lnTo>
                    <a:pt x="47791" y="775660"/>
                  </a:lnTo>
                  <a:lnTo>
                    <a:pt x="22923" y="758888"/>
                  </a:lnTo>
                  <a:lnTo>
                    <a:pt x="6151" y="734020"/>
                  </a:lnTo>
                  <a:lnTo>
                    <a:pt x="0" y="703579"/>
                  </a:lnTo>
                  <a:lnTo>
                    <a:pt x="0" y="78231"/>
                  </a:lnTo>
                  <a:close/>
                </a:path>
              </a:pathLst>
            </a:custGeom>
            <a:ln w="12192">
              <a:solidFill>
                <a:srgbClr val="0E6EC5"/>
              </a:solidFill>
            </a:ln>
          </p:spPr>
          <p:txBody>
            <a:bodyPr wrap="square" lIns="0" tIns="0" rIns="0" bIns="0" rtlCol="0"/>
            <a:lstStyle/>
            <a:p>
              <a:endParaRPr/>
            </a:p>
          </p:txBody>
        </p:sp>
      </p:grpSp>
      <p:sp>
        <p:nvSpPr>
          <p:cNvPr id="32" name="object 29">
            <a:extLst>
              <a:ext uri="{FF2B5EF4-FFF2-40B4-BE49-F238E27FC236}">
                <a16:creationId xmlns:a16="http://schemas.microsoft.com/office/drawing/2014/main" id="{932A4FF2-A453-4C90-8AE7-C67CEC7898EF}"/>
              </a:ext>
            </a:extLst>
          </p:cNvPr>
          <p:cNvSpPr txBox="1"/>
          <p:nvPr/>
        </p:nvSpPr>
        <p:spPr>
          <a:xfrm>
            <a:off x="4631182" y="4119372"/>
            <a:ext cx="1291590" cy="684530"/>
          </a:xfrm>
          <a:prstGeom prst="rect">
            <a:avLst/>
          </a:prstGeom>
        </p:spPr>
        <p:txBody>
          <a:bodyPr vert="horz" wrap="square" lIns="0" tIns="67945" rIns="0" bIns="0" rtlCol="0">
            <a:spAutoFit/>
          </a:bodyPr>
          <a:lstStyle/>
          <a:p>
            <a:pPr algn="ctr">
              <a:spcBef>
                <a:spcPts val="535"/>
              </a:spcBef>
            </a:pPr>
            <a:r>
              <a:rPr>
                <a:solidFill>
                  <a:srgbClr val="D9D9D9"/>
                </a:solidFill>
                <a:latin typeface="Arial"/>
                <a:cs typeface="Arial"/>
              </a:rPr>
              <a:t>E</a:t>
            </a:r>
            <a:r>
              <a:rPr spc="-15">
                <a:solidFill>
                  <a:srgbClr val="D9D9D9"/>
                </a:solidFill>
                <a:latin typeface="Arial"/>
                <a:cs typeface="Arial"/>
              </a:rPr>
              <a:t>x</a:t>
            </a:r>
            <a:r>
              <a:rPr spc="-5">
                <a:solidFill>
                  <a:srgbClr val="D9D9D9"/>
                </a:solidFill>
                <a:latin typeface="Arial"/>
                <a:cs typeface="Arial"/>
              </a:rPr>
              <a:t>p</a:t>
            </a:r>
            <a:r>
              <a:rPr spc="-15">
                <a:solidFill>
                  <a:srgbClr val="D9D9D9"/>
                </a:solidFill>
                <a:latin typeface="Arial"/>
                <a:cs typeface="Arial"/>
              </a:rPr>
              <a:t>e</a:t>
            </a:r>
            <a:r>
              <a:rPr spc="-5">
                <a:solidFill>
                  <a:srgbClr val="D9D9D9"/>
                </a:solidFill>
                <a:latin typeface="Arial"/>
                <a:cs typeface="Arial"/>
              </a:rPr>
              <a:t>ri</a:t>
            </a:r>
            <a:r>
              <a:rPr spc="-15">
                <a:solidFill>
                  <a:srgbClr val="D9D9D9"/>
                </a:solidFill>
                <a:latin typeface="Arial"/>
                <a:cs typeface="Arial"/>
              </a:rPr>
              <a:t>e</a:t>
            </a:r>
            <a:r>
              <a:rPr spc="-5">
                <a:solidFill>
                  <a:srgbClr val="D9D9D9"/>
                </a:solidFill>
                <a:latin typeface="Arial"/>
                <a:cs typeface="Arial"/>
              </a:rPr>
              <a:t>nc</a:t>
            </a:r>
            <a:r>
              <a:rPr spc="-15">
                <a:solidFill>
                  <a:srgbClr val="D9D9D9"/>
                </a:solidFill>
                <a:latin typeface="Arial"/>
                <a:cs typeface="Arial"/>
              </a:rPr>
              <a:t>e</a:t>
            </a:r>
            <a:r>
              <a:rPr spc="-5">
                <a:solidFill>
                  <a:srgbClr val="D9D9D9"/>
                </a:solidFill>
                <a:latin typeface="Arial"/>
                <a:cs typeface="Arial"/>
              </a:rPr>
              <a:t>d</a:t>
            </a:r>
            <a:endParaRPr>
              <a:latin typeface="Arial"/>
              <a:cs typeface="Arial"/>
            </a:endParaRPr>
          </a:p>
          <a:p>
            <a:pPr marL="635" algn="ctr">
              <a:spcBef>
                <a:spcPts val="434"/>
              </a:spcBef>
            </a:pPr>
            <a:r>
              <a:rPr>
                <a:solidFill>
                  <a:srgbClr val="D9D9D9"/>
                </a:solidFill>
                <a:latin typeface="Arial"/>
                <a:cs typeface="Arial"/>
              </a:rPr>
              <a:t>≥3</a:t>
            </a:r>
            <a:r>
              <a:rPr spc="-30">
                <a:solidFill>
                  <a:srgbClr val="D9D9D9"/>
                </a:solidFill>
                <a:latin typeface="Arial"/>
                <a:cs typeface="Arial"/>
              </a:rPr>
              <a:t> </a:t>
            </a:r>
            <a:r>
              <a:rPr spc="-10">
                <a:solidFill>
                  <a:srgbClr val="D9D9D9"/>
                </a:solidFill>
                <a:latin typeface="Arial"/>
                <a:cs typeface="Arial"/>
              </a:rPr>
              <a:t>years</a:t>
            </a:r>
            <a:endParaRPr>
              <a:latin typeface="Arial"/>
              <a:cs typeface="Arial"/>
            </a:endParaRPr>
          </a:p>
        </p:txBody>
      </p:sp>
      <p:grpSp>
        <p:nvGrpSpPr>
          <p:cNvPr id="33" name="object 30">
            <a:extLst>
              <a:ext uri="{FF2B5EF4-FFF2-40B4-BE49-F238E27FC236}">
                <a16:creationId xmlns:a16="http://schemas.microsoft.com/office/drawing/2014/main" id="{D99EFA7A-DF5D-4EF4-AAE3-D01FD28D863B}"/>
              </a:ext>
            </a:extLst>
          </p:cNvPr>
          <p:cNvGrpSpPr/>
          <p:nvPr/>
        </p:nvGrpSpPr>
        <p:grpSpPr>
          <a:xfrm>
            <a:off x="7406385" y="2843529"/>
            <a:ext cx="2639060" cy="924560"/>
            <a:chOff x="5882385" y="2843529"/>
            <a:chExt cx="2639060" cy="924560"/>
          </a:xfrm>
        </p:grpSpPr>
        <p:sp>
          <p:nvSpPr>
            <p:cNvPr id="34" name="object 31">
              <a:extLst>
                <a:ext uri="{FF2B5EF4-FFF2-40B4-BE49-F238E27FC236}">
                  <a16:creationId xmlns:a16="http://schemas.microsoft.com/office/drawing/2014/main" id="{CE8704CF-A716-4199-8C1B-E622CEEFF455}"/>
                </a:ext>
              </a:extLst>
            </p:cNvPr>
            <p:cNvSpPr/>
            <p:nvPr/>
          </p:nvSpPr>
          <p:spPr>
            <a:xfrm>
              <a:off x="5888735" y="2849879"/>
              <a:ext cx="2490470" cy="782320"/>
            </a:xfrm>
            <a:custGeom>
              <a:avLst/>
              <a:gdLst/>
              <a:ahLst/>
              <a:cxnLst/>
              <a:rect l="l" t="t" r="r" b="b"/>
              <a:pathLst>
                <a:path w="2490470" h="782320">
                  <a:moveTo>
                    <a:pt x="2411984" y="0"/>
                  </a:moveTo>
                  <a:lnTo>
                    <a:pt x="78231" y="0"/>
                  </a:lnTo>
                  <a:lnTo>
                    <a:pt x="47791" y="6151"/>
                  </a:lnTo>
                  <a:lnTo>
                    <a:pt x="22923" y="22923"/>
                  </a:lnTo>
                  <a:lnTo>
                    <a:pt x="6151" y="47791"/>
                  </a:lnTo>
                  <a:lnTo>
                    <a:pt x="0" y="78232"/>
                  </a:lnTo>
                  <a:lnTo>
                    <a:pt x="0" y="703580"/>
                  </a:lnTo>
                  <a:lnTo>
                    <a:pt x="6151" y="734020"/>
                  </a:lnTo>
                  <a:lnTo>
                    <a:pt x="22923" y="758888"/>
                  </a:lnTo>
                  <a:lnTo>
                    <a:pt x="47791" y="775660"/>
                  </a:lnTo>
                  <a:lnTo>
                    <a:pt x="78231" y="781812"/>
                  </a:lnTo>
                  <a:lnTo>
                    <a:pt x="2411984" y="781812"/>
                  </a:lnTo>
                  <a:lnTo>
                    <a:pt x="2442424" y="775660"/>
                  </a:lnTo>
                  <a:lnTo>
                    <a:pt x="2467292" y="758888"/>
                  </a:lnTo>
                  <a:lnTo>
                    <a:pt x="2484064" y="734020"/>
                  </a:lnTo>
                  <a:lnTo>
                    <a:pt x="2490216" y="703580"/>
                  </a:lnTo>
                  <a:lnTo>
                    <a:pt x="2490216" y="78232"/>
                  </a:lnTo>
                  <a:lnTo>
                    <a:pt x="2484064" y="47791"/>
                  </a:lnTo>
                  <a:lnTo>
                    <a:pt x="2467292" y="22923"/>
                  </a:lnTo>
                  <a:lnTo>
                    <a:pt x="2442424" y="6151"/>
                  </a:lnTo>
                  <a:lnTo>
                    <a:pt x="2411984" y="0"/>
                  </a:lnTo>
                  <a:close/>
                </a:path>
              </a:pathLst>
            </a:custGeom>
            <a:solidFill>
              <a:srgbClr val="0E6EC5"/>
            </a:solidFill>
          </p:spPr>
          <p:txBody>
            <a:bodyPr wrap="square" lIns="0" tIns="0" rIns="0" bIns="0" rtlCol="0"/>
            <a:lstStyle/>
            <a:p>
              <a:endParaRPr/>
            </a:p>
          </p:txBody>
        </p:sp>
        <p:sp>
          <p:nvSpPr>
            <p:cNvPr id="35" name="object 32">
              <a:extLst>
                <a:ext uri="{FF2B5EF4-FFF2-40B4-BE49-F238E27FC236}">
                  <a16:creationId xmlns:a16="http://schemas.microsoft.com/office/drawing/2014/main" id="{802BE032-AE13-4287-8D96-E5B108B7305C}"/>
                </a:ext>
              </a:extLst>
            </p:cNvPr>
            <p:cNvSpPr/>
            <p:nvPr/>
          </p:nvSpPr>
          <p:spPr>
            <a:xfrm>
              <a:off x="5888735" y="2849879"/>
              <a:ext cx="2490470" cy="782320"/>
            </a:xfrm>
            <a:custGeom>
              <a:avLst/>
              <a:gdLst/>
              <a:ahLst/>
              <a:cxnLst/>
              <a:rect l="l" t="t" r="r" b="b"/>
              <a:pathLst>
                <a:path w="2490470" h="782320">
                  <a:moveTo>
                    <a:pt x="0" y="78232"/>
                  </a:moveTo>
                  <a:lnTo>
                    <a:pt x="6151" y="47791"/>
                  </a:lnTo>
                  <a:lnTo>
                    <a:pt x="22923" y="22923"/>
                  </a:lnTo>
                  <a:lnTo>
                    <a:pt x="47791" y="6151"/>
                  </a:lnTo>
                  <a:lnTo>
                    <a:pt x="78231" y="0"/>
                  </a:lnTo>
                  <a:lnTo>
                    <a:pt x="2411984" y="0"/>
                  </a:lnTo>
                  <a:lnTo>
                    <a:pt x="2442424" y="6151"/>
                  </a:lnTo>
                  <a:lnTo>
                    <a:pt x="2467292" y="22923"/>
                  </a:lnTo>
                  <a:lnTo>
                    <a:pt x="2484064" y="47791"/>
                  </a:lnTo>
                  <a:lnTo>
                    <a:pt x="2490216" y="78232"/>
                  </a:lnTo>
                  <a:lnTo>
                    <a:pt x="2490216" y="703580"/>
                  </a:lnTo>
                  <a:lnTo>
                    <a:pt x="2484064" y="734020"/>
                  </a:lnTo>
                  <a:lnTo>
                    <a:pt x="2467292" y="758888"/>
                  </a:lnTo>
                  <a:lnTo>
                    <a:pt x="2442424" y="775660"/>
                  </a:lnTo>
                  <a:lnTo>
                    <a:pt x="2411984" y="781812"/>
                  </a:lnTo>
                  <a:lnTo>
                    <a:pt x="78231" y="781812"/>
                  </a:lnTo>
                  <a:lnTo>
                    <a:pt x="47791" y="775660"/>
                  </a:lnTo>
                  <a:lnTo>
                    <a:pt x="22923" y="758888"/>
                  </a:lnTo>
                  <a:lnTo>
                    <a:pt x="6151" y="734020"/>
                  </a:lnTo>
                  <a:lnTo>
                    <a:pt x="0" y="703580"/>
                  </a:lnTo>
                  <a:lnTo>
                    <a:pt x="0" y="78232"/>
                  </a:lnTo>
                  <a:close/>
                </a:path>
              </a:pathLst>
            </a:custGeom>
            <a:ln w="12192">
              <a:solidFill>
                <a:srgbClr val="17406C"/>
              </a:solidFill>
            </a:ln>
          </p:spPr>
          <p:txBody>
            <a:bodyPr wrap="square" lIns="0" tIns="0" rIns="0" bIns="0" rtlCol="0"/>
            <a:lstStyle/>
            <a:p>
              <a:endParaRPr/>
            </a:p>
          </p:txBody>
        </p:sp>
        <p:sp>
          <p:nvSpPr>
            <p:cNvPr id="36" name="object 33">
              <a:extLst>
                <a:ext uri="{FF2B5EF4-FFF2-40B4-BE49-F238E27FC236}">
                  <a16:creationId xmlns:a16="http://schemas.microsoft.com/office/drawing/2014/main" id="{3FDC3F8F-C0B1-4F46-AE85-38417C1266E1}"/>
                </a:ext>
              </a:extLst>
            </p:cNvPr>
            <p:cNvSpPr/>
            <p:nvPr/>
          </p:nvSpPr>
          <p:spPr>
            <a:xfrm>
              <a:off x="6025895" y="2980943"/>
              <a:ext cx="2489200" cy="780415"/>
            </a:xfrm>
            <a:custGeom>
              <a:avLst/>
              <a:gdLst/>
              <a:ahLst/>
              <a:cxnLst/>
              <a:rect l="l" t="t" r="r" b="b"/>
              <a:pathLst>
                <a:path w="2489200" h="780414">
                  <a:moveTo>
                    <a:pt x="2410713" y="0"/>
                  </a:moveTo>
                  <a:lnTo>
                    <a:pt x="77977" y="0"/>
                  </a:lnTo>
                  <a:lnTo>
                    <a:pt x="47630" y="6129"/>
                  </a:lnTo>
                  <a:lnTo>
                    <a:pt x="22844" y="22844"/>
                  </a:lnTo>
                  <a:lnTo>
                    <a:pt x="6129" y="47630"/>
                  </a:lnTo>
                  <a:lnTo>
                    <a:pt x="0" y="77977"/>
                  </a:lnTo>
                  <a:lnTo>
                    <a:pt x="0" y="702309"/>
                  </a:lnTo>
                  <a:lnTo>
                    <a:pt x="6129" y="732657"/>
                  </a:lnTo>
                  <a:lnTo>
                    <a:pt x="22844" y="757443"/>
                  </a:lnTo>
                  <a:lnTo>
                    <a:pt x="47630" y="774158"/>
                  </a:lnTo>
                  <a:lnTo>
                    <a:pt x="77977" y="780287"/>
                  </a:lnTo>
                  <a:lnTo>
                    <a:pt x="2410713" y="780287"/>
                  </a:lnTo>
                  <a:lnTo>
                    <a:pt x="2441061" y="774158"/>
                  </a:lnTo>
                  <a:lnTo>
                    <a:pt x="2465847" y="757443"/>
                  </a:lnTo>
                  <a:lnTo>
                    <a:pt x="2482562" y="732657"/>
                  </a:lnTo>
                  <a:lnTo>
                    <a:pt x="2488692" y="702309"/>
                  </a:lnTo>
                  <a:lnTo>
                    <a:pt x="2488692" y="77977"/>
                  </a:lnTo>
                  <a:lnTo>
                    <a:pt x="2482562" y="47630"/>
                  </a:lnTo>
                  <a:lnTo>
                    <a:pt x="2465847" y="22844"/>
                  </a:lnTo>
                  <a:lnTo>
                    <a:pt x="2441061" y="6129"/>
                  </a:lnTo>
                  <a:lnTo>
                    <a:pt x="2410713" y="0"/>
                  </a:lnTo>
                  <a:close/>
                </a:path>
              </a:pathLst>
            </a:custGeom>
            <a:solidFill>
              <a:srgbClr val="17406C">
                <a:alpha val="90194"/>
              </a:srgbClr>
            </a:solidFill>
          </p:spPr>
          <p:txBody>
            <a:bodyPr wrap="square" lIns="0" tIns="0" rIns="0" bIns="0" rtlCol="0"/>
            <a:lstStyle/>
            <a:p>
              <a:endParaRPr/>
            </a:p>
          </p:txBody>
        </p:sp>
        <p:sp>
          <p:nvSpPr>
            <p:cNvPr id="37" name="object 34">
              <a:extLst>
                <a:ext uri="{FF2B5EF4-FFF2-40B4-BE49-F238E27FC236}">
                  <a16:creationId xmlns:a16="http://schemas.microsoft.com/office/drawing/2014/main" id="{6EC03CD3-E608-4180-B8BA-143A4B8CD023}"/>
                </a:ext>
              </a:extLst>
            </p:cNvPr>
            <p:cNvSpPr/>
            <p:nvPr/>
          </p:nvSpPr>
          <p:spPr>
            <a:xfrm>
              <a:off x="6025895" y="2980943"/>
              <a:ext cx="2489200" cy="780415"/>
            </a:xfrm>
            <a:custGeom>
              <a:avLst/>
              <a:gdLst/>
              <a:ahLst/>
              <a:cxnLst/>
              <a:rect l="l" t="t" r="r" b="b"/>
              <a:pathLst>
                <a:path w="2489200" h="780414">
                  <a:moveTo>
                    <a:pt x="0" y="77977"/>
                  </a:moveTo>
                  <a:lnTo>
                    <a:pt x="6129" y="47630"/>
                  </a:lnTo>
                  <a:lnTo>
                    <a:pt x="22844" y="22844"/>
                  </a:lnTo>
                  <a:lnTo>
                    <a:pt x="47630" y="6129"/>
                  </a:lnTo>
                  <a:lnTo>
                    <a:pt x="77977" y="0"/>
                  </a:lnTo>
                  <a:lnTo>
                    <a:pt x="2410713" y="0"/>
                  </a:lnTo>
                  <a:lnTo>
                    <a:pt x="2441061" y="6129"/>
                  </a:lnTo>
                  <a:lnTo>
                    <a:pt x="2465847" y="22844"/>
                  </a:lnTo>
                  <a:lnTo>
                    <a:pt x="2482562" y="47630"/>
                  </a:lnTo>
                  <a:lnTo>
                    <a:pt x="2488692" y="77977"/>
                  </a:lnTo>
                  <a:lnTo>
                    <a:pt x="2488692" y="702309"/>
                  </a:lnTo>
                  <a:lnTo>
                    <a:pt x="2482562" y="732657"/>
                  </a:lnTo>
                  <a:lnTo>
                    <a:pt x="2465847" y="757443"/>
                  </a:lnTo>
                  <a:lnTo>
                    <a:pt x="2441061" y="774158"/>
                  </a:lnTo>
                  <a:lnTo>
                    <a:pt x="2410713" y="780287"/>
                  </a:lnTo>
                  <a:lnTo>
                    <a:pt x="77977" y="780287"/>
                  </a:lnTo>
                  <a:lnTo>
                    <a:pt x="47630" y="774158"/>
                  </a:lnTo>
                  <a:lnTo>
                    <a:pt x="22844" y="757443"/>
                  </a:lnTo>
                  <a:lnTo>
                    <a:pt x="6129" y="732657"/>
                  </a:lnTo>
                  <a:lnTo>
                    <a:pt x="0" y="702309"/>
                  </a:lnTo>
                  <a:lnTo>
                    <a:pt x="0" y="77977"/>
                  </a:lnTo>
                  <a:close/>
                </a:path>
              </a:pathLst>
            </a:custGeom>
            <a:ln w="12191">
              <a:solidFill>
                <a:srgbClr val="0E6EC5"/>
              </a:solidFill>
            </a:ln>
          </p:spPr>
          <p:txBody>
            <a:bodyPr wrap="square" lIns="0" tIns="0" rIns="0" bIns="0" rtlCol="0"/>
            <a:lstStyle/>
            <a:p>
              <a:endParaRPr/>
            </a:p>
          </p:txBody>
        </p:sp>
      </p:grpSp>
      <p:sp>
        <p:nvSpPr>
          <p:cNvPr id="38" name="object 35">
            <a:extLst>
              <a:ext uri="{FF2B5EF4-FFF2-40B4-BE49-F238E27FC236}">
                <a16:creationId xmlns:a16="http://schemas.microsoft.com/office/drawing/2014/main" id="{06045FE3-EA18-4B71-85EB-0EABA9E2FB03}"/>
              </a:ext>
            </a:extLst>
          </p:cNvPr>
          <p:cNvSpPr txBox="1"/>
          <p:nvPr/>
        </p:nvSpPr>
        <p:spPr>
          <a:xfrm>
            <a:off x="7682866" y="3113355"/>
            <a:ext cx="2225675" cy="480059"/>
          </a:xfrm>
          <a:prstGeom prst="rect">
            <a:avLst/>
          </a:prstGeom>
        </p:spPr>
        <p:txBody>
          <a:bodyPr vert="horz" wrap="square" lIns="0" tIns="12065" rIns="0" bIns="0" rtlCol="0">
            <a:spAutoFit/>
          </a:bodyPr>
          <a:lstStyle/>
          <a:p>
            <a:pPr marL="90170">
              <a:lnSpc>
                <a:spcPts val="1789"/>
              </a:lnSpc>
              <a:spcBef>
                <a:spcPts val="95"/>
              </a:spcBef>
            </a:pPr>
            <a:r>
              <a:rPr sz="1600" spc="-5">
                <a:solidFill>
                  <a:srgbClr val="FFFF00"/>
                </a:solidFill>
                <a:latin typeface="Arial"/>
                <a:cs typeface="Arial"/>
              </a:rPr>
              <a:t>Part-time </a:t>
            </a:r>
            <a:r>
              <a:rPr sz="1600" spc="-10">
                <a:solidFill>
                  <a:srgbClr val="FFFF00"/>
                </a:solidFill>
                <a:latin typeface="Arial"/>
                <a:cs typeface="Arial"/>
              </a:rPr>
              <a:t>OR</a:t>
            </a:r>
            <a:r>
              <a:rPr sz="1600">
                <a:solidFill>
                  <a:srgbClr val="FFFF00"/>
                </a:solidFill>
                <a:latin typeface="Arial"/>
                <a:cs typeface="Arial"/>
              </a:rPr>
              <a:t> </a:t>
            </a:r>
            <a:r>
              <a:rPr sz="1600" spc="-5">
                <a:solidFill>
                  <a:srgbClr val="FFFF00"/>
                </a:solidFill>
                <a:latin typeface="Arial"/>
                <a:cs typeface="Arial"/>
              </a:rPr>
              <a:t>Resident</a:t>
            </a:r>
            <a:endParaRPr sz="1600">
              <a:latin typeface="Arial"/>
              <a:cs typeface="Arial"/>
            </a:endParaRPr>
          </a:p>
          <a:p>
            <a:pPr marL="12700">
              <a:lnSpc>
                <a:spcPts val="1789"/>
              </a:lnSpc>
            </a:pPr>
            <a:r>
              <a:rPr sz="1600" spc="-10">
                <a:solidFill>
                  <a:srgbClr val="FFFF00"/>
                </a:solidFill>
                <a:latin typeface="Arial"/>
                <a:cs typeface="Arial"/>
              </a:rPr>
              <a:t>who will </a:t>
            </a:r>
            <a:r>
              <a:rPr sz="1600" spc="-5">
                <a:solidFill>
                  <a:srgbClr val="FFFF00"/>
                </a:solidFill>
                <a:latin typeface="Arial"/>
                <a:cs typeface="Arial"/>
              </a:rPr>
              <a:t>become</a:t>
            </a:r>
            <a:r>
              <a:rPr sz="1600" spc="5">
                <a:solidFill>
                  <a:srgbClr val="FFFF00"/>
                </a:solidFill>
                <a:latin typeface="Arial"/>
                <a:cs typeface="Arial"/>
              </a:rPr>
              <a:t> </a:t>
            </a:r>
            <a:r>
              <a:rPr sz="1600" spc="-5">
                <a:solidFill>
                  <a:srgbClr val="FFFF00"/>
                </a:solidFill>
                <a:latin typeface="Arial"/>
                <a:cs typeface="Arial"/>
              </a:rPr>
              <a:t>Faculty</a:t>
            </a:r>
            <a:endParaRPr sz="1600">
              <a:latin typeface="Arial"/>
              <a:cs typeface="Arial"/>
            </a:endParaRPr>
          </a:p>
        </p:txBody>
      </p:sp>
      <p:grpSp>
        <p:nvGrpSpPr>
          <p:cNvPr id="39" name="object 36">
            <a:extLst>
              <a:ext uri="{FF2B5EF4-FFF2-40B4-BE49-F238E27FC236}">
                <a16:creationId xmlns:a16="http://schemas.microsoft.com/office/drawing/2014/main" id="{6935371A-B48A-4EB4-9736-B6B26833E057}"/>
              </a:ext>
            </a:extLst>
          </p:cNvPr>
          <p:cNvGrpSpPr/>
          <p:nvPr/>
        </p:nvGrpSpPr>
        <p:grpSpPr>
          <a:xfrm>
            <a:off x="8348219" y="3983482"/>
            <a:ext cx="1379855" cy="924560"/>
            <a:chOff x="6824218" y="3983482"/>
            <a:chExt cx="1379855" cy="924560"/>
          </a:xfrm>
        </p:grpSpPr>
        <p:sp>
          <p:nvSpPr>
            <p:cNvPr id="40" name="object 37">
              <a:extLst>
                <a:ext uri="{FF2B5EF4-FFF2-40B4-BE49-F238E27FC236}">
                  <a16:creationId xmlns:a16="http://schemas.microsoft.com/office/drawing/2014/main" id="{33867425-1377-43EC-B397-ED0534A2FC8E}"/>
                </a:ext>
              </a:extLst>
            </p:cNvPr>
            <p:cNvSpPr/>
            <p:nvPr/>
          </p:nvSpPr>
          <p:spPr>
            <a:xfrm>
              <a:off x="6830568" y="3989832"/>
              <a:ext cx="1231900" cy="782320"/>
            </a:xfrm>
            <a:custGeom>
              <a:avLst/>
              <a:gdLst/>
              <a:ahLst/>
              <a:cxnLst/>
              <a:rect l="l" t="t" r="r" b="b"/>
              <a:pathLst>
                <a:path w="1231900" h="782320">
                  <a:moveTo>
                    <a:pt x="1153159" y="0"/>
                  </a:moveTo>
                  <a:lnTo>
                    <a:pt x="78231" y="0"/>
                  </a:lnTo>
                  <a:lnTo>
                    <a:pt x="47791" y="6151"/>
                  </a:lnTo>
                  <a:lnTo>
                    <a:pt x="22923" y="22923"/>
                  </a:lnTo>
                  <a:lnTo>
                    <a:pt x="6151" y="47791"/>
                  </a:lnTo>
                  <a:lnTo>
                    <a:pt x="0" y="78232"/>
                  </a:lnTo>
                  <a:lnTo>
                    <a:pt x="0" y="703580"/>
                  </a:lnTo>
                  <a:lnTo>
                    <a:pt x="6151" y="734020"/>
                  </a:lnTo>
                  <a:lnTo>
                    <a:pt x="22923" y="758888"/>
                  </a:lnTo>
                  <a:lnTo>
                    <a:pt x="47791" y="775660"/>
                  </a:lnTo>
                  <a:lnTo>
                    <a:pt x="78231" y="781812"/>
                  </a:lnTo>
                  <a:lnTo>
                    <a:pt x="1153159" y="781812"/>
                  </a:lnTo>
                  <a:lnTo>
                    <a:pt x="1183600" y="775660"/>
                  </a:lnTo>
                  <a:lnTo>
                    <a:pt x="1208468" y="758888"/>
                  </a:lnTo>
                  <a:lnTo>
                    <a:pt x="1225240" y="734020"/>
                  </a:lnTo>
                  <a:lnTo>
                    <a:pt x="1231391" y="703580"/>
                  </a:lnTo>
                  <a:lnTo>
                    <a:pt x="1231391" y="78232"/>
                  </a:lnTo>
                  <a:lnTo>
                    <a:pt x="1225240" y="47791"/>
                  </a:lnTo>
                  <a:lnTo>
                    <a:pt x="1208468" y="22923"/>
                  </a:lnTo>
                  <a:lnTo>
                    <a:pt x="1183600" y="6151"/>
                  </a:lnTo>
                  <a:lnTo>
                    <a:pt x="1153159" y="0"/>
                  </a:lnTo>
                  <a:close/>
                </a:path>
              </a:pathLst>
            </a:custGeom>
            <a:solidFill>
              <a:srgbClr val="0E6EC5"/>
            </a:solidFill>
          </p:spPr>
          <p:txBody>
            <a:bodyPr wrap="square" lIns="0" tIns="0" rIns="0" bIns="0" rtlCol="0"/>
            <a:lstStyle/>
            <a:p>
              <a:endParaRPr/>
            </a:p>
          </p:txBody>
        </p:sp>
        <p:sp>
          <p:nvSpPr>
            <p:cNvPr id="41" name="object 38">
              <a:extLst>
                <a:ext uri="{FF2B5EF4-FFF2-40B4-BE49-F238E27FC236}">
                  <a16:creationId xmlns:a16="http://schemas.microsoft.com/office/drawing/2014/main" id="{B6953013-9119-4122-8714-2217F4E553EF}"/>
                </a:ext>
              </a:extLst>
            </p:cNvPr>
            <p:cNvSpPr/>
            <p:nvPr/>
          </p:nvSpPr>
          <p:spPr>
            <a:xfrm>
              <a:off x="6830568" y="3989832"/>
              <a:ext cx="1231900" cy="782320"/>
            </a:xfrm>
            <a:custGeom>
              <a:avLst/>
              <a:gdLst/>
              <a:ahLst/>
              <a:cxnLst/>
              <a:rect l="l" t="t" r="r" b="b"/>
              <a:pathLst>
                <a:path w="1231900" h="782320">
                  <a:moveTo>
                    <a:pt x="0" y="78232"/>
                  </a:moveTo>
                  <a:lnTo>
                    <a:pt x="6151" y="47791"/>
                  </a:lnTo>
                  <a:lnTo>
                    <a:pt x="22923" y="22923"/>
                  </a:lnTo>
                  <a:lnTo>
                    <a:pt x="47791" y="6151"/>
                  </a:lnTo>
                  <a:lnTo>
                    <a:pt x="78231" y="0"/>
                  </a:lnTo>
                  <a:lnTo>
                    <a:pt x="1153159" y="0"/>
                  </a:lnTo>
                  <a:lnTo>
                    <a:pt x="1183600" y="6151"/>
                  </a:lnTo>
                  <a:lnTo>
                    <a:pt x="1208468" y="22923"/>
                  </a:lnTo>
                  <a:lnTo>
                    <a:pt x="1225240" y="47791"/>
                  </a:lnTo>
                  <a:lnTo>
                    <a:pt x="1231391" y="78232"/>
                  </a:lnTo>
                  <a:lnTo>
                    <a:pt x="1231391" y="703580"/>
                  </a:lnTo>
                  <a:lnTo>
                    <a:pt x="1225240" y="734020"/>
                  </a:lnTo>
                  <a:lnTo>
                    <a:pt x="1208468" y="758888"/>
                  </a:lnTo>
                  <a:lnTo>
                    <a:pt x="1183600" y="775660"/>
                  </a:lnTo>
                  <a:lnTo>
                    <a:pt x="1153159" y="781812"/>
                  </a:lnTo>
                  <a:lnTo>
                    <a:pt x="78231" y="781812"/>
                  </a:lnTo>
                  <a:lnTo>
                    <a:pt x="47791" y="775660"/>
                  </a:lnTo>
                  <a:lnTo>
                    <a:pt x="22923" y="758888"/>
                  </a:lnTo>
                  <a:lnTo>
                    <a:pt x="6151" y="734020"/>
                  </a:lnTo>
                  <a:lnTo>
                    <a:pt x="0" y="703580"/>
                  </a:lnTo>
                  <a:lnTo>
                    <a:pt x="0" y="78232"/>
                  </a:lnTo>
                  <a:close/>
                </a:path>
              </a:pathLst>
            </a:custGeom>
            <a:ln w="12192">
              <a:solidFill>
                <a:srgbClr val="17406C"/>
              </a:solidFill>
            </a:ln>
          </p:spPr>
          <p:txBody>
            <a:bodyPr wrap="square" lIns="0" tIns="0" rIns="0" bIns="0" rtlCol="0"/>
            <a:lstStyle/>
            <a:p>
              <a:endParaRPr/>
            </a:p>
          </p:txBody>
        </p:sp>
        <p:sp>
          <p:nvSpPr>
            <p:cNvPr id="42" name="object 39">
              <a:extLst>
                <a:ext uri="{FF2B5EF4-FFF2-40B4-BE49-F238E27FC236}">
                  <a16:creationId xmlns:a16="http://schemas.microsoft.com/office/drawing/2014/main" id="{4ED2F3DA-DBE1-4B3C-AC33-23F660328387}"/>
                </a:ext>
              </a:extLst>
            </p:cNvPr>
            <p:cNvSpPr/>
            <p:nvPr/>
          </p:nvSpPr>
          <p:spPr>
            <a:xfrm>
              <a:off x="6967728" y="4119372"/>
              <a:ext cx="1229995" cy="782320"/>
            </a:xfrm>
            <a:custGeom>
              <a:avLst/>
              <a:gdLst/>
              <a:ahLst/>
              <a:cxnLst/>
              <a:rect l="l" t="t" r="r" b="b"/>
              <a:pathLst>
                <a:path w="1229995" h="782320">
                  <a:moveTo>
                    <a:pt x="1151636" y="0"/>
                  </a:moveTo>
                  <a:lnTo>
                    <a:pt x="78231" y="0"/>
                  </a:lnTo>
                  <a:lnTo>
                    <a:pt x="47791" y="6151"/>
                  </a:lnTo>
                  <a:lnTo>
                    <a:pt x="22923" y="22923"/>
                  </a:lnTo>
                  <a:lnTo>
                    <a:pt x="6151" y="47791"/>
                  </a:lnTo>
                  <a:lnTo>
                    <a:pt x="0" y="78231"/>
                  </a:lnTo>
                  <a:lnTo>
                    <a:pt x="0" y="703579"/>
                  </a:lnTo>
                  <a:lnTo>
                    <a:pt x="6151" y="734020"/>
                  </a:lnTo>
                  <a:lnTo>
                    <a:pt x="22923" y="758888"/>
                  </a:lnTo>
                  <a:lnTo>
                    <a:pt x="47791" y="775660"/>
                  </a:lnTo>
                  <a:lnTo>
                    <a:pt x="78231" y="781811"/>
                  </a:lnTo>
                  <a:lnTo>
                    <a:pt x="1151636" y="781811"/>
                  </a:lnTo>
                  <a:lnTo>
                    <a:pt x="1182076" y="775660"/>
                  </a:lnTo>
                  <a:lnTo>
                    <a:pt x="1206944" y="758888"/>
                  </a:lnTo>
                  <a:lnTo>
                    <a:pt x="1223716" y="734020"/>
                  </a:lnTo>
                  <a:lnTo>
                    <a:pt x="1229868" y="703579"/>
                  </a:lnTo>
                  <a:lnTo>
                    <a:pt x="1229868" y="78231"/>
                  </a:lnTo>
                  <a:lnTo>
                    <a:pt x="1223716" y="47791"/>
                  </a:lnTo>
                  <a:lnTo>
                    <a:pt x="1206944" y="22923"/>
                  </a:lnTo>
                  <a:lnTo>
                    <a:pt x="1182076" y="6151"/>
                  </a:lnTo>
                  <a:lnTo>
                    <a:pt x="1151636" y="0"/>
                  </a:lnTo>
                  <a:close/>
                </a:path>
              </a:pathLst>
            </a:custGeom>
            <a:solidFill>
              <a:srgbClr val="17406C">
                <a:alpha val="90194"/>
              </a:srgbClr>
            </a:solidFill>
          </p:spPr>
          <p:txBody>
            <a:bodyPr wrap="square" lIns="0" tIns="0" rIns="0" bIns="0" rtlCol="0"/>
            <a:lstStyle/>
            <a:p>
              <a:endParaRPr/>
            </a:p>
          </p:txBody>
        </p:sp>
        <p:sp>
          <p:nvSpPr>
            <p:cNvPr id="43" name="object 40">
              <a:extLst>
                <a:ext uri="{FF2B5EF4-FFF2-40B4-BE49-F238E27FC236}">
                  <a16:creationId xmlns:a16="http://schemas.microsoft.com/office/drawing/2014/main" id="{C424A0D7-4884-439C-AD3E-C7D33C196ACC}"/>
                </a:ext>
              </a:extLst>
            </p:cNvPr>
            <p:cNvSpPr/>
            <p:nvPr/>
          </p:nvSpPr>
          <p:spPr>
            <a:xfrm>
              <a:off x="6967728" y="4119372"/>
              <a:ext cx="1229995" cy="782320"/>
            </a:xfrm>
            <a:custGeom>
              <a:avLst/>
              <a:gdLst/>
              <a:ahLst/>
              <a:cxnLst/>
              <a:rect l="l" t="t" r="r" b="b"/>
              <a:pathLst>
                <a:path w="1229995" h="782320">
                  <a:moveTo>
                    <a:pt x="0" y="78231"/>
                  </a:moveTo>
                  <a:lnTo>
                    <a:pt x="6151" y="47791"/>
                  </a:lnTo>
                  <a:lnTo>
                    <a:pt x="22923" y="22923"/>
                  </a:lnTo>
                  <a:lnTo>
                    <a:pt x="47791" y="6151"/>
                  </a:lnTo>
                  <a:lnTo>
                    <a:pt x="78231" y="0"/>
                  </a:lnTo>
                  <a:lnTo>
                    <a:pt x="1151636" y="0"/>
                  </a:lnTo>
                  <a:lnTo>
                    <a:pt x="1182076" y="6151"/>
                  </a:lnTo>
                  <a:lnTo>
                    <a:pt x="1206944" y="22923"/>
                  </a:lnTo>
                  <a:lnTo>
                    <a:pt x="1223716" y="47791"/>
                  </a:lnTo>
                  <a:lnTo>
                    <a:pt x="1229868" y="78231"/>
                  </a:lnTo>
                  <a:lnTo>
                    <a:pt x="1229868" y="703579"/>
                  </a:lnTo>
                  <a:lnTo>
                    <a:pt x="1223716" y="734020"/>
                  </a:lnTo>
                  <a:lnTo>
                    <a:pt x="1206944" y="758888"/>
                  </a:lnTo>
                  <a:lnTo>
                    <a:pt x="1182076" y="775660"/>
                  </a:lnTo>
                  <a:lnTo>
                    <a:pt x="1151636" y="781811"/>
                  </a:lnTo>
                  <a:lnTo>
                    <a:pt x="78231" y="781811"/>
                  </a:lnTo>
                  <a:lnTo>
                    <a:pt x="47791" y="775660"/>
                  </a:lnTo>
                  <a:lnTo>
                    <a:pt x="22923" y="758888"/>
                  </a:lnTo>
                  <a:lnTo>
                    <a:pt x="6151" y="734020"/>
                  </a:lnTo>
                  <a:lnTo>
                    <a:pt x="0" y="703579"/>
                  </a:lnTo>
                  <a:lnTo>
                    <a:pt x="0" y="78231"/>
                  </a:lnTo>
                  <a:close/>
                </a:path>
              </a:pathLst>
            </a:custGeom>
            <a:ln w="12192">
              <a:solidFill>
                <a:srgbClr val="0E6EC5"/>
              </a:solidFill>
            </a:ln>
          </p:spPr>
          <p:txBody>
            <a:bodyPr wrap="square" lIns="0" tIns="0" rIns="0" bIns="0" rtlCol="0"/>
            <a:lstStyle/>
            <a:p>
              <a:endParaRPr/>
            </a:p>
          </p:txBody>
        </p:sp>
      </p:grpSp>
      <p:sp>
        <p:nvSpPr>
          <p:cNvPr id="44" name="object 41">
            <a:extLst>
              <a:ext uri="{FF2B5EF4-FFF2-40B4-BE49-F238E27FC236}">
                <a16:creationId xmlns:a16="http://schemas.microsoft.com/office/drawing/2014/main" id="{2276664F-1EDC-4B1A-963C-A43F14E1FB00}"/>
              </a:ext>
            </a:extLst>
          </p:cNvPr>
          <p:cNvSpPr txBox="1"/>
          <p:nvPr/>
        </p:nvSpPr>
        <p:spPr>
          <a:xfrm>
            <a:off x="8885936" y="4358385"/>
            <a:ext cx="442595" cy="258404"/>
          </a:xfrm>
          <a:prstGeom prst="rect">
            <a:avLst/>
          </a:prstGeom>
        </p:spPr>
        <p:txBody>
          <a:bodyPr vert="horz" wrap="square" lIns="0" tIns="12065" rIns="0" bIns="0" rtlCol="0">
            <a:spAutoFit/>
          </a:bodyPr>
          <a:lstStyle/>
          <a:p>
            <a:pPr marL="12700">
              <a:spcBef>
                <a:spcPts val="95"/>
              </a:spcBef>
            </a:pPr>
            <a:r>
              <a:rPr sz="1600" spc="-5">
                <a:solidFill>
                  <a:srgbClr val="FFFF00"/>
                </a:solidFill>
                <a:latin typeface="Arial"/>
                <a:cs typeface="Arial"/>
              </a:rPr>
              <a:t>RAA</a:t>
            </a:r>
            <a:endParaRPr sz="1600">
              <a:latin typeface="Arial"/>
              <a:cs typeface="Arial"/>
            </a:endParaRPr>
          </a:p>
        </p:txBody>
      </p:sp>
      <p:grpSp>
        <p:nvGrpSpPr>
          <p:cNvPr id="45" name="object 42">
            <a:extLst>
              <a:ext uri="{FF2B5EF4-FFF2-40B4-BE49-F238E27FC236}">
                <a16:creationId xmlns:a16="http://schemas.microsoft.com/office/drawing/2014/main" id="{DD8EDA33-AF16-4598-8C08-796BD00DDAD7}"/>
              </a:ext>
            </a:extLst>
          </p:cNvPr>
          <p:cNvGrpSpPr/>
          <p:nvPr/>
        </p:nvGrpSpPr>
        <p:grpSpPr>
          <a:xfrm>
            <a:off x="1648713" y="4876546"/>
            <a:ext cx="2076450" cy="1625600"/>
            <a:chOff x="124713" y="4876546"/>
            <a:chExt cx="2076450" cy="1625600"/>
          </a:xfrm>
        </p:grpSpPr>
        <p:sp>
          <p:nvSpPr>
            <p:cNvPr id="46" name="object 43">
              <a:extLst>
                <a:ext uri="{FF2B5EF4-FFF2-40B4-BE49-F238E27FC236}">
                  <a16:creationId xmlns:a16="http://schemas.microsoft.com/office/drawing/2014/main" id="{A950F2C0-D554-40C6-BAED-B79A4F0DDD54}"/>
                </a:ext>
              </a:extLst>
            </p:cNvPr>
            <p:cNvSpPr/>
            <p:nvPr/>
          </p:nvSpPr>
          <p:spPr>
            <a:xfrm>
              <a:off x="612647" y="4882896"/>
              <a:ext cx="1582420" cy="376555"/>
            </a:xfrm>
            <a:custGeom>
              <a:avLst/>
              <a:gdLst/>
              <a:ahLst/>
              <a:cxnLst/>
              <a:rect l="l" t="t" r="r" b="b"/>
              <a:pathLst>
                <a:path w="1582420" h="376554">
                  <a:moveTo>
                    <a:pt x="791083" y="0"/>
                  </a:moveTo>
                  <a:lnTo>
                    <a:pt x="791083" y="256539"/>
                  </a:lnTo>
                  <a:lnTo>
                    <a:pt x="0" y="256539"/>
                  </a:lnTo>
                  <a:lnTo>
                    <a:pt x="0" y="376427"/>
                  </a:lnTo>
                </a:path>
                <a:path w="1582420" h="376554">
                  <a:moveTo>
                    <a:pt x="790955" y="0"/>
                  </a:moveTo>
                  <a:lnTo>
                    <a:pt x="790955" y="256539"/>
                  </a:lnTo>
                  <a:lnTo>
                    <a:pt x="1582039" y="256539"/>
                  </a:lnTo>
                  <a:lnTo>
                    <a:pt x="1582039" y="376427"/>
                  </a:lnTo>
                </a:path>
              </a:pathLst>
            </a:custGeom>
            <a:ln w="12192">
              <a:solidFill>
                <a:srgbClr val="0C63B3"/>
              </a:solidFill>
            </a:ln>
          </p:spPr>
          <p:txBody>
            <a:bodyPr wrap="square" lIns="0" tIns="0" rIns="0" bIns="0" rtlCol="0"/>
            <a:lstStyle/>
            <a:p>
              <a:endParaRPr/>
            </a:p>
          </p:txBody>
        </p:sp>
        <p:sp>
          <p:nvSpPr>
            <p:cNvPr id="47" name="object 44">
              <a:extLst>
                <a:ext uri="{FF2B5EF4-FFF2-40B4-BE49-F238E27FC236}">
                  <a16:creationId xmlns:a16="http://schemas.microsoft.com/office/drawing/2014/main" id="{6D26334A-97D6-45A0-8BD5-896F1F310387}"/>
                </a:ext>
              </a:extLst>
            </p:cNvPr>
            <p:cNvSpPr/>
            <p:nvPr/>
          </p:nvSpPr>
          <p:spPr>
            <a:xfrm>
              <a:off x="131063" y="5297424"/>
              <a:ext cx="1294130" cy="821690"/>
            </a:xfrm>
            <a:custGeom>
              <a:avLst/>
              <a:gdLst/>
              <a:ahLst/>
              <a:cxnLst/>
              <a:rect l="l" t="t" r="r" b="b"/>
              <a:pathLst>
                <a:path w="1294130" h="821689">
                  <a:moveTo>
                    <a:pt x="1211707" y="0"/>
                  </a:moveTo>
                  <a:lnTo>
                    <a:pt x="82143" y="0"/>
                  </a:lnTo>
                  <a:lnTo>
                    <a:pt x="50170" y="6463"/>
                  </a:lnTo>
                  <a:lnTo>
                    <a:pt x="24060" y="24082"/>
                  </a:lnTo>
                  <a:lnTo>
                    <a:pt x="6455" y="50202"/>
                  </a:lnTo>
                  <a:lnTo>
                    <a:pt x="0" y="82168"/>
                  </a:lnTo>
                  <a:lnTo>
                    <a:pt x="0" y="739292"/>
                  </a:lnTo>
                  <a:lnTo>
                    <a:pt x="6455" y="771265"/>
                  </a:lnTo>
                  <a:lnTo>
                    <a:pt x="24060" y="797375"/>
                  </a:lnTo>
                  <a:lnTo>
                    <a:pt x="50170" y="814980"/>
                  </a:lnTo>
                  <a:lnTo>
                    <a:pt x="82143" y="821435"/>
                  </a:lnTo>
                  <a:lnTo>
                    <a:pt x="1211707" y="821435"/>
                  </a:lnTo>
                  <a:lnTo>
                    <a:pt x="1243673" y="814980"/>
                  </a:lnTo>
                  <a:lnTo>
                    <a:pt x="1269793" y="797375"/>
                  </a:lnTo>
                  <a:lnTo>
                    <a:pt x="1287412" y="771265"/>
                  </a:lnTo>
                  <a:lnTo>
                    <a:pt x="1293876" y="739292"/>
                  </a:lnTo>
                  <a:lnTo>
                    <a:pt x="1293876" y="82168"/>
                  </a:lnTo>
                  <a:lnTo>
                    <a:pt x="1287412" y="50202"/>
                  </a:lnTo>
                  <a:lnTo>
                    <a:pt x="1269793" y="24082"/>
                  </a:lnTo>
                  <a:lnTo>
                    <a:pt x="1243673" y="6463"/>
                  </a:lnTo>
                  <a:lnTo>
                    <a:pt x="1211707" y="0"/>
                  </a:lnTo>
                  <a:close/>
                </a:path>
              </a:pathLst>
            </a:custGeom>
            <a:solidFill>
              <a:srgbClr val="0E6EC5"/>
            </a:solidFill>
          </p:spPr>
          <p:txBody>
            <a:bodyPr wrap="square" lIns="0" tIns="0" rIns="0" bIns="0" rtlCol="0"/>
            <a:lstStyle/>
            <a:p>
              <a:endParaRPr/>
            </a:p>
          </p:txBody>
        </p:sp>
        <p:sp>
          <p:nvSpPr>
            <p:cNvPr id="48" name="object 45">
              <a:extLst>
                <a:ext uri="{FF2B5EF4-FFF2-40B4-BE49-F238E27FC236}">
                  <a16:creationId xmlns:a16="http://schemas.microsoft.com/office/drawing/2014/main" id="{59DCAB68-538B-44B0-9591-3E0F50D94043}"/>
                </a:ext>
              </a:extLst>
            </p:cNvPr>
            <p:cNvSpPr/>
            <p:nvPr/>
          </p:nvSpPr>
          <p:spPr>
            <a:xfrm>
              <a:off x="131063" y="5297424"/>
              <a:ext cx="1294130" cy="821690"/>
            </a:xfrm>
            <a:custGeom>
              <a:avLst/>
              <a:gdLst/>
              <a:ahLst/>
              <a:cxnLst/>
              <a:rect l="l" t="t" r="r" b="b"/>
              <a:pathLst>
                <a:path w="1294130" h="821689">
                  <a:moveTo>
                    <a:pt x="0" y="82168"/>
                  </a:moveTo>
                  <a:lnTo>
                    <a:pt x="6455" y="50202"/>
                  </a:lnTo>
                  <a:lnTo>
                    <a:pt x="24060" y="24082"/>
                  </a:lnTo>
                  <a:lnTo>
                    <a:pt x="50170" y="6463"/>
                  </a:lnTo>
                  <a:lnTo>
                    <a:pt x="82143" y="0"/>
                  </a:lnTo>
                  <a:lnTo>
                    <a:pt x="1211707" y="0"/>
                  </a:lnTo>
                  <a:lnTo>
                    <a:pt x="1243673" y="6463"/>
                  </a:lnTo>
                  <a:lnTo>
                    <a:pt x="1269793" y="24082"/>
                  </a:lnTo>
                  <a:lnTo>
                    <a:pt x="1287412" y="50202"/>
                  </a:lnTo>
                  <a:lnTo>
                    <a:pt x="1293876" y="82168"/>
                  </a:lnTo>
                  <a:lnTo>
                    <a:pt x="1293876" y="739292"/>
                  </a:lnTo>
                  <a:lnTo>
                    <a:pt x="1287412" y="771265"/>
                  </a:lnTo>
                  <a:lnTo>
                    <a:pt x="1269793" y="797375"/>
                  </a:lnTo>
                  <a:lnTo>
                    <a:pt x="1243673" y="814980"/>
                  </a:lnTo>
                  <a:lnTo>
                    <a:pt x="1211707" y="821435"/>
                  </a:lnTo>
                  <a:lnTo>
                    <a:pt x="82143" y="821435"/>
                  </a:lnTo>
                  <a:lnTo>
                    <a:pt x="50170" y="814980"/>
                  </a:lnTo>
                  <a:lnTo>
                    <a:pt x="24060" y="797375"/>
                  </a:lnTo>
                  <a:lnTo>
                    <a:pt x="6455" y="771265"/>
                  </a:lnTo>
                  <a:lnTo>
                    <a:pt x="0" y="739292"/>
                  </a:lnTo>
                  <a:lnTo>
                    <a:pt x="0" y="82168"/>
                  </a:lnTo>
                  <a:close/>
                </a:path>
              </a:pathLst>
            </a:custGeom>
            <a:ln w="12192">
              <a:solidFill>
                <a:srgbClr val="17406C"/>
              </a:solidFill>
            </a:ln>
          </p:spPr>
          <p:txBody>
            <a:bodyPr wrap="square" lIns="0" tIns="0" rIns="0" bIns="0" rtlCol="0"/>
            <a:lstStyle/>
            <a:p>
              <a:endParaRPr/>
            </a:p>
          </p:txBody>
        </p:sp>
        <p:sp>
          <p:nvSpPr>
            <p:cNvPr id="49" name="object 46">
              <a:extLst>
                <a:ext uri="{FF2B5EF4-FFF2-40B4-BE49-F238E27FC236}">
                  <a16:creationId xmlns:a16="http://schemas.microsoft.com/office/drawing/2014/main" id="{DDD3285A-0192-48D1-854D-FC3C9FBD705C}"/>
                </a:ext>
              </a:extLst>
            </p:cNvPr>
            <p:cNvSpPr/>
            <p:nvPr/>
          </p:nvSpPr>
          <p:spPr>
            <a:xfrm>
              <a:off x="131063" y="5673852"/>
              <a:ext cx="1294130" cy="821690"/>
            </a:xfrm>
            <a:custGeom>
              <a:avLst/>
              <a:gdLst/>
              <a:ahLst/>
              <a:cxnLst/>
              <a:rect l="l" t="t" r="r" b="b"/>
              <a:pathLst>
                <a:path w="1294130" h="821689">
                  <a:moveTo>
                    <a:pt x="1211707" y="0"/>
                  </a:moveTo>
                  <a:lnTo>
                    <a:pt x="82143" y="0"/>
                  </a:lnTo>
                  <a:lnTo>
                    <a:pt x="50170" y="6455"/>
                  </a:lnTo>
                  <a:lnTo>
                    <a:pt x="24060" y="24060"/>
                  </a:lnTo>
                  <a:lnTo>
                    <a:pt x="6455" y="50170"/>
                  </a:lnTo>
                  <a:lnTo>
                    <a:pt x="0" y="82143"/>
                  </a:lnTo>
                  <a:lnTo>
                    <a:pt x="0" y="739292"/>
                  </a:lnTo>
                  <a:lnTo>
                    <a:pt x="6455" y="771265"/>
                  </a:lnTo>
                  <a:lnTo>
                    <a:pt x="24060" y="797375"/>
                  </a:lnTo>
                  <a:lnTo>
                    <a:pt x="50170" y="814980"/>
                  </a:lnTo>
                  <a:lnTo>
                    <a:pt x="82143" y="821436"/>
                  </a:lnTo>
                  <a:lnTo>
                    <a:pt x="1211707" y="821436"/>
                  </a:lnTo>
                  <a:lnTo>
                    <a:pt x="1243673" y="814980"/>
                  </a:lnTo>
                  <a:lnTo>
                    <a:pt x="1269793" y="797375"/>
                  </a:lnTo>
                  <a:lnTo>
                    <a:pt x="1287412" y="771265"/>
                  </a:lnTo>
                  <a:lnTo>
                    <a:pt x="1293876" y="739292"/>
                  </a:lnTo>
                  <a:lnTo>
                    <a:pt x="1293876" y="82143"/>
                  </a:lnTo>
                  <a:lnTo>
                    <a:pt x="1287412" y="50170"/>
                  </a:lnTo>
                  <a:lnTo>
                    <a:pt x="1269793" y="24060"/>
                  </a:lnTo>
                  <a:lnTo>
                    <a:pt x="1243673" y="6455"/>
                  </a:lnTo>
                  <a:lnTo>
                    <a:pt x="1211707" y="0"/>
                  </a:lnTo>
                  <a:close/>
                </a:path>
              </a:pathLst>
            </a:custGeom>
            <a:solidFill>
              <a:srgbClr val="17406C">
                <a:alpha val="90194"/>
              </a:srgbClr>
            </a:solidFill>
          </p:spPr>
          <p:txBody>
            <a:bodyPr wrap="square" lIns="0" tIns="0" rIns="0" bIns="0" rtlCol="0"/>
            <a:lstStyle/>
            <a:p>
              <a:endParaRPr/>
            </a:p>
          </p:txBody>
        </p:sp>
        <p:sp>
          <p:nvSpPr>
            <p:cNvPr id="50" name="object 47">
              <a:extLst>
                <a:ext uri="{FF2B5EF4-FFF2-40B4-BE49-F238E27FC236}">
                  <a16:creationId xmlns:a16="http://schemas.microsoft.com/office/drawing/2014/main" id="{0640C5C3-55BE-42FD-8402-0756F71C61D9}"/>
                </a:ext>
              </a:extLst>
            </p:cNvPr>
            <p:cNvSpPr/>
            <p:nvPr/>
          </p:nvSpPr>
          <p:spPr>
            <a:xfrm>
              <a:off x="131063" y="5673852"/>
              <a:ext cx="1294130" cy="821690"/>
            </a:xfrm>
            <a:custGeom>
              <a:avLst/>
              <a:gdLst/>
              <a:ahLst/>
              <a:cxnLst/>
              <a:rect l="l" t="t" r="r" b="b"/>
              <a:pathLst>
                <a:path w="1294130" h="821689">
                  <a:moveTo>
                    <a:pt x="0" y="82143"/>
                  </a:moveTo>
                  <a:lnTo>
                    <a:pt x="6455" y="50170"/>
                  </a:lnTo>
                  <a:lnTo>
                    <a:pt x="24060" y="24060"/>
                  </a:lnTo>
                  <a:lnTo>
                    <a:pt x="50170" y="6455"/>
                  </a:lnTo>
                  <a:lnTo>
                    <a:pt x="82143" y="0"/>
                  </a:lnTo>
                  <a:lnTo>
                    <a:pt x="1211707" y="0"/>
                  </a:lnTo>
                  <a:lnTo>
                    <a:pt x="1243673" y="6455"/>
                  </a:lnTo>
                  <a:lnTo>
                    <a:pt x="1269793" y="24060"/>
                  </a:lnTo>
                  <a:lnTo>
                    <a:pt x="1287412" y="50170"/>
                  </a:lnTo>
                  <a:lnTo>
                    <a:pt x="1293876" y="82143"/>
                  </a:lnTo>
                  <a:lnTo>
                    <a:pt x="1293876" y="739292"/>
                  </a:lnTo>
                  <a:lnTo>
                    <a:pt x="1287412" y="771265"/>
                  </a:lnTo>
                  <a:lnTo>
                    <a:pt x="1269793" y="797375"/>
                  </a:lnTo>
                  <a:lnTo>
                    <a:pt x="1243673" y="814980"/>
                  </a:lnTo>
                  <a:lnTo>
                    <a:pt x="1211707" y="821436"/>
                  </a:lnTo>
                  <a:lnTo>
                    <a:pt x="82143" y="821436"/>
                  </a:lnTo>
                  <a:lnTo>
                    <a:pt x="50170" y="814980"/>
                  </a:lnTo>
                  <a:lnTo>
                    <a:pt x="24060" y="797375"/>
                  </a:lnTo>
                  <a:lnTo>
                    <a:pt x="6455" y="771265"/>
                  </a:lnTo>
                  <a:lnTo>
                    <a:pt x="0" y="739292"/>
                  </a:lnTo>
                  <a:lnTo>
                    <a:pt x="0" y="82143"/>
                  </a:lnTo>
                  <a:close/>
                </a:path>
              </a:pathLst>
            </a:custGeom>
            <a:ln w="12192">
              <a:solidFill>
                <a:srgbClr val="0E6EC5"/>
              </a:solidFill>
            </a:ln>
          </p:spPr>
          <p:txBody>
            <a:bodyPr wrap="square" lIns="0" tIns="0" rIns="0" bIns="0" rtlCol="0"/>
            <a:lstStyle/>
            <a:p>
              <a:endParaRPr/>
            </a:p>
          </p:txBody>
        </p:sp>
      </p:grpSp>
      <p:sp>
        <p:nvSpPr>
          <p:cNvPr id="51" name="object 48">
            <a:extLst>
              <a:ext uri="{FF2B5EF4-FFF2-40B4-BE49-F238E27FC236}">
                <a16:creationId xmlns:a16="http://schemas.microsoft.com/office/drawing/2014/main" id="{EE041985-C794-46B5-93D4-602825011347}"/>
              </a:ext>
            </a:extLst>
          </p:cNvPr>
          <p:cNvSpPr txBox="1"/>
          <p:nvPr/>
        </p:nvSpPr>
        <p:spPr>
          <a:xfrm>
            <a:off x="1867611" y="5349647"/>
            <a:ext cx="868680" cy="991869"/>
          </a:xfrm>
          <a:prstGeom prst="rect">
            <a:avLst/>
          </a:prstGeom>
        </p:spPr>
        <p:txBody>
          <a:bodyPr vert="horz" wrap="square" lIns="0" tIns="12700" rIns="0" bIns="0" rtlCol="0">
            <a:spAutoFit/>
          </a:bodyPr>
          <a:lstStyle/>
          <a:p>
            <a:pPr algn="ctr">
              <a:spcBef>
                <a:spcPts val="100"/>
              </a:spcBef>
            </a:pPr>
            <a:r>
              <a:rPr spc="-30">
                <a:solidFill>
                  <a:srgbClr val="C8F9FB"/>
                </a:solidFill>
                <a:latin typeface="Arial"/>
                <a:cs typeface="Arial"/>
              </a:rPr>
              <a:t>PFA</a:t>
            </a:r>
            <a:endParaRPr>
              <a:latin typeface="Arial"/>
              <a:cs typeface="Arial"/>
            </a:endParaRPr>
          </a:p>
          <a:p>
            <a:pPr marL="12065" marR="5080" algn="ctr">
              <a:lnSpc>
                <a:spcPts val="1300"/>
              </a:lnSpc>
              <a:spcBef>
                <a:spcPts val="1575"/>
              </a:spcBef>
            </a:pPr>
            <a:r>
              <a:rPr sz="1200">
                <a:solidFill>
                  <a:srgbClr val="C1D7F1"/>
                </a:solidFill>
                <a:latin typeface="Arial"/>
                <a:cs typeface="Arial"/>
              </a:rPr>
              <a:t>Cert Ortho</a:t>
            </a:r>
            <a:r>
              <a:rPr sz="1200" spc="-110">
                <a:solidFill>
                  <a:srgbClr val="C1D7F1"/>
                </a:solidFill>
                <a:latin typeface="Arial"/>
                <a:cs typeface="Arial"/>
              </a:rPr>
              <a:t> </a:t>
            </a:r>
            <a:r>
              <a:rPr sz="1200">
                <a:solidFill>
                  <a:srgbClr val="C1D7F1"/>
                </a:solidFill>
                <a:latin typeface="Arial"/>
                <a:cs typeface="Arial"/>
              </a:rPr>
              <a:t>+  </a:t>
            </a:r>
            <a:r>
              <a:rPr sz="1200" spc="-5">
                <a:solidFill>
                  <a:srgbClr val="C1D7F1"/>
                </a:solidFill>
                <a:latin typeface="Arial"/>
                <a:cs typeface="Arial"/>
              </a:rPr>
              <a:t>PhD or  equivalent</a:t>
            </a:r>
            <a:endParaRPr sz="1200">
              <a:latin typeface="Arial"/>
              <a:cs typeface="Arial"/>
            </a:endParaRPr>
          </a:p>
        </p:txBody>
      </p:sp>
      <p:grpSp>
        <p:nvGrpSpPr>
          <p:cNvPr id="52" name="object 49">
            <a:extLst>
              <a:ext uri="{FF2B5EF4-FFF2-40B4-BE49-F238E27FC236}">
                <a16:creationId xmlns:a16="http://schemas.microsoft.com/office/drawing/2014/main" id="{A3DB3065-BA9B-4AAB-A25A-9639A1876A71}"/>
              </a:ext>
            </a:extLst>
          </p:cNvPr>
          <p:cNvGrpSpPr/>
          <p:nvPr/>
        </p:nvGrpSpPr>
        <p:grpSpPr>
          <a:xfrm>
            <a:off x="3157473" y="5283453"/>
            <a:ext cx="1308100" cy="834390"/>
            <a:chOff x="1633473" y="5283453"/>
            <a:chExt cx="1308100" cy="834390"/>
          </a:xfrm>
        </p:grpSpPr>
        <p:sp>
          <p:nvSpPr>
            <p:cNvPr id="53" name="object 50">
              <a:extLst>
                <a:ext uri="{FF2B5EF4-FFF2-40B4-BE49-F238E27FC236}">
                  <a16:creationId xmlns:a16="http://schemas.microsoft.com/office/drawing/2014/main" id="{2517F949-E69E-4317-98E1-DAC12F3A0CD3}"/>
                </a:ext>
              </a:extLst>
            </p:cNvPr>
            <p:cNvSpPr/>
            <p:nvPr/>
          </p:nvSpPr>
          <p:spPr>
            <a:xfrm>
              <a:off x="1639823" y="5289803"/>
              <a:ext cx="1295400" cy="821690"/>
            </a:xfrm>
            <a:custGeom>
              <a:avLst/>
              <a:gdLst/>
              <a:ahLst/>
              <a:cxnLst/>
              <a:rect l="l" t="t" r="r" b="b"/>
              <a:pathLst>
                <a:path w="1295400" h="821689">
                  <a:moveTo>
                    <a:pt x="1213231" y="0"/>
                  </a:moveTo>
                  <a:lnTo>
                    <a:pt x="82168" y="0"/>
                  </a:lnTo>
                  <a:lnTo>
                    <a:pt x="50202" y="6463"/>
                  </a:lnTo>
                  <a:lnTo>
                    <a:pt x="24082" y="24082"/>
                  </a:lnTo>
                  <a:lnTo>
                    <a:pt x="6463" y="50202"/>
                  </a:lnTo>
                  <a:lnTo>
                    <a:pt x="0" y="82169"/>
                  </a:lnTo>
                  <a:lnTo>
                    <a:pt x="0" y="739292"/>
                  </a:lnTo>
                  <a:lnTo>
                    <a:pt x="6463" y="771265"/>
                  </a:lnTo>
                  <a:lnTo>
                    <a:pt x="24082" y="797375"/>
                  </a:lnTo>
                  <a:lnTo>
                    <a:pt x="50202" y="814980"/>
                  </a:lnTo>
                  <a:lnTo>
                    <a:pt x="82168" y="821436"/>
                  </a:lnTo>
                  <a:lnTo>
                    <a:pt x="1213231" y="821436"/>
                  </a:lnTo>
                  <a:lnTo>
                    <a:pt x="1245197" y="814980"/>
                  </a:lnTo>
                  <a:lnTo>
                    <a:pt x="1271317" y="797375"/>
                  </a:lnTo>
                  <a:lnTo>
                    <a:pt x="1288936" y="771265"/>
                  </a:lnTo>
                  <a:lnTo>
                    <a:pt x="1295400" y="739292"/>
                  </a:lnTo>
                  <a:lnTo>
                    <a:pt x="1295400" y="82169"/>
                  </a:lnTo>
                  <a:lnTo>
                    <a:pt x="1288936" y="50202"/>
                  </a:lnTo>
                  <a:lnTo>
                    <a:pt x="1271317" y="24082"/>
                  </a:lnTo>
                  <a:lnTo>
                    <a:pt x="1245197" y="6463"/>
                  </a:lnTo>
                  <a:lnTo>
                    <a:pt x="1213231" y="0"/>
                  </a:lnTo>
                  <a:close/>
                </a:path>
              </a:pathLst>
            </a:custGeom>
            <a:solidFill>
              <a:srgbClr val="0E6EC5"/>
            </a:solidFill>
          </p:spPr>
          <p:txBody>
            <a:bodyPr wrap="square" lIns="0" tIns="0" rIns="0" bIns="0" rtlCol="0"/>
            <a:lstStyle/>
            <a:p>
              <a:endParaRPr/>
            </a:p>
          </p:txBody>
        </p:sp>
        <p:sp>
          <p:nvSpPr>
            <p:cNvPr id="54" name="object 51">
              <a:extLst>
                <a:ext uri="{FF2B5EF4-FFF2-40B4-BE49-F238E27FC236}">
                  <a16:creationId xmlns:a16="http://schemas.microsoft.com/office/drawing/2014/main" id="{CE718C40-0CE8-48F7-ADD6-381A7B6A12EE}"/>
                </a:ext>
              </a:extLst>
            </p:cNvPr>
            <p:cNvSpPr/>
            <p:nvPr/>
          </p:nvSpPr>
          <p:spPr>
            <a:xfrm>
              <a:off x="1639823" y="5289803"/>
              <a:ext cx="1295400" cy="821690"/>
            </a:xfrm>
            <a:custGeom>
              <a:avLst/>
              <a:gdLst/>
              <a:ahLst/>
              <a:cxnLst/>
              <a:rect l="l" t="t" r="r" b="b"/>
              <a:pathLst>
                <a:path w="1295400" h="821689">
                  <a:moveTo>
                    <a:pt x="0" y="82169"/>
                  </a:moveTo>
                  <a:lnTo>
                    <a:pt x="6463" y="50202"/>
                  </a:lnTo>
                  <a:lnTo>
                    <a:pt x="24082" y="24082"/>
                  </a:lnTo>
                  <a:lnTo>
                    <a:pt x="50202" y="6463"/>
                  </a:lnTo>
                  <a:lnTo>
                    <a:pt x="82168" y="0"/>
                  </a:lnTo>
                  <a:lnTo>
                    <a:pt x="1213231" y="0"/>
                  </a:lnTo>
                  <a:lnTo>
                    <a:pt x="1245197" y="6463"/>
                  </a:lnTo>
                  <a:lnTo>
                    <a:pt x="1271317" y="24082"/>
                  </a:lnTo>
                  <a:lnTo>
                    <a:pt x="1288936" y="50202"/>
                  </a:lnTo>
                  <a:lnTo>
                    <a:pt x="1295400" y="82169"/>
                  </a:lnTo>
                  <a:lnTo>
                    <a:pt x="1295400" y="739292"/>
                  </a:lnTo>
                  <a:lnTo>
                    <a:pt x="1288936" y="771265"/>
                  </a:lnTo>
                  <a:lnTo>
                    <a:pt x="1271317" y="797375"/>
                  </a:lnTo>
                  <a:lnTo>
                    <a:pt x="1245197" y="814980"/>
                  </a:lnTo>
                  <a:lnTo>
                    <a:pt x="1213231" y="821436"/>
                  </a:lnTo>
                  <a:lnTo>
                    <a:pt x="82168" y="821436"/>
                  </a:lnTo>
                  <a:lnTo>
                    <a:pt x="50202" y="814980"/>
                  </a:lnTo>
                  <a:lnTo>
                    <a:pt x="24082" y="797375"/>
                  </a:lnTo>
                  <a:lnTo>
                    <a:pt x="6463" y="771265"/>
                  </a:lnTo>
                  <a:lnTo>
                    <a:pt x="0" y="739292"/>
                  </a:lnTo>
                  <a:lnTo>
                    <a:pt x="0" y="82169"/>
                  </a:lnTo>
                  <a:close/>
                </a:path>
              </a:pathLst>
            </a:custGeom>
            <a:ln w="12192">
              <a:solidFill>
                <a:srgbClr val="17406C"/>
              </a:solidFill>
            </a:ln>
          </p:spPr>
          <p:txBody>
            <a:bodyPr wrap="square" lIns="0" tIns="0" rIns="0" bIns="0" rtlCol="0"/>
            <a:lstStyle/>
            <a:p>
              <a:endParaRPr/>
            </a:p>
          </p:txBody>
        </p:sp>
      </p:grpSp>
      <p:sp>
        <p:nvSpPr>
          <p:cNvPr id="55" name="object 52">
            <a:extLst>
              <a:ext uri="{FF2B5EF4-FFF2-40B4-BE49-F238E27FC236}">
                <a16:creationId xmlns:a16="http://schemas.microsoft.com/office/drawing/2014/main" id="{192364D7-C2BD-4F7F-8ADC-7110A170272E}"/>
              </a:ext>
            </a:extLst>
          </p:cNvPr>
          <p:cNvSpPr txBox="1"/>
          <p:nvPr/>
        </p:nvSpPr>
        <p:spPr>
          <a:xfrm>
            <a:off x="3417824" y="5341746"/>
            <a:ext cx="789305" cy="299720"/>
          </a:xfrm>
          <a:prstGeom prst="rect">
            <a:avLst/>
          </a:prstGeom>
        </p:spPr>
        <p:txBody>
          <a:bodyPr vert="horz" wrap="square" lIns="0" tIns="12700" rIns="0" bIns="0" rtlCol="0">
            <a:spAutoFit/>
          </a:bodyPr>
          <a:lstStyle/>
          <a:p>
            <a:pPr marL="12700">
              <a:spcBef>
                <a:spcPts val="100"/>
              </a:spcBef>
            </a:pPr>
            <a:r>
              <a:rPr>
                <a:solidFill>
                  <a:srgbClr val="DBEEF8"/>
                </a:solidFill>
                <a:latin typeface="Arial"/>
                <a:cs typeface="Arial"/>
              </a:rPr>
              <a:t>O</a:t>
            </a:r>
            <a:r>
              <a:rPr spc="5">
                <a:solidFill>
                  <a:srgbClr val="DBEEF8"/>
                </a:solidFill>
                <a:latin typeface="Arial"/>
                <a:cs typeface="Arial"/>
              </a:rPr>
              <a:t>F</a:t>
            </a:r>
            <a:r>
              <a:rPr>
                <a:solidFill>
                  <a:srgbClr val="DBEEF8"/>
                </a:solidFill>
                <a:latin typeface="Arial"/>
                <a:cs typeface="Arial"/>
              </a:rPr>
              <a:t>D</a:t>
            </a:r>
            <a:r>
              <a:rPr spc="-100">
                <a:solidFill>
                  <a:srgbClr val="DBEEF8"/>
                </a:solidFill>
                <a:latin typeface="Arial"/>
                <a:cs typeface="Arial"/>
              </a:rPr>
              <a:t>F</a:t>
            </a:r>
            <a:r>
              <a:rPr>
                <a:solidFill>
                  <a:srgbClr val="DBEEF8"/>
                </a:solidFill>
                <a:latin typeface="Arial"/>
                <a:cs typeface="Arial"/>
              </a:rPr>
              <a:t>A</a:t>
            </a:r>
            <a:endParaRPr>
              <a:latin typeface="Arial"/>
              <a:cs typeface="Arial"/>
            </a:endParaRPr>
          </a:p>
        </p:txBody>
      </p:sp>
      <p:grpSp>
        <p:nvGrpSpPr>
          <p:cNvPr id="56" name="object 53">
            <a:extLst>
              <a:ext uri="{FF2B5EF4-FFF2-40B4-BE49-F238E27FC236}">
                <a16:creationId xmlns:a16="http://schemas.microsoft.com/office/drawing/2014/main" id="{599C6EAF-D5B8-4413-A14A-522C131FB981}"/>
              </a:ext>
            </a:extLst>
          </p:cNvPr>
          <p:cNvGrpSpPr/>
          <p:nvPr/>
        </p:nvGrpSpPr>
        <p:grpSpPr>
          <a:xfrm>
            <a:off x="3157473" y="5643117"/>
            <a:ext cx="1308100" cy="836294"/>
            <a:chOff x="1633473" y="5643117"/>
            <a:chExt cx="1308100" cy="836294"/>
          </a:xfrm>
        </p:grpSpPr>
        <p:sp>
          <p:nvSpPr>
            <p:cNvPr id="57" name="object 54">
              <a:extLst>
                <a:ext uri="{FF2B5EF4-FFF2-40B4-BE49-F238E27FC236}">
                  <a16:creationId xmlns:a16="http://schemas.microsoft.com/office/drawing/2014/main" id="{B7721D71-7D43-42D3-BA38-45D1E69C6BED}"/>
                </a:ext>
              </a:extLst>
            </p:cNvPr>
            <p:cNvSpPr/>
            <p:nvPr/>
          </p:nvSpPr>
          <p:spPr>
            <a:xfrm>
              <a:off x="1639823" y="5649467"/>
              <a:ext cx="1295400" cy="823594"/>
            </a:xfrm>
            <a:custGeom>
              <a:avLst/>
              <a:gdLst/>
              <a:ahLst/>
              <a:cxnLst/>
              <a:rect l="l" t="t" r="r" b="b"/>
              <a:pathLst>
                <a:path w="1295400" h="823595">
                  <a:moveTo>
                    <a:pt x="1213103" y="0"/>
                  </a:moveTo>
                  <a:lnTo>
                    <a:pt x="82295" y="0"/>
                  </a:lnTo>
                  <a:lnTo>
                    <a:pt x="50256" y="6466"/>
                  </a:lnTo>
                  <a:lnTo>
                    <a:pt x="24098" y="24103"/>
                  </a:lnTo>
                  <a:lnTo>
                    <a:pt x="6465" y="50261"/>
                  </a:lnTo>
                  <a:lnTo>
                    <a:pt x="0" y="82295"/>
                  </a:lnTo>
                  <a:lnTo>
                    <a:pt x="0" y="740689"/>
                  </a:lnTo>
                  <a:lnTo>
                    <a:pt x="6465" y="772723"/>
                  </a:lnTo>
                  <a:lnTo>
                    <a:pt x="24098" y="798882"/>
                  </a:lnTo>
                  <a:lnTo>
                    <a:pt x="50256" y="816518"/>
                  </a:lnTo>
                  <a:lnTo>
                    <a:pt x="82295" y="822985"/>
                  </a:lnTo>
                  <a:lnTo>
                    <a:pt x="1213103" y="822985"/>
                  </a:lnTo>
                  <a:lnTo>
                    <a:pt x="1245143" y="816518"/>
                  </a:lnTo>
                  <a:lnTo>
                    <a:pt x="1271301" y="798882"/>
                  </a:lnTo>
                  <a:lnTo>
                    <a:pt x="1288934" y="772723"/>
                  </a:lnTo>
                  <a:lnTo>
                    <a:pt x="1295400" y="740689"/>
                  </a:lnTo>
                  <a:lnTo>
                    <a:pt x="1295400" y="82295"/>
                  </a:lnTo>
                  <a:lnTo>
                    <a:pt x="1288934" y="50261"/>
                  </a:lnTo>
                  <a:lnTo>
                    <a:pt x="1271301" y="24103"/>
                  </a:lnTo>
                  <a:lnTo>
                    <a:pt x="1245143" y="6466"/>
                  </a:lnTo>
                  <a:lnTo>
                    <a:pt x="1213103" y="0"/>
                  </a:lnTo>
                  <a:close/>
                </a:path>
              </a:pathLst>
            </a:custGeom>
            <a:solidFill>
              <a:srgbClr val="17406C">
                <a:alpha val="90194"/>
              </a:srgbClr>
            </a:solidFill>
          </p:spPr>
          <p:txBody>
            <a:bodyPr wrap="square" lIns="0" tIns="0" rIns="0" bIns="0" rtlCol="0"/>
            <a:lstStyle/>
            <a:p>
              <a:endParaRPr/>
            </a:p>
          </p:txBody>
        </p:sp>
        <p:sp>
          <p:nvSpPr>
            <p:cNvPr id="58" name="object 55">
              <a:extLst>
                <a:ext uri="{FF2B5EF4-FFF2-40B4-BE49-F238E27FC236}">
                  <a16:creationId xmlns:a16="http://schemas.microsoft.com/office/drawing/2014/main" id="{282C9690-7A61-4B44-A5DE-589B0494B295}"/>
                </a:ext>
              </a:extLst>
            </p:cNvPr>
            <p:cNvSpPr/>
            <p:nvPr/>
          </p:nvSpPr>
          <p:spPr>
            <a:xfrm>
              <a:off x="1639823" y="5649467"/>
              <a:ext cx="1295400" cy="823594"/>
            </a:xfrm>
            <a:custGeom>
              <a:avLst/>
              <a:gdLst/>
              <a:ahLst/>
              <a:cxnLst/>
              <a:rect l="l" t="t" r="r" b="b"/>
              <a:pathLst>
                <a:path w="1295400" h="823595">
                  <a:moveTo>
                    <a:pt x="0" y="82295"/>
                  </a:moveTo>
                  <a:lnTo>
                    <a:pt x="6465" y="50261"/>
                  </a:lnTo>
                  <a:lnTo>
                    <a:pt x="24098" y="24103"/>
                  </a:lnTo>
                  <a:lnTo>
                    <a:pt x="50256" y="6466"/>
                  </a:lnTo>
                  <a:lnTo>
                    <a:pt x="82295" y="0"/>
                  </a:lnTo>
                  <a:lnTo>
                    <a:pt x="1213103" y="0"/>
                  </a:lnTo>
                  <a:lnTo>
                    <a:pt x="1245143" y="6466"/>
                  </a:lnTo>
                  <a:lnTo>
                    <a:pt x="1271301" y="24103"/>
                  </a:lnTo>
                  <a:lnTo>
                    <a:pt x="1288934" y="50261"/>
                  </a:lnTo>
                  <a:lnTo>
                    <a:pt x="1295400" y="82295"/>
                  </a:lnTo>
                  <a:lnTo>
                    <a:pt x="1295400" y="740689"/>
                  </a:lnTo>
                  <a:lnTo>
                    <a:pt x="1288934" y="772723"/>
                  </a:lnTo>
                  <a:lnTo>
                    <a:pt x="1271301" y="798882"/>
                  </a:lnTo>
                  <a:lnTo>
                    <a:pt x="1245143" y="816518"/>
                  </a:lnTo>
                  <a:lnTo>
                    <a:pt x="1213103" y="822985"/>
                  </a:lnTo>
                  <a:lnTo>
                    <a:pt x="82295" y="822985"/>
                  </a:lnTo>
                  <a:lnTo>
                    <a:pt x="50256" y="816518"/>
                  </a:lnTo>
                  <a:lnTo>
                    <a:pt x="24098" y="798882"/>
                  </a:lnTo>
                  <a:lnTo>
                    <a:pt x="6465" y="772723"/>
                  </a:lnTo>
                  <a:lnTo>
                    <a:pt x="0" y="740689"/>
                  </a:lnTo>
                  <a:lnTo>
                    <a:pt x="0" y="82295"/>
                  </a:lnTo>
                  <a:close/>
                </a:path>
              </a:pathLst>
            </a:custGeom>
            <a:ln w="12192">
              <a:solidFill>
                <a:srgbClr val="0E6EC5"/>
              </a:solidFill>
            </a:ln>
          </p:spPr>
          <p:txBody>
            <a:bodyPr wrap="square" lIns="0" tIns="0" rIns="0" bIns="0" rtlCol="0"/>
            <a:lstStyle/>
            <a:p>
              <a:endParaRPr/>
            </a:p>
          </p:txBody>
        </p:sp>
      </p:grpSp>
      <p:sp>
        <p:nvSpPr>
          <p:cNvPr id="59" name="object 56">
            <a:extLst>
              <a:ext uri="{FF2B5EF4-FFF2-40B4-BE49-F238E27FC236}">
                <a16:creationId xmlns:a16="http://schemas.microsoft.com/office/drawing/2014/main" id="{6A286CEA-20CB-43D1-979E-AD4D526D2CA7}"/>
              </a:ext>
            </a:extLst>
          </p:cNvPr>
          <p:cNvSpPr txBox="1"/>
          <p:nvPr/>
        </p:nvSpPr>
        <p:spPr>
          <a:xfrm>
            <a:off x="3222498" y="5862015"/>
            <a:ext cx="1177290" cy="373380"/>
          </a:xfrm>
          <a:prstGeom prst="rect">
            <a:avLst/>
          </a:prstGeom>
        </p:spPr>
        <p:txBody>
          <a:bodyPr vert="horz" wrap="square" lIns="0" tIns="33019" rIns="0" bIns="0" rtlCol="0">
            <a:spAutoFit/>
          </a:bodyPr>
          <a:lstStyle/>
          <a:p>
            <a:pPr marL="440690" marR="5080" indent="-428625">
              <a:lnSpc>
                <a:spcPts val="1300"/>
              </a:lnSpc>
              <a:spcBef>
                <a:spcPts val="259"/>
              </a:spcBef>
            </a:pPr>
            <a:r>
              <a:rPr sz="1200">
                <a:solidFill>
                  <a:srgbClr val="C1D7F1"/>
                </a:solidFill>
                <a:latin typeface="Arial"/>
                <a:cs typeface="Arial"/>
              </a:rPr>
              <a:t>Cert Ortho </a:t>
            </a:r>
            <a:r>
              <a:rPr sz="1200" spc="40">
                <a:solidFill>
                  <a:srgbClr val="C1D7F1"/>
                </a:solidFill>
                <a:latin typeface="Arial"/>
                <a:cs typeface="Arial"/>
              </a:rPr>
              <a:t>±</a:t>
            </a:r>
            <a:r>
              <a:rPr sz="1200" spc="-130">
                <a:solidFill>
                  <a:srgbClr val="C1D7F1"/>
                </a:solidFill>
                <a:latin typeface="Arial"/>
                <a:cs typeface="Arial"/>
              </a:rPr>
              <a:t> </a:t>
            </a:r>
            <a:r>
              <a:rPr sz="1200" spc="-5">
                <a:solidFill>
                  <a:srgbClr val="C1D7F1"/>
                </a:solidFill>
                <a:latin typeface="Arial"/>
                <a:cs typeface="Arial"/>
              </a:rPr>
              <a:t>MS,  PhD</a:t>
            </a:r>
            <a:endParaRPr sz="1200">
              <a:latin typeface="Arial"/>
              <a:cs typeface="Arial"/>
            </a:endParaRPr>
          </a:p>
        </p:txBody>
      </p:sp>
      <p:grpSp>
        <p:nvGrpSpPr>
          <p:cNvPr id="60" name="object 57">
            <a:extLst>
              <a:ext uri="{FF2B5EF4-FFF2-40B4-BE49-F238E27FC236}">
                <a16:creationId xmlns:a16="http://schemas.microsoft.com/office/drawing/2014/main" id="{CA8F9464-DACE-4D46-BD8E-E40FA5361D11}"/>
              </a:ext>
            </a:extLst>
          </p:cNvPr>
          <p:cNvGrpSpPr/>
          <p:nvPr/>
        </p:nvGrpSpPr>
        <p:grpSpPr>
          <a:xfrm>
            <a:off x="4827778" y="5303265"/>
            <a:ext cx="1308100" cy="836294"/>
            <a:chOff x="3303778" y="5303265"/>
            <a:chExt cx="1308100" cy="836294"/>
          </a:xfrm>
        </p:grpSpPr>
        <p:sp>
          <p:nvSpPr>
            <p:cNvPr id="61" name="object 58">
              <a:extLst>
                <a:ext uri="{FF2B5EF4-FFF2-40B4-BE49-F238E27FC236}">
                  <a16:creationId xmlns:a16="http://schemas.microsoft.com/office/drawing/2014/main" id="{676A8142-9D14-4B02-8719-A9B2F98345CA}"/>
                </a:ext>
              </a:extLst>
            </p:cNvPr>
            <p:cNvSpPr/>
            <p:nvPr/>
          </p:nvSpPr>
          <p:spPr>
            <a:xfrm>
              <a:off x="3310128" y="5309615"/>
              <a:ext cx="1295400" cy="823594"/>
            </a:xfrm>
            <a:custGeom>
              <a:avLst/>
              <a:gdLst/>
              <a:ahLst/>
              <a:cxnLst/>
              <a:rect l="l" t="t" r="r" b="b"/>
              <a:pathLst>
                <a:path w="1295400" h="823595">
                  <a:moveTo>
                    <a:pt x="1213104" y="0"/>
                  </a:moveTo>
                  <a:lnTo>
                    <a:pt x="82296" y="0"/>
                  </a:lnTo>
                  <a:lnTo>
                    <a:pt x="50256" y="6465"/>
                  </a:lnTo>
                  <a:lnTo>
                    <a:pt x="24098" y="24098"/>
                  </a:lnTo>
                  <a:lnTo>
                    <a:pt x="6465" y="50256"/>
                  </a:lnTo>
                  <a:lnTo>
                    <a:pt x="0" y="82296"/>
                  </a:lnTo>
                  <a:lnTo>
                    <a:pt x="0" y="740689"/>
                  </a:lnTo>
                  <a:lnTo>
                    <a:pt x="6465" y="772723"/>
                  </a:lnTo>
                  <a:lnTo>
                    <a:pt x="24098" y="798882"/>
                  </a:lnTo>
                  <a:lnTo>
                    <a:pt x="50256" y="816518"/>
                  </a:lnTo>
                  <a:lnTo>
                    <a:pt x="82296" y="822985"/>
                  </a:lnTo>
                  <a:lnTo>
                    <a:pt x="1213104" y="822985"/>
                  </a:lnTo>
                  <a:lnTo>
                    <a:pt x="1245143" y="816518"/>
                  </a:lnTo>
                  <a:lnTo>
                    <a:pt x="1271301" y="798882"/>
                  </a:lnTo>
                  <a:lnTo>
                    <a:pt x="1288934" y="772723"/>
                  </a:lnTo>
                  <a:lnTo>
                    <a:pt x="1295400" y="740689"/>
                  </a:lnTo>
                  <a:lnTo>
                    <a:pt x="1295400" y="82296"/>
                  </a:lnTo>
                  <a:lnTo>
                    <a:pt x="1288934" y="50256"/>
                  </a:lnTo>
                  <a:lnTo>
                    <a:pt x="1271301" y="24098"/>
                  </a:lnTo>
                  <a:lnTo>
                    <a:pt x="1245143" y="6465"/>
                  </a:lnTo>
                  <a:lnTo>
                    <a:pt x="1213104" y="0"/>
                  </a:lnTo>
                  <a:close/>
                </a:path>
              </a:pathLst>
            </a:custGeom>
            <a:solidFill>
              <a:srgbClr val="0E6EC5"/>
            </a:solidFill>
          </p:spPr>
          <p:txBody>
            <a:bodyPr wrap="square" lIns="0" tIns="0" rIns="0" bIns="0" rtlCol="0"/>
            <a:lstStyle/>
            <a:p>
              <a:endParaRPr/>
            </a:p>
          </p:txBody>
        </p:sp>
        <p:sp>
          <p:nvSpPr>
            <p:cNvPr id="62" name="object 59">
              <a:extLst>
                <a:ext uri="{FF2B5EF4-FFF2-40B4-BE49-F238E27FC236}">
                  <a16:creationId xmlns:a16="http://schemas.microsoft.com/office/drawing/2014/main" id="{D0BB51A6-E677-48A5-AB50-BE118A0A10C5}"/>
                </a:ext>
              </a:extLst>
            </p:cNvPr>
            <p:cNvSpPr/>
            <p:nvPr/>
          </p:nvSpPr>
          <p:spPr>
            <a:xfrm>
              <a:off x="3310128" y="5309615"/>
              <a:ext cx="1295400" cy="823594"/>
            </a:xfrm>
            <a:custGeom>
              <a:avLst/>
              <a:gdLst/>
              <a:ahLst/>
              <a:cxnLst/>
              <a:rect l="l" t="t" r="r" b="b"/>
              <a:pathLst>
                <a:path w="1295400" h="823595">
                  <a:moveTo>
                    <a:pt x="0" y="82296"/>
                  </a:moveTo>
                  <a:lnTo>
                    <a:pt x="6465" y="50256"/>
                  </a:lnTo>
                  <a:lnTo>
                    <a:pt x="24098" y="24098"/>
                  </a:lnTo>
                  <a:lnTo>
                    <a:pt x="50256" y="6465"/>
                  </a:lnTo>
                  <a:lnTo>
                    <a:pt x="82296" y="0"/>
                  </a:lnTo>
                  <a:lnTo>
                    <a:pt x="1213104" y="0"/>
                  </a:lnTo>
                  <a:lnTo>
                    <a:pt x="1245143" y="6465"/>
                  </a:lnTo>
                  <a:lnTo>
                    <a:pt x="1271301" y="24098"/>
                  </a:lnTo>
                  <a:lnTo>
                    <a:pt x="1288934" y="50256"/>
                  </a:lnTo>
                  <a:lnTo>
                    <a:pt x="1295400" y="82296"/>
                  </a:lnTo>
                  <a:lnTo>
                    <a:pt x="1295400" y="740689"/>
                  </a:lnTo>
                  <a:lnTo>
                    <a:pt x="1288934" y="772723"/>
                  </a:lnTo>
                  <a:lnTo>
                    <a:pt x="1271301" y="798882"/>
                  </a:lnTo>
                  <a:lnTo>
                    <a:pt x="1245143" y="816518"/>
                  </a:lnTo>
                  <a:lnTo>
                    <a:pt x="1213104" y="822985"/>
                  </a:lnTo>
                  <a:lnTo>
                    <a:pt x="82296" y="822985"/>
                  </a:lnTo>
                  <a:lnTo>
                    <a:pt x="50256" y="816518"/>
                  </a:lnTo>
                  <a:lnTo>
                    <a:pt x="24098" y="798882"/>
                  </a:lnTo>
                  <a:lnTo>
                    <a:pt x="6465" y="772723"/>
                  </a:lnTo>
                  <a:lnTo>
                    <a:pt x="0" y="740689"/>
                  </a:lnTo>
                  <a:lnTo>
                    <a:pt x="0" y="82296"/>
                  </a:lnTo>
                  <a:close/>
                </a:path>
              </a:pathLst>
            </a:custGeom>
            <a:ln w="12192">
              <a:solidFill>
                <a:srgbClr val="17406C"/>
              </a:solidFill>
            </a:ln>
          </p:spPr>
          <p:txBody>
            <a:bodyPr wrap="square" lIns="0" tIns="0" rIns="0" bIns="0" rtlCol="0"/>
            <a:lstStyle/>
            <a:p>
              <a:endParaRPr/>
            </a:p>
          </p:txBody>
        </p:sp>
      </p:grpSp>
      <p:sp>
        <p:nvSpPr>
          <p:cNvPr id="63" name="object 60">
            <a:extLst>
              <a:ext uri="{FF2B5EF4-FFF2-40B4-BE49-F238E27FC236}">
                <a16:creationId xmlns:a16="http://schemas.microsoft.com/office/drawing/2014/main" id="{4809C8F9-1DBB-4571-BB86-F1C99378C898}"/>
              </a:ext>
            </a:extLst>
          </p:cNvPr>
          <p:cNvSpPr txBox="1"/>
          <p:nvPr/>
        </p:nvSpPr>
        <p:spPr>
          <a:xfrm>
            <a:off x="5234432" y="5362143"/>
            <a:ext cx="495934" cy="299720"/>
          </a:xfrm>
          <a:prstGeom prst="rect">
            <a:avLst/>
          </a:prstGeom>
        </p:spPr>
        <p:txBody>
          <a:bodyPr vert="horz" wrap="square" lIns="0" tIns="12700" rIns="0" bIns="0" rtlCol="0">
            <a:spAutoFit/>
          </a:bodyPr>
          <a:lstStyle/>
          <a:p>
            <a:pPr marL="12700">
              <a:spcBef>
                <a:spcPts val="100"/>
              </a:spcBef>
            </a:pPr>
            <a:r>
              <a:rPr spc="-5">
                <a:solidFill>
                  <a:srgbClr val="F1F1F1"/>
                </a:solidFill>
                <a:latin typeface="Arial"/>
                <a:cs typeface="Arial"/>
              </a:rPr>
              <a:t>BRA</a:t>
            </a:r>
            <a:endParaRPr>
              <a:latin typeface="Arial"/>
              <a:cs typeface="Arial"/>
            </a:endParaRPr>
          </a:p>
        </p:txBody>
      </p:sp>
      <p:grpSp>
        <p:nvGrpSpPr>
          <p:cNvPr id="64" name="object 61">
            <a:extLst>
              <a:ext uri="{FF2B5EF4-FFF2-40B4-BE49-F238E27FC236}">
                <a16:creationId xmlns:a16="http://schemas.microsoft.com/office/drawing/2014/main" id="{97BD5FA3-D8FD-4384-A31A-9522D417A1C3}"/>
              </a:ext>
            </a:extLst>
          </p:cNvPr>
          <p:cNvGrpSpPr/>
          <p:nvPr/>
        </p:nvGrpSpPr>
        <p:grpSpPr>
          <a:xfrm>
            <a:off x="4827778" y="5664453"/>
            <a:ext cx="1308100" cy="834390"/>
            <a:chOff x="3303778" y="5664453"/>
            <a:chExt cx="1308100" cy="834390"/>
          </a:xfrm>
        </p:grpSpPr>
        <p:sp>
          <p:nvSpPr>
            <p:cNvPr id="65" name="object 62">
              <a:extLst>
                <a:ext uri="{FF2B5EF4-FFF2-40B4-BE49-F238E27FC236}">
                  <a16:creationId xmlns:a16="http://schemas.microsoft.com/office/drawing/2014/main" id="{E51C5AD3-8B26-4B32-BF80-596591A4688F}"/>
                </a:ext>
              </a:extLst>
            </p:cNvPr>
            <p:cNvSpPr/>
            <p:nvPr/>
          </p:nvSpPr>
          <p:spPr>
            <a:xfrm>
              <a:off x="3310128" y="5670803"/>
              <a:ext cx="1295400" cy="821690"/>
            </a:xfrm>
            <a:custGeom>
              <a:avLst/>
              <a:gdLst/>
              <a:ahLst/>
              <a:cxnLst/>
              <a:rect l="l" t="t" r="r" b="b"/>
              <a:pathLst>
                <a:path w="1295400" h="821689">
                  <a:moveTo>
                    <a:pt x="1213231" y="0"/>
                  </a:moveTo>
                  <a:lnTo>
                    <a:pt x="82169" y="0"/>
                  </a:lnTo>
                  <a:lnTo>
                    <a:pt x="50202" y="6455"/>
                  </a:lnTo>
                  <a:lnTo>
                    <a:pt x="24082" y="24060"/>
                  </a:lnTo>
                  <a:lnTo>
                    <a:pt x="6463" y="50170"/>
                  </a:lnTo>
                  <a:lnTo>
                    <a:pt x="0" y="82143"/>
                  </a:lnTo>
                  <a:lnTo>
                    <a:pt x="0" y="739292"/>
                  </a:lnTo>
                  <a:lnTo>
                    <a:pt x="6463" y="771265"/>
                  </a:lnTo>
                  <a:lnTo>
                    <a:pt x="24082" y="797375"/>
                  </a:lnTo>
                  <a:lnTo>
                    <a:pt x="50202" y="814980"/>
                  </a:lnTo>
                  <a:lnTo>
                    <a:pt x="82169" y="821436"/>
                  </a:lnTo>
                  <a:lnTo>
                    <a:pt x="1213231" y="821436"/>
                  </a:lnTo>
                  <a:lnTo>
                    <a:pt x="1245197" y="814980"/>
                  </a:lnTo>
                  <a:lnTo>
                    <a:pt x="1271317" y="797375"/>
                  </a:lnTo>
                  <a:lnTo>
                    <a:pt x="1288936" y="771265"/>
                  </a:lnTo>
                  <a:lnTo>
                    <a:pt x="1295400" y="739292"/>
                  </a:lnTo>
                  <a:lnTo>
                    <a:pt x="1295400" y="82143"/>
                  </a:lnTo>
                  <a:lnTo>
                    <a:pt x="1288936" y="50170"/>
                  </a:lnTo>
                  <a:lnTo>
                    <a:pt x="1271317" y="24060"/>
                  </a:lnTo>
                  <a:lnTo>
                    <a:pt x="1245197" y="6455"/>
                  </a:lnTo>
                  <a:lnTo>
                    <a:pt x="1213231" y="0"/>
                  </a:lnTo>
                  <a:close/>
                </a:path>
              </a:pathLst>
            </a:custGeom>
            <a:solidFill>
              <a:srgbClr val="17406C">
                <a:alpha val="90194"/>
              </a:srgbClr>
            </a:solidFill>
          </p:spPr>
          <p:txBody>
            <a:bodyPr wrap="square" lIns="0" tIns="0" rIns="0" bIns="0" rtlCol="0"/>
            <a:lstStyle/>
            <a:p>
              <a:endParaRPr/>
            </a:p>
          </p:txBody>
        </p:sp>
        <p:sp>
          <p:nvSpPr>
            <p:cNvPr id="66" name="object 63">
              <a:extLst>
                <a:ext uri="{FF2B5EF4-FFF2-40B4-BE49-F238E27FC236}">
                  <a16:creationId xmlns:a16="http://schemas.microsoft.com/office/drawing/2014/main" id="{1D353E86-538D-41B6-BF48-00B3A9A986A7}"/>
                </a:ext>
              </a:extLst>
            </p:cNvPr>
            <p:cNvSpPr/>
            <p:nvPr/>
          </p:nvSpPr>
          <p:spPr>
            <a:xfrm>
              <a:off x="3310128" y="5670803"/>
              <a:ext cx="1295400" cy="821690"/>
            </a:xfrm>
            <a:custGeom>
              <a:avLst/>
              <a:gdLst/>
              <a:ahLst/>
              <a:cxnLst/>
              <a:rect l="l" t="t" r="r" b="b"/>
              <a:pathLst>
                <a:path w="1295400" h="821689">
                  <a:moveTo>
                    <a:pt x="0" y="82143"/>
                  </a:moveTo>
                  <a:lnTo>
                    <a:pt x="6463" y="50170"/>
                  </a:lnTo>
                  <a:lnTo>
                    <a:pt x="24082" y="24060"/>
                  </a:lnTo>
                  <a:lnTo>
                    <a:pt x="50202" y="6455"/>
                  </a:lnTo>
                  <a:lnTo>
                    <a:pt x="82169" y="0"/>
                  </a:lnTo>
                  <a:lnTo>
                    <a:pt x="1213231" y="0"/>
                  </a:lnTo>
                  <a:lnTo>
                    <a:pt x="1245197" y="6455"/>
                  </a:lnTo>
                  <a:lnTo>
                    <a:pt x="1271317" y="24060"/>
                  </a:lnTo>
                  <a:lnTo>
                    <a:pt x="1288936" y="50170"/>
                  </a:lnTo>
                  <a:lnTo>
                    <a:pt x="1295400" y="82143"/>
                  </a:lnTo>
                  <a:lnTo>
                    <a:pt x="1295400" y="739292"/>
                  </a:lnTo>
                  <a:lnTo>
                    <a:pt x="1288936" y="771265"/>
                  </a:lnTo>
                  <a:lnTo>
                    <a:pt x="1271317" y="797375"/>
                  </a:lnTo>
                  <a:lnTo>
                    <a:pt x="1245197" y="814980"/>
                  </a:lnTo>
                  <a:lnTo>
                    <a:pt x="1213231" y="821436"/>
                  </a:lnTo>
                  <a:lnTo>
                    <a:pt x="82169" y="821436"/>
                  </a:lnTo>
                  <a:lnTo>
                    <a:pt x="50202" y="814980"/>
                  </a:lnTo>
                  <a:lnTo>
                    <a:pt x="24082" y="797375"/>
                  </a:lnTo>
                  <a:lnTo>
                    <a:pt x="6463" y="771265"/>
                  </a:lnTo>
                  <a:lnTo>
                    <a:pt x="0" y="739292"/>
                  </a:lnTo>
                  <a:lnTo>
                    <a:pt x="0" y="82143"/>
                  </a:lnTo>
                  <a:close/>
                </a:path>
              </a:pathLst>
            </a:custGeom>
            <a:ln w="12192">
              <a:solidFill>
                <a:srgbClr val="0E6EC5"/>
              </a:solidFill>
            </a:ln>
          </p:spPr>
          <p:txBody>
            <a:bodyPr wrap="square" lIns="0" tIns="0" rIns="0" bIns="0" rtlCol="0"/>
            <a:lstStyle/>
            <a:p>
              <a:endParaRPr/>
            </a:p>
          </p:txBody>
        </p:sp>
      </p:grpSp>
      <p:sp>
        <p:nvSpPr>
          <p:cNvPr id="67" name="object 64">
            <a:extLst>
              <a:ext uri="{FF2B5EF4-FFF2-40B4-BE49-F238E27FC236}">
                <a16:creationId xmlns:a16="http://schemas.microsoft.com/office/drawing/2014/main" id="{3254A16C-A68F-4A70-805F-4E6E5138F503}"/>
              </a:ext>
            </a:extLst>
          </p:cNvPr>
          <p:cNvSpPr txBox="1"/>
          <p:nvPr/>
        </p:nvSpPr>
        <p:spPr>
          <a:xfrm>
            <a:off x="5028439" y="5882436"/>
            <a:ext cx="907415" cy="373380"/>
          </a:xfrm>
          <a:prstGeom prst="rect">
            <a:avLst/>
          </a:prstGeom>
        </p:spPr>
        <p:txBody>
          <a:bodyPr vert="horz" wrap="square" lIns="0" tIns="33019" rIns="0" bIns="0" rtlCol="0">
            <a:spAutoFit/>
          </a:bodyPr>
          <a:lstStyle/>
          <a:p>
            <a:pPr marL="147955" marR="5080" indent="-135890">
              <a:lnSpc>
                <a:spcPts val="1300"/>
              </a:lnSpc>
              <a:spcBef>
                <a:spcPts val="259"/>
              </a:spcBef>
            </a:pPr>
            <a:r>
              <a:rPr sz="1200" spc="40">
                <a:solidFill>
                  <a:srgbClr val="C1D7F1"/>
                </a:solidFill>
                <a:latin typeface="Arial"/>
                <a:cs typeface="Arial"/>
              </a:rPr>
              <a:t>± </a:t>
            </a:r>
            <a:r>
              <a:rPr sz="1200">
                <a:solidFill>
                  <a:srgbClr val="C1D7F1"/>
                </a:solidFill>
                <a:latin typeface="Arial"/>
                <a:cs typeface="Arial"/>
              </a:rPr>
              <a:t>Cert</a:t>
            </a:r>
            <a:r>
              <a:rPr sz="1200" spc="-175">
                <a:solidFill>
                  <a:srgbClr val="C1D7F1"/>
                </a:solidFill>
                <a:latin typeface="Arial"/>
                <a:cs typeface="Arial"/>
              </a:rPr>
              <a:t> </a:t>
            </a:r>
            <a:r>
              <a:rPr sz="1200">
                <a:solidFill>
                  <a:srgbClr val="C1D7F1"/>
                </a:solidFill>
                <a:latin typeface="Arial"/>
                <a:cs typeface="Arial"/>
              </a:rPr>
              <a:t>Ortho,  </a:t>
            </a:r>
            <a:r>
              <a:rPr sz="1200" spc="-5">
                <a:solidFill>
                  <a:srgbClr val="C1D7F1"/>
                </a:solidFill>
                <a:latin typeface="Arial"/>
                <a:cs typeface="Arial"/>
              </a:rPr>
              <a:t>MS,</a:t>
            </a:r>
            <a:r>
              <a:rPr sz="1200" spc="-20">
                <a:solidFill>
                  <a:srgbClr val="C1D7F1"/>
                </a:solidFill>
                <a:latin typeface="Arial"/>
                <a:cs typeface="Arial"/>
              </a:rPr>
              <a:t> </a:t>
            </a:r>
            <a:r>
              <a:rPr sz="1200" spc="-5">
                <a:solidFill>
                  <a:srgbClr val="C1D7F1"/>
                </a:solidFill>
                <a:latin typeface="Arial"/>
                <a:cs typeface="Arial"/>
              </a:rPr>
              <a:t>PhD</a:t>
            </a:r>
            <a:endParaRPr sz="1200">
              <a:latin typeface="Arial"/>
              <a:cs typeface="Arial"/>
            </a:endParaRPr>
          </a:p>
        </p:txBody>
      </p:sp>
      <p:grpSp>
        <p:nvGrpSpPr>
          <p:cNvPr id="68" name="object 65">
            <a:extLst>
              <a:ext uri="{FF2B5EF4-FFF2-40B4-BE49-F238E27FC236}">
                <a16:creationId xmlns:a16="http://schemas.microsoft.com/office/drawing/2014/main" id="{15F7CAD5-6C94-4064-B216-9402A8BBA33D}"/>
              </a:ext>
            </a:extLst>
          </p:cNvPr>
          <p:cNvGrpSpPr/>
          <p:nvPr/>
        </p:nvGrpSpPr>
        <p:grpSpPr>
          <a:xfrm>
            <a:off x="5475479" y="3604005"/>
            <a:ext cx="2331085" cy="1687830"/>
            <a:chOff x="3951478" y="3604005"/>
            <a:chExt cx="2331085" cy="1687830"/>
          </a:xfrm>
        </p:grpSpPr>
        <p:sp>
          <p:nvSpPr>
            <p:cNvPr id="69" name="object 66">
              <a:extLst>
                <a:ext uri="{FF2B5EF4-FFF2-40B4-BE49-F238E27FC236}">
                  <a16:creationId xmlns:a16="http://schemas.microsoft.com/office/drawing/2014/main" id="{BF50F640-6F52-405F-8D9E-E61B473A3D99}"/>
                </a:ext>
              </a:extLst>
            </p:cNvPr>
            <p:cNvSpPr/>
            <p:nvPr/>
          </p:nvSpPr>
          <p:spPr>
            <a:xfrm>
              <a:off x="3957828" y="3610355"/>
              <a:ext cx="1641475" cy="1675130"/>
            </a:xfrm>
            <a:custGeom>
              <a:avLst/>
              <a:gdLst/>
              <a:ahLst/>
              <a:cxnLst/>
              <a:rect l="l" t="t" r="r" b="b"/>
              <a:pathLst>
                <a:path w="1641475" h="1675129">
                  <a:moveTo>
                    <a:pt x="0" y="1298448"/>
                  </a:moveTo>
                  <a:lnTo>
                    <a:pt x="0" y="1674876"/>
                  </a:lnTo>
                </a:path>
                <a:path w="1641475" h="1675129">
                  <a:moveTo>
                    <a:pt x="1641348" y="0"/>
                  </a:moveTo>
                  <a:lnTo>
                    <a:pt x="1641348" y="376428"/>
                  </a:lnTo>
                </a:path>
              </a:pathLst>
            </a:custGeom>
            <a:ln w="12192">
              <a:solidFill>
                <a:srgbClr val="0C63B3"/>
              </a:solidFill>
            </a:ln>
          </p:spPr>
          <p:txBody>
            <a:bodyPr wrap="square" lIns="0" tIns="0" rIns="0" bIns="0" rtlCol="0"/>
            <a:lstStyle/>
            <a:p>
              <a:endParaRPr/>
            </a:p>
          </p:txBody>
        </p:sp>
        <p:sp>
          <p:nvSpPr>
            <p:cNvPr id="70" name="object 67">
              <a:extLst>
                <a:ext uri="{FF2B5EF4-FFF2-40B4-BE49-F238E27FC236}">
                  <a16:creationId xmlns:a16="http://schemas.microsoft.com/office/drawing/2014/main" id="{C12641BB-23AC-4490-BB24-B175419667E2}"/>
                </a:ext>
              </a:extLst>
            </p:cNvPr>
            <p:cNvSpPr/>
            <p:nvPr/>
          </p:nvSpPr>
          <p:spPr>
            <a:xfrm>
              <a:off x="4980432" y="3986783"/>
              <a:ext cx="1295400" cy="821690"/>
            </a:xfrm>
            <a:custGeom>
              <a:avLst/>
              <a:gdLst/>
              <a:ahLst/>
              <a:cxnLst/>
              <a:rect l="l" t="t" r="r" b="b"/>
              <a:pathLst>
                <a:path w="1295400" h="821689">
                  <a:moveTo>
                    <a:pt x="1213230" y="0"/>
                  </a:moveTo>
                  <a:lnTo>
                    <a:pt x="82168" y="0"/>
                  </a:lnTo>
                  <a:lnTo>
                    <a:pt x="50202" y="6463"/>
                  </a:lnTo>
                  <a:lnTo>
                    <a:pt x="24082" y="24082"/>
                  </a:lnTo>
                  <a:lnTo>
                    <a:pt x="6463" y="50202"/>
                  </a:lnTo>
                  <a:lnTo>
                    <a:pt x="0" y="82169"/>
                  </a:lnTo>
                  <a:lnTo>
                    <a:pt x="0" y="739267"/>
                  </a:lnTo>
                  <a:lnTo>
                    <a:pt x="6463" y="771233"/>
                  </a:lnTo>
                  <a:lnTo>
                    <a:pt x="24082" y="797353"/>
                  </a:lnTo>
                  <a:lnTo>
                    <a:pt x="50202" y="814972"/>
                  </a:lnTo>
                  <a:lnTo>
                    <a:pt x="82168" y="821436"/>
                  </a:lnTo>
                  <a:lnTo>
                    <a:pt x="1213230" y="821436"/>
                  </a:lnTo>
                  <a:lnTo>
                    <a:pt x="1245197" y="814972"/>
                  </a:lnTo>
                  <a:lnTo>
                    <a:pt x="1271317" y="797353"/>
                  </a:lnTo>
                  <a:lnTo>
                    <a:pt x="1288936" y="771233"/>
                  </a:lnTo>
                  <a:lnTo>
                    <a:pt x="1295400" y="739267"/>
                  </a:lnTo>
                  <a:lnTo>
                    <a:pt x="1295400" y="82169"/>
                  </a:lnTo>
                  <a:lnTo>
                    <a:pt x="1288936" y="50202"/>
                  </a:lnTo>
                  <a:lnTo>
                    <a:pt x="1271317" y="24082"/>
                  </a:lnTo>
                  <a:lnTo>
                    <a:pt x="1245197" y="6463"/>
                  </a:lnTo>
                  <a:lnTo>
                    <a:pt x="1213230" y="0"/>
                  </a:lnTo>
                  <a:close/>
                </a:path>
              </a:pathLst>
            </a:custGeom>
            <a:solidFill>
              <a:srgbClr val="0E6EC5"/>
            </a:solidFill>
          </p:spPr>
          <p:txBody>
            <a:bodyPr wrap="square" lIns="0" tIns="0" rIns="0" bIns="0" rtlCol="0"/>
            <a:lstStyle/>
            <a:p>
              <a:endParaRPr/>
            </a:p>
          </p:txBody>
        </p:sp>
        <p:sp>
          <p:nvSpPr>
            <p:cNvPr id="71" name="object 68">
              <a:extLst>
                <a:ext uri="{FF2B5EF4-FFF2-40B4-BE49-F238E27FC236}">
                  <a16:creationId xmlns:a16="http://schemas.microsoft.com/office/drawing/2014/main" id="{84FA73C5-667A-48A8-AF99-00B8F2DAACB6}"/>
                </a:ext>
              </a:extLst>
            </p:cNvPr>
            <p:cNvSpPr/>
            <p:nvPr/>
          </p:nvSpPr>
          <p:spPr>
            <a:xfrm>
              <a:off x="4980432" y="3986783"/>
              <a:ext cx="1295400" cy="821690"/>
            </a:xfrm>
            <a:custGeom>
              <a:avLst/>
              <a:gdLst/>
              <a:ahLst/>
              <a:cxnLst/>
              <a:rect l="l" t="t" r="r" b="b"/>
              <a:pathLst>
                <a:path w="1295400" h="821689">
                  <a:moveTo>
                    <a:pt x="0" y="82169"/>
                  </a:moveTo>
                  <a:lnTo>
                    <a:pt x="6463" y="50202"/>
                  </a:lnTo>
                  <a:lnTo>
                    <a:pt x="24082" y="24082"/>
                  </a:lnTo>
                  <a:lnTo>
                    <a:pt x="50202" y="6463"/>
                  </a:lnTo>
                  <a:lnTo>
                    <a:pt x="82168" y="0"/>
                  </a:lnTo>
                  <a:lnTo>
                    <a:pt x="1213230" y="0"/>
                  </a:lnTo>
                  <a:lnTo>
                    <a:pt x="1245197" y="6463"/>
                  </a:lnTo>
                  <a:lnTo>
                    <a:pt x="1271317" y="24082"/>
                  </a:lnTo>
                  <a:lnTo>
                    <a:pt x="1288936" y="50202"/>
                  </a:lnTo>
                  <a:lnTo>
                    <a:pt x="1295400" y="82169"/>
                  </a:lnTo>
                  <a:lnTo>
                    <a:pt x="1295400" y="739267"/>
                  </a:lnTo>
                  <a:lnTo>
                    <a:pt x="1288936" y="771233"/>
                  </a:lnTo>
                  <a:lnTo>
                    <a:pt x="1271317" y="797353"/>
                  </a:lnTo>
                  <a:lnTo>
                    <a:pt x="1245197" y="814972"/>
                  </a:lnTo>
                  <a:lnTo>
                    <a:pt x="1213230" y="821436"/>
                  </a:lnTo>
                  <a:lnTo>
                    <a:pt x="82168" y="821436"/>
                  </a:lnTo>
                  <a:lnTo>
                    <a:pt x="50202" y="814972"/>
                  </a:lnTo>
                  <a:lnTo>
                    <a:pt x="24082" y="797353"/>
                  </a:lnTo>
                  <a:lnTo>
                    <a:pt x="6463" y="771233"/>
                  </a:lnTo>
                  <a:lnTo>
                    <a:pt x="0" y="739267"/>
                  </a:lnTo>
                  <a:lnTo>
                    <a:pt x="0" y="82169"/>
                  </a:lnTo>
                  <a:close/>
                </a:path>
              </a:pathLst>
            </a:custGeom>
            <a:ln w="12192">
              <a:solidFill>
                <a:srgbClr val="17406C"/>
              </a:solidFill>
            </a:ln>
          </p:spPr>
          <p:txBody>
            <a:bodyPr wrap="square" lIns="0" tIns="0" rIns="0" bIns="0" rtlCol="0"/>
            <a:lstStyle/>
            <a:p>
              <a:endParaRPr/>
            </a:p>
          </p:txBody>
        </p:sp>
      </p:grpSp>
      <p:sp>
        <p:nvSpPr>
          <p:cNvPr id="72" name="object 69">
            <a:extLst>
              <a:ext uri="{FF2B5EF4-FFF2-40B4-BE49-F238E27FC236}">
                <a16:creationId xmlns:a16="http://schemas.microsoft.com/office/drawing/2014/main" id="{5891375C-C13F-484C-88D0-DDA037539C6E}"/>
              </a:ext>
            </a:extLst>
          </p:cNvPr>
          <p:cNvSpPr txBox="1"/>
          <p:nvPr/>
        </p:nvSpPr>
        <p:spPr>
          <a:xfrm>
            <a:off x="6981191" y="4038345"/>
            <a:ext cx="342265" cy="299720"/>
          </a:xfrm>
          <a:prstGeom prst="rect">
            <a:avLst/>
          </a:prstGeom>
        </p:spPr>
        <p:txBody>
          <a:bodyPr vert="horz" wrap="square" lIns="0" tIns="12700" rIns="0" bIns="0" rtlCol="0">
            <a:spAutoFit/>
          </a:bodyPr>
          <a:lstStyle/>
          <a:p>
            <a:pPr marL="12700">
              <a:spcBef>
                <a:spcPts val="100"/>
              </a:spcBef>
            </a:pPr>
            <a:r>
              <a:rPr spc="-10">
                <a:solidFill>
                  <a:srgbClr val="CAEAC0"/>
                </a:solidFill>
                <a:latin typeface="Arial"/>
                <a:cs typeface="Arial"/>
              </a:rPr>
              <a:t>CA</a:t>
            </a:r>
            <a:endParaRPr>
              <a:latin typeface="Arial"/>
              <a:cs typeface="Arial"/>
            </a:endParaRPr>
          </a:p>
        </p:txBody>
      </p:sp>
      <p:grpSp>
        <p:nvGrpSpPr>
          <p:cNvPr id="73" name="object 70">
            <a:extLst>
              <a:ext uri="{FF2B5EF4-FFF2-40B4-BE49-F238E27FC236}">
                <a16:creationId xmlns:a16="http://schemas.microsoft.com/office/drawing/2014/main" id="{BA1C2096-45EC-4E07-902A-E8DDFAAF5C08}"/>
              </a:ext>
            </a:extLst>
          </p:cNvPr>
          <p:cNvGrpSpPr/>
          <p:nvPr/>
        </p:nvGrpSpPr>
        <p:grpSpPr>
          <a:xfrm>
            <a:off x="6498082" y="4340097"/>
            <a:ext cx="1308100" cy="835660"/>
            <a:chOff x="4974082" y="4340097"/>
            <a:chExt cx="1308100" cy="835660"/>
          </a:xfrm>
        </p:grpSpPr>
        <p:sp>
          <p:nvSpPr>
            <p:cNvPr id="74" name="object 71">
              <a:extLst>
                <a:ext uri="{FF2B5EF4-FFF2-40B4-BE49-F238E27FC236}">
                  <a16:creationId xmlns:a16="http://schemas.microsoft.com/office/drawing/2014/main" id="{5F1892AA-FCBB-42C3-B0C7-D2E569E21050}"/>
                </a:ext>
              </a:extLst>
            </p:cNvPr>
            <p:cNvSpPr/>
            <p:nvPr/>
          </p:nvSpPr>
          <p:spPr>
            <a:xfrm>
              <a:off x="4980432" y="4346447"/>
              <a:ext cx="1295400" cy="822960"/>
            </a:xfrm>
            <a:custGeom>
              <a:avLst/>
              <a:gdLst/>
              <a:ahLst/>
              <a:cxnLst/>
              <a:rect l="l" t="t" r="r" b="b"/>
              <a:pathLst>
                <a:path w="1295400" h="822960">
                  <a:moveTo>
                    <a:pt x="1213103" y="0"/>
                  </a:moveTo>
                  <a:lnTo>
                    <a:pt x="82295" y="0"/>
                  </a:lnTo>
                  <a:lnTo>
                    <a:pt x="50256" y="6465"/>
                  </a:lnTo>
                  <a:lnTo>
                    <a:pt x="24098" y="24098"/>
                  </a:lnTo>
                  <a:lnTo>
                    <a:pt x="6465" y="50256"/>
                  </a:lnTo>
                  <a:lnTo>
                    <a:pt x="0" y="82295"/>
                  </a:lnTo>
                  <a:lnTo>
                    <a:pt x="0" y="740663"/>
                  </a:lnTo>
                  <a:lnTo>
                    <a:pt x="6465" y="772703"/>
                  </a:lnTo>
                  <a:lnTo>
                    <a:pt x="24098" y="798861"/>
                  </a:lnTo>
                  <a:lnTo>
                    <a:pt x="50256" y="816494"/>
                  </a:lnTo>
                  <a:lnTo>
                    <a:pt x="82295" y="822959"/>
                  </a:lnTo>
                  <a:lnTo>
                    <a:pt x="1213103" y="822959"/>
                  </a:lnTo>
                  <a:lnTo>
                    <a:pt x="1245143" y="816494"/>
                  </a:lnTo>
                  <a:lnTo>
                    <a:pt x="1271301" y="798861"/>
                  </a:lnTo>
                  <a:lnTo>
                    <a:pt x="1288934" y="772703"/>
                  </a:lnTo>
                  <a:lnTo>
                    <a:pt x="1295400" y="740663"/>
                  </a:lnTo>
                  <a:lnTo>
                    <a:pt x="1295400" y="82295"/>
                  </a:lnTo>
                  <a:lnTo>
                    <a:pt x="1288934" y="50256"/>
                  </a:lnTo>
                  <a:lnTo>
                    <a:pt x="1271301" y="24098"/>
                  </a:lnTo>
                  <a:lnTo>
                    <a:pt x="1245143" y="6465"/>
                  </a:lnTo>
                  <a:lnTo>
                    <a:pt x="1213103" y="0"/>
                  </a:lnTo>
                  <a:close/>
                </a:path>
              </a:pathLst>
            </a:custGeom>
            <a:solidFill>
              <a:srgbClr val="17406C">
                <a:alpha val="90194"/>
              </a:srgbClr>
            </a:solidFill>
          </p:spPr>
          <p:txBody>
            <a:bodyPr wrap="square" lIns="0" tIns="0" rIns="0" bIns="0" rtlCol="0"/>
            <a:lstStyle/>
            <a:p>
              <a:endParaRPr/>
            </a:p>
          </p:txBody>
        </p:sp>
        <p:sp>
          <p:nvSpPr>
            <p:cNvPr id="75" name="object 72">
              <a:extLst>
                <a:ext uri="{FF2B5EF4-FFF2-40B4-BE49-F238E27FC236}">
                  <a16:creationId xmlns:a16="http://schemas.microsoft.com/office/drawing/2014/main" id="{38D166AA-CB11-4441-B97C-E2A2265DF77C}"/>
                </a:ext>
              </a:extLst>
            </p:cNvPr>
            <p:cNvSpPr/>
            <p:nvPr/>
          </p:nvSpPr>
          <p:spPr>
            <a:xfrm>
              <a:off x="4980432" y="4346447"/>
              <a:ext cx="1295400" cy="822960"/>
            </a:xfrm>
            <a:custGeom>
              <a:avLst/>
              <a:gdLst/>
              <a:ahLst/>
              <a:cxnLst/>
              <a:rect l="l" t="t" r="r" b="b"/>
              <a:pathLst>
                <a:path w="1295400" h="822960">
                  <a:moveTo>
                    <a:pt x="0" y="82295"/>
                  </a:moveTo>
                  <a:lnTo>
                    <a:pt x="6465" y="50256"/>
                  </a:lnTo>
                  <a:lnTo>
                    <a:pt x="24098" y="24098"/>
                  </a:lnTo>
                  <a:lnTo>
                    <a:pt x="50256" y="6465"/>
                  </a:lnTo>
                  <a:lnTo>
                    <a:pt x="82295" y="0"/>
                  </a:lnTo>
                  <a:lnTo>
                    <a:pt x="1213103" y="0"/>
                  </a:lnTo>
                  <a:lnTo>
                    <a:pt x="1245143" y="6465"/>
                  </a:lnTo>
                  <a:lnTo>
                    <a:pt x="1271301" y="24098"/>
                  </a:lnTo>
                  <a:lnTo>
                    <a:pt x="1288934" y="50256"/>
                  </a:lnTo>
                  <a:lnTo>
                    <a:pt x="1295400" y="82295"/>
                  </a:lnTo>
                  <a:lnTo>
                    <a:pt x="1295400" y="740663"/>
                  </a:lnTo>
                  <a:lnTo>
                    <a:pt x="1288934" y="772703"/>
                  </a:lnTo>
                  <a:lnTo>
                    <a:pt x="1271301" y="798861"/>
                  </a:lnTo>
                  <a:lnTo>
                    <a:pt x="1245143" y="816494"/>
                  </a:lnTo>
                  <a:lnTo>
                    <a:pt x="1213103" y="822959"/>
                  </a:lnTo>
                  <a:lnTo>
                    <a:pt x="82295" y="822959"/>
                  </a:lnTo>
                  <a:lnTo>
                    <a:pt x="50256" y="816494"/>
                  </a:lnTo>
                  <a:lnTo>
                    <a:pt x="24098" y="798861"/>
                  </a:lnTo>
                  <a:lnTo>
                    <a:pt x="6465" y="772703"/>
                  </a:lnTo>
                  <a:lnTo>
                    <a:pt x="0" y="740663"/>
                  </a:lnTo>
                  <a:lnTo>
                    <a:pt x="0" y="82295"/>
                  </a:lnTo>
                  <a:close/>
                </a:path>
              </a:pathLst>
            </a:custGeom>
            <a:ln w="12192">
              <a:solidFill>
                <a:srgbClr val="0E6EC5"/>
              </a:solidFill>
            </a:ln>
          </p:spPr>
          <p:txBody>
            <a:bodyPr wrap="square" lIns="0" tIns="0" rIns="0" bIns="0" rtlCol="0"/>
            <a:lstStyle/>
            <a:p>
              <a:endParaRPr/>
            </a:p>
          </p:txBody>
        </p:sp>
      </p:grpSp>
      <p:sp>
        <p:nvSpPr>
          <p:cNvPr id="76" name="object 73">
            <a:extLst>
              <a:ext uri="{FF2B5EF4-FFF2-40B4-BE49-F238E27FC236}">
                <a16:creationId xmlns:a16="http://schemas.microsoft.com/office/drawing/2014/main" id="{1B81A2EE-229A-4955-ADFE-5F920FE77F01}"/>
              </a:ext>
            </a:extLst>
          </p:cNvPr>
          <p:cNvSpPr txBox="1"/>
          <p:nvPr/>
        </p:nvSpPr>
        <p:spPr>
          <a:xfrm>
            <a:off x="6653022" y="4640960"/>
            <a:ext cx="997585" cy="197490"/>
          </a:xfrm>
          <a:prstGeom prst="rect">
            <a:avLst/>
          </a:prstGeom>
        </p:spPr>
        <p:txBody>
          <a:bodyPr vert="horz" wrap="square" lIns="0" tIns="12700" rIns="0" bIns="0" rtlCol="0">
            <a:spAutoFit/>
          </a:bodyPr>
          <a:lstStyle/>
          <a:p>
            <a:pPr marL="12700">
              <a:spcBef>
                <a:spcPts val="100"/>
              </a:spcBef>
            </a:pPr>
            <a:r>
              <a:rPr sz="1200" spc="-5">
                <a:solidFill>
                  <a:srgbClr val="C1D7F1"/>
                </a:solidFill>
                <a:latin typeface="Arial"/>
                <a:cs typeface="Arial"/>
              </a:rPr>
              <a:t>Collaborations</a:t>
            </a:r>
            <a:endParaRPr sz="1200">
              <a:latin typeface="Arial"/>
              <a:cs typeface="Arial"/>
            </a:endParaRPr>
          </a:p>
        </p:txBody>
      </p:sp>
      <p:sp>
        <p:nvSpPr>
          <p:cNvPr id="77" name="object 74">
            <a:extLst>
              <a:ext uri="{FF2B5EF4-FFF2-40B4-BE49-F238E27FC236}">
                <a16:creationId xmlns:a16="http://schemas.microsoft.com/office/drawing/2014/main" id="{8C0D464A-19FA-4C34-A55B-80AB8AAD8EE5}"/>
              </a:ext>
            </a:extLst>
          </p:cNvPr>
          <p:cNvSpPr/>
          <p:nvPr/>
        </p:nvSpPr>
        <p:spPr>
          <a:xfrm>
            <a:off x="4530851" y="3610356"/>
            <a:ext cx="2599690" cy="635"/>
          </a:xfrm>
          <a:custGeom>
            <a:avLst/>
            <a:gdLst/>
            <a:ahLst/>
            <a:cxnLst/>
            <a:rect l="l" t="t" r="r" b="b"/>
            <a:pathLst>
              <a:path w="2599690" h="635">
                <a:moveTo>
                  <a:pt x="0" y="0"/>
                </a:moveTo>
                <a:lnTo>
                  <a:pt x="2599309" y="635"/>
                </a:lnTo>
              </a:path>
            </a:pathLst>
          </a:custGeom>
          <a:ln w="6096">
            <a:solidFill>
              <a:srgbClr val="0E6EC5"/>
            </a:solidFill>
          </a:ln>
        </p:spPr>
        <p:txBody>
          <a:bodyPr wrap="square" lIns="0" tIns="0" rIns="0" bIns="0" rtlCol="0"/>
          <a:lstStyle/>
          <a:p>
            <a:endParaRPr/>
          </a:p>
        </p:txBody>
      </p:sp>
    </p:spTree>
    <p:extLst>
      <p:ext uri="{BB962C8B-B14F-4D97-AF65-F5344CB8AC3E}">
        <p14:creationId xmlns:p14="http://schemas.microsoft.com/office/powerpoint/2010/main" val="2056094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Hands raised in the air&#10;&#10;Description automatically generated with low confidence">
            <a:extLst>
              <a:ext uri="{FF2B5EF4-FFF2-40B4-BE49-F238E27FC236}">
                <a16:creationId xmlns:a16="http://schemas.microsoft.com/office/drawing/2014/main" id="{0A123CA0-1AC9-4D7B-8D5A-AB7C18957A3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12"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838FD127-5604-4E03-B314-368E569CD0AA}"/>
              </a:ext>
            </a:extLst>
          </p:cNvPr>
          <p:cNvSpPr>
            <a:spLocks noGrp="1"/>
          </p:cNvSpPr>
          <p:nvPr>
            <p:ph type="ctrTitle"/>
          </p:nvPr>
        </p:nvSpPr>
        <p:spPr>
          <a:xfrm>
            <a:off x="7861719" y="3170856"/>
            <a:ext cx="4330261" cy="1834056"/>
          </a:xfrm>
        </p:spPr>
        <p:txBody>
          <a:bodyPr>
            <a:normAutofit/>
          </a:bodyPr>
          <a:lstStyle/>
          <a:p>
            <a:pPr marL="12700">
              <a:spcBef>
                <a:spcPts val="100"/>
              </a:spcBef>
            </a:pPr>
            <a:r>
              <a:rPr lang="en-US" sz="4800">
                <a:latin typeface="Arial Black" panose="020B0A04020102020204" pitchFamily="34" charset="0"/>
              </a:rPr>
              <a:t>Questions?</a:t>
            </a:r>
          </a:p>
        </p:txBody>
      </p:sp>
      <p:cxnSp>
        <p:nvCxnSpPr>
          <p:cNvPr id="14" name="Straight Connector 13">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2DA4995-357C-4F6E-8046-F95AD109DD4A}"/>
              </a:ext>
            </a:extLst>
          </p:cNvPr>
          <p:cNvSpPr txBox="1"/>
          <p:nvPr/>
        </p:nvSpPr>
        <p:spPr>
          <a:xfrm>
            <a:off x="8839200" y="5242675"/>
            <a:ext cx="4495800" cy="523220"/>
          </a:xfrm>
          <a:prstGeom prst="rect">
            <a:avLst/>
          </a:prstGeom>
          <a:noFill/>
        </p:spPr>
        <p:txBody>
          <a:bodyPr wrap="square" rtlCol="0">
            <a:spAutoFit/>
          </a:bodyPr>
          <a:lstStyle/>
          <a:p>
            <a:r>
              <a:rPr lang="en-US" sz="2800" b="1">
                <a:latin typeface="Arial" panose="020B0604020202020204" pitchFamily="34" charset="0"/>
                <a:cs typeface="Arial" panose="020B0604020202020204" pitchFamily="34" charset="0"/>
              </a:rPr>
              <a:t>aaofoundation.net</a:t>
            </a:r>
          </a:p>
        </p:txBody>
      </p:sp>
      <p:pic>
        <p:nvPicPr>
          <p:cNvPr id="11" name="Picture 2" descr="Website Icon – Free Download, PNG and Vector">
            <a:extLst>
              <a:ext uri="{FF2B5EF4-FFF2-40B4-BE49-F238E27FC236}">
                <a16:creationId xmlns:a16="http://schemas.microsoft.com/office/drawing/2014/main" id="{773D0C36-AECB-4DD9-92C0-ECDF8A3982CA}"/>
              </a:ext>
            </a:extLst>
          </p:cNvPr>
          <p:cNvPicPr>
            <a:picLocks noChangeAspect="1" noChangeArrowheads="1"/>
          </p:cNvPicPr>
          <p:nvPr/>
        </p:nvPicPr>
        <p:blipFill>
          <a:blip r:embed="rId3" cstate="print">
            <a:duotone>
              <a:prstClr val="black"/>
              <a:srgbClr val="06A7FE">
                <a:tint val="45000"/>
                <a:satMod val="400000"/>
              </a:srgbClr>
            </a:duotone>
            <a:extLst>
              <a:ext uri="{28A0092B-C50C-407E-A947-70E740481C1C}">
                <a14:useLocalDpi xmlns:a14="http://schemas.microsoft.com/office/drawing/2010/main" val="0"/>
              </a:ext>
            </a:extLst>
          </a:blip>
          <a:srcRect/>
          <a:stretch>
            <a:fillRect/>
          </a:stretch>
        </p:blipFill>
        <p:spPr bwMode="auto">
          <a:xfrm>
            <a:off x="8209910" y="5214966"/>
            <a:ext cx="629290" cy="629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011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7FB60B47-E0B8-4765-8F3A-075FF6CDDD1F}"/>
              </a:ext>
            </a:extLst>
          </p:cNvPr>
          <p:cNvSpPr txBox="1">
            <a:spLocks/>
          </p:cNvSpPr>
          <p:nvPr/>
        </p:nvSpPr>
        <p:spPr>
          <a:xfrm>
            <a:off x="3875472" y="1122402"/>
            <a:ext cx="7848600" cy="1675459"/>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spc="-165">
                <a:solidFill>
                  <a:srgbClr val="FFFFFF"/>
                </a:solidFill>
                <a:latin typeface="Arial Black" panose="020B0A04020102020204" pitchFamily="34" charset="0"/>
              </a:rPr>
              <a:t>The following are some helpful suggestions in completing your application</a:t>
            </a:r>
            <a:endParaRPr lang="en-US" sz="4000">
              <a:solidFill>
                <a:srgbClr val="FFFFFF"/>
              </a:solidFill>
              <a:latin typeface="Arial Black" panose="020B0A04020102020204" pitchFamily="34" charset="0"/>
            </a:endParaRPr>
          </a:p>
        </p:txBody>
      </p:sp>
      <p:pic>
        <p:nvPicPr>
          <p:cNvPr id="1026" name="Picture 2" descr="OGAPS - The Powerful Tool - Checklist">
            <a:extLst>
              <a:ext uri="{FF2B5EF4-FFF2-40B4-BE49-F238E27FC236}">
                <a16:creationId xmlns:a16="http://schemas.microsoft.com/office/drawing/2014/main" id="{6FB0F0B4-B6D4-420A-B08E-B1B2972EC9D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657600"/>
            <a:ext cx="3261591" cy="25336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18036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0F1782A0-1D9F-42D1-8045-3ABDCDCC4FBA}"/>
              </a:ext>
            </a:extLst>
          </p:cNvPr>
          <p:cNvSpPr txBox="1">
            <a:spLocks/>
          </p:cNvSpPr>
          <p:nvPr/>
        </p:nvSpPr>
        <p:spPr>
          <a:xfrm>
            <a:off x="4648200" y="304800"/>
            <a:ext cx="7467600" cy="1037079"/>
          </a:xfrm>
          <a:prstGeom prst="rect">
            <a:avLst/>
          </a:prstGeom>
        </p:spPr>
        <p:txBody>
          <a:bodyPr vert="horz" wrap="square" lIns="0" tIns="7302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spcBef>
                <a:spcPts val="575"/>
              </a:spcBef>
            </a:pPr>
            <a:r>
              <a:rPr lang="en-US" sz="3200" b="1" spc="-5">
                <a:solidFill>
                  <a:srgbClr val="EBFF80"/>
                </a:solidFill>
                <a:latin typeface="Arial" panose="020B0604020202020204" pitchFamily="34" charset="0"/>
                <a:cs typeface="Arial" panose="020B0604020202020204" pitchFamily="34" charset="0"/>
              </a:rPr>
              <a:t>Previous AAOF </a:t>
            </a:r>
            <a:r>
              <a:rPr lang="en-US" sz="3200" b="1" spc="-20">
                <a:solidFill>
                  <a:srgbClr val="EBFF80"/>
                </a:solidFill>
                <a:latin typeface="Arial" panose="020B0604020202020204" pitchFamily="34" charset="0"/>
                <a:cs typeface="Arial" panose="020B0604020202020204" pitchFamily="34" charset="0"/>
              </a:rPr>
              <a:t>Awards</a:t>
            </a:r>
            <a:r>
              <a:rPr lang="en-US" sz="3200" b="1" spc="-450">
                <a:solidFill>
                  <a:srgbClr val="EBFF80"/>
                </a:solidFill>
                <a:latin typeface="Arial" panose="020B0604020202020204" pitchFamily="34" charset="0"/>
                <a:cs typeface="Arial" panose="020B0604020202020204" pitchFamily="34" charset="0"/>
              </a:rPr>
              <a:t> </a:t>
            </a:r>
          </a:p>
          <a:p>
            <a:pPr marL="12700" marR="5080">
              <a:spcBef>
                <a:spcPts val="575"/>
              </a:spcBef>
            </a:pPr>
            <a:r>
              <a:rPr lang="en-US" sz="3200" b="1" spc="-5">
                <a:solidFill>
                  <a:srgbClr val="EBFF80"/>
                </a:solidFill>
                <a:latin typeface="Arial" panose="020B0604020202020204" pitchFamily="34" charset="0"/>
                <a:cs typeface="Arial" panose="020B0604020202020204" pitchFamily="34" charset="0"/>
              </a:rPr>
              <a:t>and Outcomes</a:t>
            </a:r>
            <a:endParaRPr lang="en-US" sz="3200" b="1">
              <a:solidFill>
                <a:srgbClr val="EBFF80"/>
              </a:solidFill>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23D86AB0-3D91-45C5-9E87-4B81CDE6D910}"/>
              </a:ext>
            </a:extLst>
          </p:cNvPr>
          <p:cNvSpPr txBox="1"/>
          <p:nvPr/>
        </p:nvSpPr>
        <p:spPr>
          <a:xfrm>
            <a:off x="3810000" y="1676400"/>
            <a:ext cx="6781800" cy="3665106"/>
          </a:xfrm>
          <a:prstGeom prst="rect">
            <a:avLst/>
          </a:prstGeom>
        </p:spPr>
        <p:txBody>
          <a:bodyPr vert="horz" wrap="square" lIns="0" tIns="12700" rIns="0" bIns="0" rtlCol="0">
            <a:spAutoFit/>
          </a:bodyPr>
          <a:lstStyle/>
          <a:p>
            <a:pPr marL="241300" indent="-228600">
              <a:spcBef>
                <a:spcPts val="100"/>
              </a:spcBef>
              <a:buChar char="•"/>
              <a:tabLst>
                <a:tab pos="241300" algn="l"/>
              </a:tabLst>
            </a:pPr>
            <a:r>
              <a:rPr sz="2800">
                <a:solidFill>
                  <a:srgbClr val="73D1F5"/>
                </a:solidFill>
                <a:latin typeface="Arial"/>
                <a:cs typeface="Arial"/>
              </a:rPr>
              <a:t>Reflects</a:t>
            </a:r>
            <a:r>
              <a:rPr sz="2800" spc="-10">
                <a:solidFill>
                  <a:srgbClr val="73D1F5"/>
                </a:solidFill>
                <a:latin typeface="Arial"/>
                <a:cs typeface="Arial"/>
              </a:rPr>
              <a:t> </a:t>
            </a:r>
            <a:r>
              <a:rPr sz="2800">
                <a:solidFill>
                  <a:srgbClr val="73D1F5"/>
                </a:solidFill>
                <a:latin typeface="Arial"/>
                <a:cs typeface="Arial"/>
              </a:rPr>
              <a:t>on:</a:t>
            </a:r>
          </a:p>
          <a:p>
            <a:pPr marL="698500" marR="800735" lvl="1" indent="-228600">
              <a:spcBef>
                <a:spcPts val="710"/>
              </a:spcBef>
              <a:buChar char="•"/>
              <a:tabLst>
                <a:tab pos="699135" algn="l"/>
              </a:tabLst>
            </a:pPr>
            <a:r>
              <a:rPr sz="2400" spc="-5">
                <a:solidFill>
                  <a:srgbClr val="FFFFFF"/>
                </a:solidFill>
                <a:latin typeface="Arial"/>
                <a:cs typeface="Arial"/>
              </a:rPr>
              <a:t>Academic</a:t>
            </a:r>
            <a:r>
              <a:rPr lang="en-US" sz="2400" spc="-5">
                <a:solidFill>
                  <a:srgbClr val="FFFFFF"/>
                </a:solidFill>
                <a:latin typeface="Arial"/>
                <a:cs typeface="Arial"/>
              </a:rPr>
              <a:t>  accomplishments</a:t>
            </a:r>
          </a:p>
          <a:p>
            <a:pPr marL="698500" marR="800735" lvl="1" indent="-228600">
              <a:spcBef>
                <a:spcPts val="710"/>
              </a:spcBef>
              <a:buChar char="•"/>
              <a:tabLst>
                <a:tab pos="699135" algn="l"/>
              </a:tabLst>
            </a:pPr>
            <a:r>
              <a:rPr lang="en-US" sz="2400" spc="-5">
                <a:solidFill>
                  <a:srgbClr val="FFFFFF"/>
                </a:solidFill>
                <a:latin typeface="Arial"/>
                <a:cs typeface="Arial"/>
              </a:rPr>
              <a:t>Success in career development and scholarship</a:t>
            </a:r>
          </a:p>
          <a:p>
            <a:pPr marL="698500" marR="800735" lvl="1" indent="-228600">
              <a:spcBef>
                <a:spcPts val="710"/>
              </a:spcBef>
              <a:buChar char="•"/>
              <a:tabLst>
                <a:tab pos="699135" algn="l"/>
              </a:tabLst>
            </a:pPr>
            <a:r>
              <a:rPr lang="en-US" sz="2400" spc="-5">
                <a:solidFill>
                  <a:srgbClr val="FFFFFF"/>
                </a:solidFill>
                <a:latin typeface="Arial"/>
                <a:cs typeface="Arial"/>
              </a:rPr>
              <a:t>Future chances of success with additional funding</a:t>
            </a:r>
          </a:p>
          <a:p>
            <a:pPr marL="241300" indent="-228600">
              <a:spcBef>
                <a:spcPts val="1900"/>
              </a:spcBef>
              <a:buChar char="•"/>
              <a:tabLst>
                <a:tab pos="241300" algn="l"/>
              </a:tabLst>
            </a:pPr>
            <a:r>
              <a:rPr sz="2800">
                <a:solidFill>
                  <a:srgbClr val="73D1F5"/>
                </a:solidFill>
                <a:latin typeface="Arial"/>
                <a:cs typeface="Arial"/>
              </a:rPr>
              <a:t>Important</a:t>
            </a:r>
            <a:r>
              <a:rPr sz="2800" spc="-30">
                <a:solidFill>
                  <a:srgbClr val="73D1F5"/>
                </a:solidFill>
                <a:latin typeface="Arial"/>
                <a:cs typeface="Arial"/>
              </a:rPr>
              <a:t> </a:t>
            </a:r>
            <a:r>
              <a:rPr sz="2800">
                <a:solidFill>
                  <a:srgbClr val="73D1F5"/>
                </a:solidFill>
                <a:latin typeface="Arial"/>
                <a:cs typeface="Arial"/>
              </a:rPr>
              <a:t>outcome</a:t>
            </a:r>
            <a:r>
              <a:rPr lang="en-US" sz="2800">
                <a:solidFill>
                  <a:srgbClr val="73D1F5"/>
                </a:solidFill>
                <a:latin typeface="Arial"/>
                <a:cs typeface="Arial"/>
              </a:rPr>
              <a:t> </a:t>
            </a:r>
            <a:r>
              <a:rPr sz="2800">
                <a:solidFill>
                  <a:srgbClr val="73D1F5"/>
                </a:solidFill>
                <a:latin typeface="Arial"/>
                <a:cs typeface="Arial"/>
              </a:rPr>
              <a:t>measure for</a:t>
            </a:r>
            <a:r>
              <a:rPr sz="2800" spc="-265">
                <a:solidFill>
                  <a:srgbClr val="73D1F5"/>
                </a:solidFill>
                <a:latin typeface="Arial"/>
                <a:cs typeface="Arial"/>
              </a:rPr>
              <a:t> </a:t>
            </a:r>
            <a:r>
              <a:rPr sz="2800">
                <a:solidFill>
                  <a:srgbClr val="73D1F5"/>
                </a:solidFill>
                <a:latin typeface="Arial"/>
                <a:cs typeface="Arial"/>
              </a:rPr>
              <a:t>AAOF and</a:t>
            </a:r>
            <a:r>
              <a:rPr sz="2800" spc="-10">
                <a:solidFill>
                  <a:srgbClr val="73D1F5"/>
                </a:solidFill>
                <a:latin typeface="Arial"/>
                <a:cs typeface="Arial"/>
              </a:rPr>
              <a:t> </a:t>
            </a:r>
            <a:r>
              <a:rPr sz="2800">
                <a:solidFill>
                  <a:srgbClr val="73D1F5"/>
                </a:solidFill>
                <a:latin typeface="Arial"/>
                <a:cs typeface="Arial"/>
              </a:rPr>
              <a:t>donors</a:t>
            </a:r>
          </a:p>
        </p:txBody>
      </p:sp>
    </p:spTree>
    <p:extLst>
      <p:ext uri="{BB962C8B-B14F-4D97-AF65-F5344CB8AC3E}">
        <p14:creationId xmlns:p14="http://schemas.microsoft.com/office/powerpoint/2010/main" val="1672278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688C5DA-508F-45EF-847C-8BAC7193A2D3}"/>
              </a:ext>
            </a:extLst>
          </p:cNvPr>
          <p:cNvSpPr txBox="1">
            <a:spLocks/>
          </p:cNvSpPr>
          <p:nvPr/>
        </p:nvSpPr>
        <p:spPr>
          <a:xfrm>
            <a:off x="4800600" y="351806"/>
            <a:ext cx="7162800" cy="918584"/>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b="1">
                <a:solidFill>
                  <a:srgbClr val="EBFF80"/>
                </a:solidFill>
                <a:latin typeface="Arial" panose="020B0604020202020204" pitchFamily="34" charset="0"/>
                <a:cs typeface="Arial" panose="020B0604020202020204" pitchFamily="34" charset="0"/>
              </a:rPr>
              <a:t>Budget &amp; budget</a:t>
            </a:r>
            <a:r>
              <a:rPr lang="en-US" sz="4000" b="1" spc="-40">
                <a:solidFill>
                  <a:srgbClr val="EBFF80"/>
                </a:solidFill>
                <a:latin typeface="Arial" panose="020B0604020202020204" pitchFamily="34" charset="0"/>
                <a:cs typeface="Arial" panose="020B0604020202020204" pitchFamily="34" charset="0"/>
              </a:rPr>
              <a:t> </a:t>
            </a:r>
            <a:r>
              <a:rPr lang="en-US" sz="4000" b="1">
                <a:solidFill>
                  <a:srgbClr val="EBFF80"/>
                </a:solidFill>
                <a:latin typeface="Arial" panose="020B0604020202020204" pitchFamily="34" charset="0"/>
                <a:cs typeface="Arial" panose="020B0604020202020204" pitchFamily="34" charset="0"/>
              </a:rPr>
              <a:t>justification</a:t>
            </a:r>
          </a:p>
        </p:txBody>
      </p:sp>
      <p:sp>
        <p:nvSpPr>
          <p:cNvPr id="5" name="object 3">
            <a:extLst>
              <a:ext uri="{FF2B5EF4-FFF2-40B4-BE49-F238E27FC236}">
                <a16:creationId xmlns:a16="http://schemas.microsoft.com/office/drawing/2014/main" id="{4820E948-9A31-4210-B3D0-FD81F00F85B4}"/>
              </a:ext>
            </a:extLst>
          </p:cNvPr>
          <p:cNvSpPr txBox="1"/>
          <p:nvPr/>
        </p:nvSpPr>
        <p:spPr>
          <a:xfrm>
            <a:off x="3429000" y="1773836"/>
            <a:ext cx="8686800" cy="2164054"/>
          </a:xfrm>
          <a:prstGeom prst="rect">
            <a:avLst/>
          </a:prstGeom>
        </p:spPr>
        <p:txBody>
          <a:bodyPr vert="horz" wrap="square" lIns="0" tIns="45085" rIns="0" bIns="0" rtlCol="0">
            <a:spAutoFit/>
          </a:bodyPr>
          <a:lstStyle/>
          <a:p>
            <a:pPr marL="241300" indent="-228600">
              <a:spcBef>
                <a:spcPts val="355"/>
              </a:spcBef>
              <a:buChar char="•"/>
              <a:tabLst>
                <a:tab pos="241300" algn="l"/>
              </a:tabLst>
            </a:pPr>
            <a:r>
              <a:rPr sz="2800" spc="-5">
                <a:solidFill>
                  <a:schemeClr val="bg1"/>
                </a:solidFill>
                <a:latin typeface="Arial"/>
                <a:cs typeface="Arial"/>
              </a:rPr>
              <a:t>All </a:t>
            </a:r>
            <a:r>
              <a:rPr sz="2800">
                <a:solidFill>
                  <a:schemeClr val="bg1"/>
                </a:solidFill>
                <a:latin typeface="Arial"/>
                <a:cs typeface="Arial"/>
              </a:rPr>
              <a:t>eligible expenses</a:t>
            </a:r>
            <a:r>
              <a:rPr sz="2800" spc="10">
                <a:solidFill>
                  <a:schemeClr val="bg1"/>
                </a:solidFill>
                <a:latin typeface="Arial"/>
                <a:cs typeface="Arial"/>
              </a:rPr>
              <a:t> </a:t>
            </a:r>
            <a:r>
              <a:rPr sz="2800" spc="-5">
                <a:solidFill>
                  <a:schemeClr val="bg1"/>
                </a:solidFill>
                <a:latin typeface="Arial"/>
                <a:cs typeface="Arial"/>
              </a:rPr>
              <a:t>only</a:t>
            </a:r>
            <a:endParaRPr sz="2800">
              <a:solidFill>
                <a:schemeClr val="bg1"/>
              </a:solidFill>
              <a:latin typeface="Arial"/>
              <a:cs typeface="Arial"/>
            </a:endParaRPr>
          </a:p>
          <a:p>
            <a:pPr marL="697865" lvl="1" indent="-228600">
              <a:spcBef>
                <a:spcPts val="225"/>
              </a:spcBef>
              <a:buChar char="•"/>
              <a:tabLst>
                <a:tab pos="698500" algn="l"/>
              </a:tabLst>
            </a:pPr>
            <a:r>
              <a:rPr sz="2400">
                <a:solidFill>
                  <a:srgbClr val="73D1F5"/>
                </a:solidFill>
                <a:latin typeface="Arial"/>
                <a:cs typeface="Arial"/>
              </a:rPr>
              <a:t>Itemized</a:t>
            </a:r>
            <a:r>
              <a:rPr sz="2400" spc="-20">
                <a:solidFill>
                  <a:srgbClr val="73D1F5"/>
                </a:solidFill>
                <a:latin typeface="Arial"/>
                <a:cs typeface="Arial"/>
              </a:rPr>
              <a:t> </a:t>
            </a:r>
            <a:r>
              <a:rPr sz="2400" spc="-5">
                <a:solidFill>
                  <a:srgbClr val="73D1F5"/>
                </a:solidFill>
                <a:latin typeface="Arial"/>
                <a:cs typeface="Arial"/>
              </a:rPr>
              <a:t>list</a:t>
            </a:r>
            <a:endParaRPr sz="2400">
              <a:solidFill>
                <a:srgbClr val="73D1F5"/>
              </a:solidFill>
              <a:latin typeface="Arial"/>
              <a:cs typeface="Arial"/>
            </a:endParaRPr>
          </a:p>
          <a:p>
            <a:pPr marL="697865" lvl="1" indent="-228600">
              <a:spcBef>
                <a:spcPts val="215"/>
              </a:spcBef>
              <a:buChar char="•"/>
              <a:tabLst>
                <a:tab pos="698500" algn="l"/>
              </a:tabLst>
            </a:pPr>
            <a:r>
              <a:rPr sz="2400" spc="-5">
                <a:solidFill>
                  <a:srgbClr val="73D1F5"/>
                </a:solidFill>
                <a:latin typeface="Arial"/>
                <a:cs typeface="Arial"/>
              </a:rPr>
              <a:t>Justification: why</a:t>
            </a:r>
            <a:r>
              <a:rPr sz="2400" spc="15">
                <a:solidFill>
                  <a:srgbClr val="73D1F5"/>
                </a:solidFill>
                <a:latin typeface="Arial"/>
                <a:cs typeface="Arial"/>
              </a:rPr>
              <a:t> </a:t>
            </a:r>
            <a:r>
              <a:rPr sz="2400" spc="-5">
                <a:solidFill>
                  <a:srgbClr val="73D1F5"/>
                </a:solidFill>
                <a:latin typeface="Arial"/>
                <a:cs typeface="Arial"/>
              </a:rPr>
              <a:t>needed</a:t>
            </a:r>
            <a:endParaRPr sz="2400">
              <a:solidFill>
                <a:srgbClr val="73D1F5"/>
              </a:solidFill>
              <a:latin typeface="Arial"/>
              <a:cs typeface="Arial"/>
            </a:endParaRPr>
          </a:p>
          <a:p>
            <a:pPr marL="241300" marR="381635" indent="-228600">
              <a:lnSpc>
                <a:spcPts val="3030"/>
              </a:lnSpc>
              <a:spcBef>
                <a:spcPts val="1035"/>
              </a:spcBef>
              <a:buChar char="•"/>
              <a:tabLst>
                <a:tab pos="241300" algn="l"/>
              </a:tabLst>
            </a:pPr>
            <a:r>
              <a:rPr sz="2800" spc="-5">
                <a:solidFill>
                  <a:schemeClr val="bg1"/>
                </a:solidFill>
                <a:latin typeface="Arial"/>
                <a:cs typeface="Arial"/>
              </a:rPr>
              <a:t>Follow </a:t>
            </a:r>
            <a:r>
              <a:rPr sz="2800">
                <a:solidFill>
                  <a:schemeClr val="bg1"/>
                </a:solidFill>
                <a:latin typeface="Arial"/>
                <a:cs typeface="Arial"/>
              </a:rPr>
              <a:t>guidelines </a:t>
            </a:r>
            <a:r>
              <a:rPr sz="2800" spc="-5">
                <a:solidFill>
                  <a:schemeClr val="bg1"/>
                </a:solidFill>
                <a:latin typeface="Arial"/>
                <a:cs typeface="Arial"/>
              </a:rPr>
              <a:t>– </a:t>
            </a:r>
            <a:r>
              <a:rPr sz="2800">
                <a:solidFill>
                  <a:schemeClr val="bg1"/>
                </a:solidFill>
                <a:latin typeface="Arial"/>
                <a:cs typeface="Arial"/>
              </a:rPr>
              <a:t>especially </a:t>
            </a:r>
            <a:r>
              <a:rPr sz="2800" spc="-5">
                <a:solidFill>
                  <a:schemeClr val="bg1"/>
                </a:solidFill>
                <a:latin typeface="Arial"/>
                <a:cs typeface="Arial"/>
              </a:rPr>
              <a:t>re: what is allowed </a:t>
            </a:r>
            <a:r>
              <a:rPr sz="2800" spc="50">
                <a:solidFill>
                  <a:schemeClr val="bg1"/>
                </a:solidFill>
                <a:latin typeface="Arial"/>
                <a:cs typeface="Arial"/>
              </a:rPr>
              <a:t>(± </a:t>
            </a:r>
            <a:r>
              <a:rPr sz="2800">
                <a:solidFill>
                  <a:schemeClr val="bg1"/>
                </a:solidFill>
                <a:latin typeface="Arial"/>
                <a:cs typeface="Arial"/>
              </a:rPr>
              <a:t>salaries) and </a:t>
            </a:r>
            <a:r>
              <a:rPr sz="2800" spc="-5">
                <a:solidFill>
                  <a:schemeClr val="bg1"/>
                </a:solidFill>
                <a:latin typeface="Arial"/>
                <a:cs typeface="Arial"/>
              </a:rPr>
              <a:t>limits</a:t>
            </a:r>
            <a:r>
              <a:rPr sz="2800" spc="-130">
                <a:solidFill>
                  <a:schemeClr val="bg1"/>
                </a:solidFill>
                <a:latin typeface="Arial"/>
                <a:cs typeface="Arial"/>
              </a:rPr>
              <a:t> </a:t>
            </a:r>
            <a:r>
              <a:rPr sz="2800">
                <a:solidFill>
                  <a:schemeClr val="bg1"/>
                </a:solidFill>
                <a:latin typeface="Arial"/>
                <a:cs typeface="Arial"/>
              </a:rPr>
              <a:t>(travel)</a:t>
            </a:r>
          </a:p>
        </p:txBody>
      </p:sp>
      <p:sp>
        <p:nvSpPr>
          <p:cNvPr id="7" name="TextBox 6">
            <a:extLst>
              <a:ext uri="{FF2B5EF4-FFF2-40B4-BE49-F238E27FC236}">
                <a16:creationId xmlns:a16="http://schemas.microsoft.com/office/drawing/2014/main" id="{A8C26D39-433D-4744-B22A-B70F7EC3BE68}"/>
              </a:ext>
            </a:extLst>
          </p:cNvPr>
          <p:cNvSpPr txBox="1"/>
          <p:nvPr/>
        </p:nvSpPr>
        <p:spPr>
          <a:xfrm>
            <a:off x="533400" y="4083903"/>
            <a:ext cx="8763000" cy="1651734"/>
          </a:xfrm>
          <a:prstGeom prst="rect">
            <a:avLst/>
          </a:prstGeom>
          <a:noFill/>
        </p:spPr>
        <p:txBody>
          <a:bodyPr wrap="square">
            <a:spAutoFit/>
          </a:bodyPr>
          <a:lstStyle/>
          <a:p>
            <a:pPr marL="241300" marR="801370" indent="-228600">
              <a:lnSpc>
                <a:spcPts val="3020"/>
              </a:lnSpc>
              <a:spcBef>
                <a:spcPts val="990"/>
              </a:spcBef>
              <a:buChar char="•"/>
              <a:tabLst>
                <a:tab pos="241300" algn="l"/>
              </a:tabLst>
            </a:pPr>
            <a:r>
              <a:rPr lang="en-US" sz="2800" spc="-5">
                <a:solidFill>
                  <a:schemeClr val="bg1"/>
                </a:solidFill>
                <a:latin typeface="Arial"/>
                <a:cs typeface="Arial"/>
              </a:rPr>
              <a:t>If other funds are planned to complete proposal,</a:t>
            </a:r>
            <a:r>
              <a:rPr lang="en-US" sz="2800">
                <a:solidFill>
                  <a:schemeClr val="bg1"/>
                </a:solidFill>
                <a:latin typeface="Arial"/>
                <a:cs typeface="Arial"/>
              </a:rPr>
              <a:t> </a:t>
            </a:r>
            <a:r>
              <a:rPr lang="en-US" sz="2800" spc="-5">
                <a:solidFill>
                  <a:schemeClr val="bg1"/>
                </a:solidFill>
                <a:latin typeface="Arial"/>
                <a:cs typeface="Arial"/>
              </a:rPr>
              <a:t>identify</a:t>
            </a:r>
            <a:endParaRPr lang="en-US" sz="2800">
              <a:solidFill>
                <a:schemeClr val="bg1"/>
              </a:solidFill>
              <a:latin typeface="Arial"/>
              <a:cs typeface="Arial"/>
            </a:endParaRPr>
          </a:p>
          <a:p>
            <a:pPr marL="697865" lvl="1" indent="-228600">
              <a:spcBef>
                <a:spcPts val="185"/>
              </a:spcBef>
              <a:buChar char="•"/>
              <a:tabLst>
                <a:tab pos="698500" algn="l"/>
              </a:tabLst>
            </a:pPr>
            <a:r>
              <a:rPr lang="en-US" sz="2400">
                <a:solidFill>
                  <a:srgbClr val="73D1F5"/>
                </a:solidFill>
                <a:latin typeface="Arial"/>
                <a:cs typeface="Arial"/>
              </a:rPr>
              <a:t>What </a:t>
            </a:r>
            <a:r>
              <a:rPr lang="en-US" sz="2400" spc="-5">
                <a:solidFill>
                  <a:srgbClr val="73D1F5"/>
                </a:solidFill>
                <a:latin typeface="Arial"/>
                <a:cs typeface="Arial"/>
              </a:rPr>
              <a:t>parts will be funded by AAOF/other</a:t>
            </a:r>
            <a:r>
              <a:rPr lang="en-US" sz="2400" spc="-80">
                <a:solidFill>
                  <a:srgbClr val="73D1F5"/>
                </a:solidFill>
                <a:latin typeface="Arial"/>
                <a:cs typeface="Arial"/>
              </a:rPr>
              <a:t> </a:t>
            </a:r>
            <a:r>
              <a:rPr lang="en-US" sz="2400" spc="-5">
                <a:solidFill>
                  <a:srgbClr val="73D1F5"/>
                </a:solidFill>
                <a:latin typeface="Arial"/>
                <a:cs typeface="Arial"/>
              </a:rPr>
              <a:t>funds</a:t>
            </a:r>
            <a:endParaRPr lang="en-US" sz="2400">
              <a:solidFill>
                <a:srgbClr val="73D1F5"/>
              </a:solidFill>
              <a:latin typeface="Arial"/>
              <a:cs typeface="Arial"/>
            </a:endParaRPr>
          </a:p>
          <a:p>
            <a:pPr marL="697865" lvl="1" indent="-228600">
              <a:spcBef>
                <a:spcPts val="215"/>
              </a:spcBef>
              <a:buChar char="•"/>
              <a:tabLst>
                <a:tab pos="698500" algn="l"/>
              </a:tabLst>
            </a:pPr>
            <a:r>
              <a:rPr lang="en-US" sz="2400" spc="-5">
                <a:solidFill>
                  <a:srgbClr val="73D1F5"/>
                </a:solidFill>
                <a:latin typeface="Arial"/>
                <a:cs typeface="Arial"/>
              </a:rPr>
              <a:t>Must: Source </a:t>
            </a:r>
            <a:r>
              <a:rPr lang="en-US" sz="2400">
                <a:solidFill>
                  <a:srgbClr val="73D1F5"/>
                </a:solidFill>
                <a:latin typeface="Arial"/>
                <a:cs typeface="Arial"/>
              </a:rPr>
              <a:t>of </a:t>
            </a:r>
            <a:r>
              <a:rPr lang="en-US" sz="2400" spc="-5">
                <a:solidFill>
                  <a:srgbClr val="73D1F5"/>
                </a:solidFill>
                <a:latin typeface="Arial"/>
                <a:cs typeface="Arial"/>
              </a:rPr>
              <a:t>other funds </a:t>
            </a:r>
            <a:r>
              <a:rPr lang="en-US" sz="2400" spc="-25">
                <a:solidFill>
                  <a:srgbClr val="73D1F5"/>
                </a:solidFill>
                <a:latin typeface="Arial"/>
                <a:cs typeface="Arial"/>
              </a:rPr>
              <a:t>(agency,</a:t>
            </a:r>
            <a:r>
              <a:rPr lang="en-US" sz="2400" spc="15">
                <a:solidFill>
                  <a:srgbClr val="73D1F5"/>
                </a:solidFill>
                <a:latin typeface="Arial"/>
                <a:cs typeface="Arial"/>
              </a:rPr>
              <a:t> </a:t>
            </a:r>
            <a:r>
              <a:rPr lang="en-US" sz="2400" spc="-5">
                <a:solidFill>
                  <a:srgbClr val="73D1F5"/>
                </a:solidFill>
                <a:latin typeface="Arial"/>
                <a:cs typeface="Arial"/>
              </a:rPr>
              <a:t>amount)</a:t>
            </a:r>
            <a:endParaRPr lang="en-US" sz="2400">
              <a:solidFill>
                <a:srgbClr val="73D1F5"/>
              </a:solidFill>
              <a:latin typeface="Arial"/>
              <a:cs typeface="Arial"/>
            </a:endParaRPr>
          </a:p>
        </p:txBody>
      </p:sp>
    </p:spTree>
    <p:extLst>
      <p:ext uri="{BB962C8B-B14F-4D97-AF65-F5344CB8AC3E}">
        <p14:creationId xmlns:p14="http://schemas.microsoft.com/office/powerpoint/2010/main" val="3707235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91E6D749-C8E2-4D0F-9B85-B8B0943D824B}"/>
              </a:ext>
            </a:extLst>
          </p:cNvPr>
          <p:cNvSpPr txBox="1">
            <a:spLocks/>
          </p:cNvSpPr>
          <p:nvPr/>
        </p:nvSpPr>
        <p:spPr>
          <a:xfrm>
            <a:off x="5334000" y="229184"/>
            <a:ext cx="6629400" cy="869789"/>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3600" b="1">
                <a:solidFill>
                  <a:srgbClr val="EBFF80"/>
                </a:solidFill>
                <a:latin typeface="Arial" panose="020B0604020202020204" pitchFamily="34" charset="0"/>
                <a:cs typeface="Arial" panose="020B0604020202020204" pitchFamily="34" charset="0"/>
              </a:rPr>
              <a:t>Budget &amp; budget</a:t>
            </a:r>
            <a:r>
              <a:rPr lang="en-US" sz="3600" b="1" spc="-40">
                <a:solidFill>
                  <a:srgbClr val="EBFF80"/>
                </a:solidFill>
                <a:latin typeface="Arial" panose="020B0604020202020204" pitchFamily="34" charset="0"/>
                <a:cs typeface="Arial" panose="020B0604020202020204" pitchFamily="34" charset="0"/>
              </a:rPr>
              <a:t> </a:t>
            </a:r>
            <a:r>
              <a:rPr lang="en-US" sz="3600" b="1">
                <a:solidFill>
                  <a:srgbClr val="EBFF80"/>
                </a:solidFill>
                <a:latin typeface="Arial" panose="020B0604020202020204" pitchFamily="34" charset="0"/>
                <a:cs typeface="Arial" panose="020B0604020202020204" pitchFamily="34" charset="0"/>
              </a:rPr>
              <a:t>justification</a:t>
            </a:r>
          </a:p>
        </p:txBody>
      </p:sp>
      <p:sp>
        <p:nvSpPr>
          <p:cNvPr id="5" name="object 3">
            <a:extLst>
              <a:ext uri="{FF2B5EF4-FFF2-40B4-BE49-F238E27FC236}">
                <a16:creationId xmlns:a16="http://schemas.microsoft.com/office/drawing/2014/main" id="{1B6BAF25-9BC6-418E-87D0-39DD05916532}"/>
              </a:ext>
            </a:extLst>
          </p:cNvPr>
          <p:cNvSpPr txBox="1"/>
          <p:nvPr/>
        </p:nvSpPr>
        <p:spPr>
          <a:xfrm>
            <a:off x="3429000" y="1708756"/>
            <a:ext cx="8763000" cy="1219565"/>
          </a:xfrm>
          <a:prstGeom prst="rect">
            <a:avLst/>
          </a:prstGeom>
        </p:spPr>
        <p:txBody>
          <a:bodyPr vert="horz" wrap="square" lIns="0" tIns="44450" rIns="0" bIns="0" rtlCol="0">
            <a:spAutoFit/>
          </a:bodyPr>
          <a:lstStyle/>
          <a:p>
            <a:pPr marL="241300" indent="-228600">
              <a:spcBef>
                <a:spcPts val="350"/>
              </a:spcBef>
              <a:buChar char="•"/>
              <a:tabLst>
                <a:tab pos="241300" algn="l"/>
              </a:tabLst>
            </a:pPr>
            <a:r>
              <a:rPr sz="2800" spc="-5">
                <a:solidFill>
                  <a:srgbClr val="FFFFFF"/>
                </a:solidFill>
                <a:latin typeface="Arial"/>
                <a:cs typeface="Arial"/>
              </a:rPr>
              <a:t>Fellowships only – if requesting</a:t>
            </a:r>
            <a:r>
              <a:rPr sz="2800" spc="110">
                <a:solidFill>
                  <a:srgbClr val="FFFFFF"/>
                </a:solidFill>
                <a:latin typeface="Arial"/>
                <a:cs typeface="Arial"/>
              </a:rPr>
              <a:t> </a:t>
            </a:r>
            <a:r>
              <a:rPr sz="2800">
                <a:solidFill>
                  <a:srgbClr val="FFFFFF"/>
                </a:solidFill>
                <a:latin typeface="Arial"/>
                <a:cs typeface="Arial"/>
              </a:rPr>
              <a:t>stipend/salary</a:t>
            </a:r>
          </a:p>
          <a:p>
            <a:pPr marL="697865" marR="135890" lvl="1" indent="-228600">
              <a:lnSpc>
                <a:spcPts val="2590"/>
              </a:lnSpc>
              <a:spcBef>
                <a:spcPts val="550"/>
              </a:spcBef>
              <a:buChar char="•"/>
              <a:tabLst>
                <a:tab pos="698500" algn="l"/>
              </a:tabLst>
            </a:pPr>
            <a:r>
              <a:rPr sz="2400" spc="-5">
                <a:solidFill>
                  <a:srgbClr val="73D1F5"/>
                </a:solidFill>
                <a:latin typeface="Arial"/>
                <a:cs typeface="Arial"/>
              </a:rPr>
              <a:t>Describe alternative funds </a:t>
            </a:r>
            <a:r>
              <a:rPr sz="2400">
                <a:solidFill>
                  <a:srgbClr val="73D1F5"/>
                </a:solidFill>
                <a:latin typeface="Arial"/>
                <a:cs typeface="Arial"/>
              </a:rPr>
              <a:t>(sources, </a:t>
            </a:r>
            <a:r>
              <a:rPr sz="2400" spc="-5">
                <a:solidFill>
                  <a:srgbClr val="73D1F5"/>
                </a:solidFill>
                <a:latin typeface="Arial"/>
                <a:cs typeface="Arial"/>
              </a:rPr>
              <a:t>amounts) </a:t>
            </a:r>
            <a:r>
              <a:rPr sz="2400">
                <a:solidFill>
                  <a:srgbClr val="73D1F5"/>
                </a:solidFill>
                <a:latin typeface="Arial"/>
                <a:cs typeface="Arial"/>
              </a:rPr>
              <a:t>for  </a:t>
            </a:r>
            <a:r>
              <a:rPr sz="2400" spc="-5">
                <a:solidFill>
                  <a:srgbClr val="73D1F5"/>
                </a:solidFill>
                <a:latin typeface="Arial"/>
                <a:cs typeface="Arial"/>
              </a:rPr>
              <a:t>proposed</a:t>
            </a:r>
            <a:r>
              <a:rPr sz="2400" spc="10">
                <a:solidFill>
                  <a:srgbClr val="73D1F5"/>
                </a:solidFill>
                <a:latin typeface="Arial"/>
                <a:cs typeface="Arial"/>
              </a:rPr>
              <a:t> </a:t>
            </a:r>
            <a:r>
              <a:rPr sz="2400" spc="-5">
                <a:solidFill>
                  <a:srgbClr val="73D1F5"/>
                </a:solidFill>
                <a:latin typeface="Arial"/>
                <a:cs typeface="Arial"/>
              </a:rPr>
              <a:t>plans</a:t>
            </a:r>
            <a:endParaRPr sz="2400">
              <a:solidFill>
                <a:srgbClr val="73D1F5"/>
              </a:solidFill>
              <a:latin typeface="Arial"/>
              <a:cs typeface="Arial"/>
            </a:endParaRPr>
          </a:p>
        </p:txBody>
      </p:sp>
      <p:sp>
        <p:nvSpPr>
          <p:cNvPr id="7" name="TextBox 6">
            <a:extLst>
              <a:ext uri="{FF2B5EF4-FFF2-40B4-BE49-F238E27FC236}">
                <a16:creationId xmlns:a16="http://schemas.microsoft.com/office/drawing/2014/main" id="{D954BB48-49AC-4D16-818A-4B98ECE8B3F0}"/>
              </a:ext>
            </a:extLst>
          </p:cNvPr>
          <p:cNvSpPr txBox="1"/>
          <p:nvPr/>
        </p:nvSpPr>
        <p:spPr>
          <a:xfrm>
            <a:off x="2590800" y="2928321"/>
            <a:ext cx="9486900" cy="2834109"/>
          </a:xfrm>
          <a:prstGeom prst="rect">
            <a:avLst/>
          </a:prstGeom>
          <a:noFill/>
        </p:spPr>
        <p:txBody>
          <a:bodyPr wrap="square">
            <a:spAutoFit/>
          </a:bodyPr>
          <a:lstStyle/>
          <a:p>
            <a:pPr marL="241300" indent="-228600">
              <a:spcBef>
                <a:spcPts val="620"/>
              </a:spcBef>
              <a:buChar char="•"/>
              <a:tabLst>
                <a:tab pos="241300" algn="l"/>
              </a:tabLst>
            </a:pPr>
            <a:r>
              <a:rPr lang="en-US" sz="2800" spc="-5">
                <a:solidFill>
                  <a:schemeClr val="bg1"/>
                </a:solidFill>
                <a:latin typeface="Arial"/>
                <a:cs typeface="Arial"/>
              </a:rPr>
              <a:t>Reviewers</a:t>
            </a:r>
            <a:r>
              <a:rPr lang="en-US" sz="2800" spc="15">
                <a:solidFill>
                  <a:schemeClr val="bg1"/>
                </a:solidFill>
                <a:latin typeface="Arial"/>
                <a:cs typeface="Arial"/>
              </a:rPr>
              <a:t> </a:t>
            </a:r>
            <a:r>
              <a:rPr lang="en-US" sz="2800" spc="-5">
                <a:solidFill>
                  <a:schemeClr val="bg1"/>
                </a:solidFill>
                <a:latin typeface="Arial"/>
                <a:cs typeface="Arial"/>
              </a:rPr>
              <a:t>assess</a:t>
            </a:r>
            <a:endParaRPr lang="en-US" sz="2800">
              <a:solidFill>
                <a:schemeClr val="bg1"/>
              </a:solidFill>
              <a:latin typeface="Arial"/>
              <a:cs typeface="Arial"/>
            </a:endParaRPr>
          </a:p>
          <a:p>
            <a:pPr marL="697865" lvl="1" indent="-228600">
              <a:spcBef>
                <a:spcPts val="220"/>
              </a:spcBef>
              <a:buChar char="•"/>
              <a:tabLst>
                <a:tab pos="698500" algn="l"/>
              </a:tabLst>
            </a:pPr>
            <a:r>
              <a:rPr lang="en-US" sz="2400" spc="-5">
                <a:solidFill>
                  <a:srgbClr val="73D1F5"/>
                </a:solidFill>
                <a:latin typeface="Arial"/>
                <a:cs typeface="Arial"/>
              </a:rPr>
              <a:t>Appropriateness </a:t>
            </a:r>
            <a:r>
              <a:rPr lang="en-US" sz="2400">
                <a:solidFill>
                  <a:srgbClr val="73D1F5"/>
                </a:solidFill>
                <a:latin typeface="Arial"/>
                <a:cs typeface="Arial"/>
              </a:rPr>
              <a:t>for </a:t>
            </a:r>
            <a:r>
              <a:rPr lang="en-US" sz="2400" spc="-5">
                <a:solidFill>
                  <a:srgbClr val="73D1F5"/>
                </a:solidFill>
                <a:latin typeface="Arial"/>
                <a:cs typeface="Arial"/>
              </a:rPr>
              <a:t>proposed</a:t>
            </a:r>
            <a:r>
              <a:rPr lang="en-US" sz="2400" spc="40">
                <a:solidFill>
                  <a:srgbClr val="73D1F5"/>
                </a:solidFill>
                <a:latin typeface="Arial"/>
                <a:cs typeface="Arial"/>
              </a:rPr>
              <a:t> </a:t>
            </a:r>
            <a:r>
              <a:rPr lang="en-US" sz="2400" spc="-5">
                <a:solidFill>
                  <a:srgbClr val="73D1F5"/>
                </a:solidFill>
                <a:latin typeface="Arial"/>
                <a:cs typeface="Arial"/>
              </a:rPr>
              <a:t>activities</a:t>
            </a:r>
            <a:endParaRPr lang="en-US" sz="2400">
              <a:solidFill>
                <a:srgbClr val="73D1F5"/>
              </a:solidFill>
              <a:latin typeface="Arial"/>
              <a:cs typeface="Arial"/>
            </a:endParaRPr>
          </a:p>
          <a:p>
            <a:pPr marL="697865" lvl="1" indent="-228600">
              <a:spcBef>
                <a:spcPts val="219"/>
              </a:spcBef>
              <a:buChar char="•"/>
              <a:tabLst>
                <a:tab pos="698500" algn="l"/>
              </a:tabLst>
            </a:pPr>
            <a:r>
              <a:rPr lang="en-US" sz="2400" spc="-5">
                <a:solidFill>
                  <a:srgbClr val="73D1F5"/>
                </a:solidFill>
                <a:latin typeface="Arial"/>
                <a:cs typeface="Arial"/>
              </a:rPr>
              <a:t>Completeness</a:t>
            </a:r>
            <a:endParaRPr lang="en-US" sz="2400">
              <a:solidFill>
                <a:srgbClr val="73D1F5"/>
              </a:solidFill>
              <a:latin typeface="Arial"/>
              <a:cs typeface="Arial"/>
            </a:endParaRPr>
          </a:p>
          <a:p>
            <a:pPr marL="697865" lvl="1" indent="-228600">
              <a:spcBef>
                <a:spcPts val="215"/>
              </a:spcBef>
              <a:buChar char="•"/>
              <a:tabLst>
                <a:tab pos="698500" algn="l"/>
              </a:tabLst>
            </a:pPr>
            <a:r>
              <a:rPr lang="en-US" sz="2400" spc="-5">
                <a:solidFill>
                  <a:srgbClr val="73D1F5"/>
                </a:solidFill>
                <a:latin typeface="Arial"/>
                <a:cs typeface="Arial"/>
              </a:rPr>
              <a:t>Reasonable </a:t>
            </a:r>
            <a:r>
              <a:rPr lang="en-US" sz="2400">
                <a:solidFill>
                  <a:srgbClr val="73D1F5"/>
                </a:solidFill>
                <a:latin typeface="Arial"/>
                <a:cs typeface="Arial"/>
              </a:rPr>
              <a:t>cost</a:t>
            </a:r>
            <a:r>
              <a:rPr lang="en-US" sz="2400" spc="45">
                <a:solidFill>
                  <a:srgbClr val="73D1F5"/>
                </a:solidFill>
                <a:latin typeface="Arial"/>
                <a:cs typeface="Arial"/>
              </a:rPr>
              <a:t> </a:t>
            </a:r>
            <a:r>
              <a:rPr lang="en-US" sz="2400" spc="-5">
                <a:solidFill>
                  <a:srgbClr val="73D1F5"/>
                </a:solidFill>
                <a:latin typeface="Arial"/>
                <a:cs typeface="Arial"/>
              </a:rPr>
              <a:t>estimates</a:t>
            </a:r>
            <a:endParaRPr lang="en-US" sz="2400">
              <a:solidFill>
                <a:srgbClr val="73D1F5"/>
              </a:solidFill>
              <a:latin typeface="Arial"/>
              <a:cs typeface="Arial"/>
            </a:endParaRPr>
          </a:p>
          <a:p>
            <a:pPr marL="697865" marR="5080" lvl="1" indent="-228600">
              <a:lnSpc>
                <a:spcPts val="2590"/>
              </a:lnSpc>
              <a:spcBef>
                <a:spcPts val="535"/>
              </a:spcBef>
              <a:buChar char="•"/>
              <a:tabLst>
                <a:tab pos="698500" algn="l"/>
              </a:tabLst>
            </a:pPr>
            <a:r>
              <a:rPr lang="en-US" sz="2400">
                <a:solidFill>
                  <a:srgbClr val="73D1F5"/>
                </a:solidFill>
                <a:latin typeface="Arial"/>
                <a:cs typeface="Arial"/>
              </a:rPr>
              <a:t>If not </a:t>
            </a:r>
            <a:r>
              <a:rPr lang="en-US" sz="2400" spc="-5">
                <a:solidFill>
                  <a:srgbClr val="73D1F5"/>
                </a:solidFill>
                <a:latin typeface="Arial"/>
                <a:cs typeface="Arial"/>
              </a:rPr>
              <a:t>in budget, are essential equipment, supplies,  resources available </a:t>
            </a:r>
            <a:r>
              <a:rPr lang="en-US" sz="2400">
                <a:solidFill>
                  <a:srgbClr val="73D1F5"/>
                </a:solidFill>
                <a:latin typeface="Arial"/>
                <a:cs typeface="Arial"/>
              </a:rPr>
              <a:t>to </a:t>
            </a:r>
            <a:r>
              <a:rPr lang="en-US" sz="2400" spc="-5">
                <a:solidFill>
                  <a:srgbClr val="73D1F5"/>
                </a:solidFill>
                <a:latin typeface="Arial"/>
                <a:cs typeface="Arial"/>
              </a:rPr>
              <a:t>perform</a:t>
            </a:r>
            <a:r>
              <a:rPr lang="en-US" sz="2400" spc="65">
                <a:solidFill>
                  <a:srgbClr val="73D1F5"/>
                </a:solidFill>
                <a:latin typeface="Arial"/>
                <a:cs typeface="Arial"/>
              </a:rPr>
              <a:t> </a:t>
            </a:r>
            <a:r>
              <a:rPr lang="en-US" sz="2400" spc="-5">
                <a:solidFill>
                  <a:srgbClr val="73D1F5"/>
                </a:solidFill>
                <a:latin typeface="Arial"/>
                <a:cs typeface="Arial"/>
              </a:rPr>
              <a:t>studies/plans</a:t>
            </a:r>
            <a:endParaRPr lang="en-US" sz="2400">
              <a:solidFill>
                <a:srgbClr val="73D1F5"/>
              </a:solidFill>
              <a:latin typeface="Arial"/>
              <a:cs typeface="Arial"/>
            </a:endParaRPr>
          </a:p>
          <a:p>
            <a:pPr marL="697865" lvl="1" indent="-228600">
              <a:spcBef>
                <a:spcPts val="180"/>
              </a:spcBef>
              <a:buChar char="•"/>
              <a:tabLst>
                <a:tab pos="698500" algn="l"/>
              </a:tabLst>
            </a:pPr>
            <a:r>
              <a:rPr lang="en-US" sz="2400" spc="-5">
                <a:solidFill>
                  <a:srgbClr val="73D1F5"/>
                </a:solidFill>
                <a:latin typeface="Arial"/>
                <a:cs typeface="Arial"/>
              </a:rPr>
              <a:t>Help out: provide</a:t>
            </a:r>
            <a:r>
              <a:rPr lang="en-US" sz="2400" spc="25">
                <a:solidFill>
                  <a:srgbClr val="73D1F5"/>
                </a:solidFill>
                <a:latin typeface="Arial"/>
                <a:cs typeface="Arial"/>
              </a:rPr>
              <a:t> </a:t>
            </a:r>
            <a:r>
              <a:rPr lang="en-US" sz="2400" spc="-5">
                <a:solidFill>
                  <a:srgbClr val="73D1F5"/>
                </a:solidFill>
                <a:latin typeface="Arial"/>
                <a:cs typeface="Arial"/>
              </a:rPr>
              <a:t>information</a:t>
            </a:r>
            <a:endParaRPr lang="en-US" sz="2400">
              <a:solidFill>
                <a:srgbClr val="73D1F5"/>
              </a:solidFill>
              <a:latin typeface="Arial"/>
              <a:cs typeface="Arial"/>
            </a:endParaRPr>
          </a:p>
        </p:txBody>
      </p:sp>
    </p:spTree>
    <p:extLst>
      <p:ext uri="{BB962C8B-B14F-4D97-AF65-F5344CB8AC3E}">
        <p14:creationId xmlns:p14="http://schemas.microsoft.com/office/powerpoint/2010/main" val="353545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CCDE13C9-A1BB-40CB-B420-8BB9CA94587A}"/>
              </a:ext>
            </a:extLst>
          </p:cNvPr>
          <p:cNvSpPr txBox="1">
            <a:spLocks/>
          </p:cNvSpPr>
          <p:nvPr/>
        </p:nvSpPr>
        <p:spPr>
          <a:xfrm>
            <a:off x="4343399" y="135823"/>
            <a:ext cx="7772401" cy="1457450"/>
          </a:xfrm>
          <a:prstGeom prst="rect">
            <a:avLst/>
          </a:prstGeom>
        </p:spPr>
        <p:txBody>
          <a:bodyPr vert="horz" wrap="square" lIns="0" tIns="9715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642110" marR="5080" indent="-1630045">
              <a:lnSpc>
                <a:spcPts val="5290"/>
              </a:lnSpc>
              <a:spcBef>
                <a:spcPts val="765"/>
              </a:spcBef>
            </a:pPr>
            <a:r>
              <a:rPr lang="en-US" sz="3600" b="1" spc="-5">
                <a:solidFill>
                  <a:schemeClr val="bg1"/>
                </a:solidFill>
                <a:latin typeface="Arial Black" panose="020B0A04020102020204" pitchFamily="34" charset="0"/>
              </a:rPr>
              <a:t>Guide to the 2024 Cycle for  Applicants &amp;</a:t>
            </a:r>
            <a:r>
              <a:rPr lang="en-US" sz="3600" b="1" spc="-45">
                <a:solidFill>
                  <a:schemeClr val="bg1"/>
                </a:solidFill>
                <a:latin typeface="Arial Black" panose="020B0A04020102020204" pitchFamily="34" charset="0"/>
              </a:rPr>
              <a:t> </a:t>
            </a:r>
            <a:r>
              <a:rPr lang="en-US" sz="3600" b="1" spc="-5">
                <a:solidFill>
                  <a:schemeClr val="bg1"/>
                </a:solidFill>
                <a:latin typeface="Arial Black" panose="020B0A04020102020204" pitchFamily="34" charset="0"/>
              </a:rPr>
              <a:t>Mentors</a:t>
            </a:r>
            <a:endParaRPr lang="en-US" sz="3600">
              <a:solidFill>
                <a:schemeClr val="bg1"/>
              </a:solidFill>
              <a:latin typeface="Arial Black" panose="020B0A04020102020204" pitchFamily="34" charset="0"/>
            </a:endParaRPr>
          </a:p>
        </p:txBody>
      </p:sp>
      <p:sp>
        <p:nvSpPr>
          <p:cNvPr id="5" name="object 3">
            <a:extLst>
              <a:ext uri="{FF2B5EF4-FFF2-40B4-BE49-F238E27FC236}">
                <a16:creationId xmlns:a16="http://schemas.microsoft.com/office/drawing/2014/main" id="{D2F56D70-2FCF-49C6-9BAE-1322531D412F}"/>
              </a:ext>
            </a:extLst>
          </p:cNvPr>
          <p:cNvSpPr txBox="1"/>
          <p:nvPr/>
        </p:nvSpPr>
        <p:spPr>
          <a:xfrm>
            <a:off x="3581400" y="1752600"/>
            <a:ext cx="8382001" cy="4029949"/>
          </a:xfrm>
          <a:prstGeom prst="rect">
            <a:avLst/>
          </a:prstGeom>
        </p:spPr>
        <p:txBody>
          <a:bodyPr vert="horz" wrap="square" lIns="0" tIns="97155" rIns="0" bIns="0" rtlCol="0">
            <a:spAutoFit/>
          </a:bodyPr>
          <a:lstStyle/>
          <a:p>
            <a:pPr marL="241300" indent="-228600">
              <a:spcBef>
                <a:spcPts val="765"/>
              </a:spcBef>
              <a:buChar char="•"/>
              <a:tabLst>
                <a:tab pos="241300" algn="l"/>
              </a:tabLst>
            </a:pPr>
            <a:r>
              <a:rPr sz="2800" spc="-10">
                <a:solidFill>
                  <a:srgbClr val="73D1F5"/>
                </a:solidFill>
                <a:latin typeface="Arial"/>
                <a:cs typeface="Arial"/>
              </a:rPr>
              <a:t>Workshop</a:t>
            </a:r>
            <a:r>
              <a:rPr sz="2800" spc="-5">
                <a:solidFill>
                  <a:srgbClr val="73D1F5"/>
                </a:solidFill>
                <a:latin typeface="Arial"/>
                <a:cs typeface="Arial"/>
              </a:rPr>
              <a:t> Goals</a:t>
            </a:r>
            <a:endParaRPr sz="2800">
              <a:solidFill>
                <a:srgbClr val="73D1F5"/>
              </a:solidFill>
              <a:latin typeface="Arial"/>
              <a:cs typeface="Arial"/>
            </a:endParaRPr>
          </a:p>
          <a:p>
            <a:pPr marL="241300" indent="-228600">
              <a:spcBef>
                <a:spcPts val="665"/>
              </a:spcBef>
              <a:buChar char="•"/>
              <a:tabLst>
                <a:tab pos="241300" algn="l"/>
              </a:tabLst>
            </a:pPr>
            <a:r>
              <a:rPr sz="2800" spc="-10">
                <a:solidFill>
                  <a:srgbClr val="73D1F5"/>
                </a:solidFill>
                <a:latin typeface="Arial"/>
                <a:cs typeface="Arial"/>
              </a:rPr>
              <a:t>AAOF </a:t>
            </a:r>
            <a:r>
              <a:rPr sz="2800" spc="-5">
                <a:solidFill>
                  <a:srgbClr val="73D1F5"/>
                </a:solidFill>
                <a:latin typeface="Arial"/>
                <a:cs typeface="Arial"/>
              </a:rPr>
              <a:t>Mission &amp;</a:t>
            </a:r>
            <a:r>
              <a:rPr sz="2800" spc="-150">
                <a:solidFill>
                  <a:srgbClr val="73D1F5"/>
                </a:solidFill>
                <a:latin typeface="Arial"/>
                <a:cs typeface="Arial"/>
              </a:rPr>
              <a:t> </a:t>
            </a:r>
            <a:r>
              <a:rPr sz="2800" spc="-5">
                <a:solidFill>
                  <a:srgbClr val="73D1F5"/>
                </a:solidFill>
                <a:latin typeface="Arial"/>
                <a:cs typeface="Arial"/>
              </a:rPr>
              <a:t>Achievements</a:t>
            </a:r>
            <a:endParaRPr sz="2800">
              <a:solidFill>
                <a:srgbClr val="73D1F5"/>
              </a:solidFill>
              <a:latin typeface="Arial"/>
              <a:cs typeface="Arial"/>
            </a:endParaRPr>
          </a:p>
          <a:p>
            <a:pPr marL="241300" indent="-228600">
              <a:spcBef>
                <a:spcPts val="670"/>
              </a:spcBef>
              <a:buChar char="•"/>
              <a:tabLst>
                <a:tab pos="241300" algn="l"/>
              </a:tabLst>
            </a:pPr>
            <a:r>
              <a:rPr sz="2800" spc="-15">
                <a:solidFill>
                  <a:srgbClr val="73D1F5"/>
                </a:solidFill>
                <a:latin typeface="Arial"/>
                <a:cs typeface="Arial"/>
              </a:rPr>
              <a:t>Award </a:t>
            </a:r>
            <a:r>
              <a:rPr sz="2800" spc="-35">
                <a:solidFill>
                  <a:srgbClr val="73D1F5"/>
                </a:solidFill>
                <a:latin typeface="Arial"/>
                <a:cs typeface="Arial"/>
              </a:rPr>
              <a:t>Types </a:t>
            </a:r>
            <a:r>
              <a:rPr sz="2800" spc="-5">
                <a:solidFill>
                  <a:srgbClr val="73D1F5"/>
                </a:solidFill>
                <a:latin typeface="Arial"/>
                <a:cs typeface="Arial"/>
              </a:rPr>
              <a:t>&amp; Eligibility</a:t>
            </a:r>
            <a:r>
              <a:rPr sz="2800" spc="35">
                <a:solidFill>
                  <a:srgbClr val="73D1F5"/>
                </a:solidFill>
                <a:latin typeface="Arial"/>
                <a:cs typeface="Arial"/>
              </a:rPr>
              <a:t> </a:t>
            </a:r>
            <a:r>
              <a:rPr sz="2800" spc="-5">
                <a:solidFill>
                  <a:srgbClr val="73D1F5"/>
                </a:solidFill>
                <a:latin typeface="Arial"/>
                <a:cs typeface="Arial"/>
              </a:rPr>
              <a:t>Criteria</a:t>
            </a:r>
            <a:endParaRPr sz="2800">
              <a:solidFill>
                <a:srgbClr val="73D1F5"/>
              </a:solidFill>
              <a:latin typeface="Arial"/>
              <a:cs typeface="Arial"/>
            </a:endParaRPr>
          </a:p>
          <a:p>
            <a:pPr marL="241300" indent="-228600">
              <a:spcBef>
                <a:spcPts val="660"/>
              </a:spcBef>
              <a:buChar char="•"/>
              <a:tabLst>
                <a:tab pos="241300" algn="l"/>
              </a:tabLst>
            </a:pPr>
            <a:r>
              <a:rPr sz="2800" spc="-105">
                <a:solidFill>
                  <a:srgbClr val="73D1F5"/>
                </a:solidFill>
                <a:latin typeface="Arial"/>
                <a:cs typeface="Arial"/>
              </a:rPr>
              <a:t>11 </a:t>
            </a:r>
            <a:r>
              <a:rPr sz="2800">
                <a:solidFill>
                  <a:srgbClr val="73D1F5"/>
                </a:solidFill>
                <a:latin typeface="Arial"/>
                <a:cs typeface="Arial"/>
              </a:rPr>
              <a:t>Required</a:t>
            </a:r>
            <a:r>
              <a:rPr sz="2800" spc="110">
                <a:solidFill>
                  <a:srgbClr val="73D1F5"/>
                </a:solidFill>
                <a:latin typeface="Arial"/>
                <a:cs typeface="Arial"/>
              </a:rPr>
              <a:t> </a:t>
            </a:r>
            <a:r>
              <a:rPr sz="2800" spc="-5">
                <a:solidFill>
                  <a:srgbClr val="73D1F5"/>
                </a:solidFill>
                <a:latin typeface="Arial"/>
                <a:cs typeface="Arial"/>
              </a:rPr>
              <a:t>Components</a:t>
            </a:r>
            <a:endParaRPr sz="2800">
              <a:solidFill>
                <a:srgbClr val="73D1F5"/>
              </a:solidFill>
              <a:latin typeface="Arial"/>
              <a:cs typeface="Arial"/>
            </a:endParaRPr>
          </a:p>
          <a:p>
            <a:pPr marL="241300" indent="-228600">
              <a:spcBef>
                <a:spcPts val="660"/>
              </a:spcBef>
              <a:buChar char="•"/>
              <a:tabLst>
                <a:tab pos="241300" algn="l"/>
              </a:tabLst>
            </a:pPr>
            <a:r>
              <a:rPr sz="2800" spc="-5">
                <a:solidFill>
                  <a:srgbClr val="73D1F5"/>
                </a:solidFill>
                <a:latin typeface="Arial"/>
                <a:cs typeface="Arial"/>
              </a:rPr>
              <a:t>Review Process &amp;</a:t>
            </a:r>
            <a:r>
              <a:rPr sz="2800">
                <a:solidFill>
                  <a:srgbClr val="73D1F5"/>
                </a:solidFill>
                <a:latin typeface="Arial"/>
                <a:cs typeface="Arial"/>
              </a:rPr>
              <a:t> </a:t>
            </a:r>
            <a:r>
              <a:rPr sz="2800" spc="-5">
                <a:solidFill>
                  <a:srgbClr val="73D1F5"/>
                </a:solidFill>
                <a:latin typeface="Arial"/>
                <a:cs typeface="Arial"/>
              </a:rPr>
              <a:t>Criteria</a:t>
            </a:r>
            <a:endParaRPr sz="2800">
              <a:solidFill>
                <a:srgbClr val="73D1F5"/>
              </a:solidFill>
              <a:latin typeface="Arial"/>
              <a:cs typeface="Arial"/>
            </a:endParaRPr>
          </a:p>
          <a:p>
            <a:pPr marL="241300" marR="5080" indent="-228600">
              <a:lnSpc>
                <a:spcPts val="3030"/>
              </a:lnSpc>
              <a:spcBef>
                <a:spcPts val="1050"/>
              </a:spcBef>
              <a:buChar char="•"/>
              <a:tabLst>
                <a:tab pos="241300" algn="l"/>
              </a:tabLst>
            </a:pPr>
            <a:r>
              <a:rPr sz="2800" spc="-70">
                <a:solidFill>
                  <a:srgbClr val="73D1F5"/>
                </a:solidFill>
                <a:latin typeface="Arial"/>
                <a:cs typeface="Arial"/>
              </a:rPr>
              <a:t>Your </a:t>
            </a:r>
            <a:r>
              <a:rPr sz="2800" spc="-5">
                <a:solidFill>
                  <a:srgbClr val="73D1F5"/>
                </a:solidFill>
                <a:latin typeface="Arial"/>
                <a:cs typeface="Arial"/>
              </a:rPr>
              <a:t>Role &amp; </a:t>
            </a:r>
            <a:r>
              <a:rPr sz="2800" spc="-70">
                <a:solidFill>
                  <a:srgbClr val="73D1F5"/>
                </a:solidFill>
                <a:latin typeface="Arial"/>
                <a:cs typeface="Arial"/>
              </a:rPr>
              <a:t>Your </a:t>
            </a:r>
            <a:r>
              <a:rPr sz="2800">
                <a:solidFill>
                  <a:srgbClr val="73D1F5"/>
                </a:solidFill>
                <a:latin typeface="Arial"/>
                <a:cs typeface="Arial"/>
              </a:rPr>
              <a:t>Mentors’/Chair’s </a:t>
            </a:r>
            <a:r>
              <a:rPr sz="2800" spc="-5">
                <a:solidFill>
                  <a:srgbClr val="73D1F5"/>
                </a:solidFill>
                <a:latin typeface="Arial"/>
                <a:cs typeface="Arial"/>
              </a:rPr>
              <a:t>Roles </a:t>
            </a:r>
            <a:r>
              <a:rPr sz="2800">
                <a:solidFill>
                  <a:srgbClr val="73D1F5"/>
                </a:solidFill>
                <a:latin typeface="Arial"/>
                <a:cs typeface="Arial"/>
              </a:rPr>
              <a:t>in  </a:t>
            </a:r>
            <a:r>
              <a:rPr sz="2800" spc="-5">
                <a:solidFill>
                  <a:srgbClr val="73D1F5"/>
                </a:solidFill>
                <a:latin typeface="Arial"/>
                <a:cs typeface="Arial"/>
              </a:rPr>
              <a:t>Ensuring </a:t>
            </a:r>
            <a:r>
              <a:rPr sz="2800" spc="-70">
                <a:solidFill>
                  <a:srgbClr val="73D1F5"/>
                </a:solidFill>
                <a:latin typeface="Arial"/>
                <a:cs typeface="Arial"/>
              </a:rPr>
              <a:t>Your</a:t>
            </a:r>
            <a:r>
              <a:rPr sz="2800" spc="-45">
                <a:solidFill>
                  <a:srgbClr val="73D1F5"/>
                </a:solidFill>
                <a:latin typeface="Arial"/>
                <a:cs typeface="Arial"/>
              </a:rPr>
              <a:t> </a:t>
            </a:r>
            <a:r>
              <a:rPr sz="2800" spc="-5">
                <a:solidFill>
                  <a:srgbClr val="73D1F5"/>
                </a:solidFill>
                <a:latin typeface="Arial"/>
                <a:cs typeface="Arial"/>
              </a:rPr>
              <a:t>Success</a:t>
            </a:r>
            <a:endParaRPr sz="2800">
              <a:solidFill>
                <a:srgbClr val="73D1F5"/>
              </a:solidFill>
              <a:latin typeface="Arial"/>
              <a:cs typeface="Arial"/>
            </a:endParaRPr>
          </a:p>
          <a:p>
            <a:pPr marL="241300" indent="-228600">
              <a:spcBef>
                <a:spcPts val="610"/>
              </a:spcBef>
              <a:buChar char="•"/>
              <a:tabLst>
                <a:tab pos="241300" algn="l"/>
              </a:tabLst>
            </a:pPr>
            <a:r>
              <a:rPr sz="2800" spc="-5">
                <a:solidFill>
                  <a:srgbClr val="73D1F5"/>
                </a:solidFill>
                <a:latin typeface="Arial"/>
                <a:cs typeface="Arial"/>
              </a:rPr>
              <a:t>Questions &amp;</a:t>
            </a:r>
            <a:r>
              <a:rPr sz="2800" spc="-155">
                <a:solidFill>
                  <a:srgbClr val="73D1F5"/>
                </a:solidFill>
                <a:latin typeface="Arial"/>
                <a:cs typeface="Arial"/>
              </a:rPr>
              <a:t> </a:t>
            </a:r>
            <a:r>
              <a:rPr sz="2800" spc="-5">
                <a:solidFill>
                  <a:srgbClr val="73D1F5"/>
                </a:solidFill>
                <a:latin typeface="Arial"/>
                <a:cs typeface="Arial"/>
              </a:rPr>
              <a:t>Answers</a:t>
            </a:r>
            <a:endParaRPr sz="2800">
              <a:solidFill>
                <a:srgbClr val="73D1F5"/>
              </a:solidFill>
              <a:latin typeface="Arial"/>
              <a:cs typeface="Arial"/>
            </a:endParaRPr>
          </a:p>
        </p:txBody>
      </p:sp>
    </p:spTree>
    <p:extLst>
      <p:ext uri="{BB962C8B-B14F-4D97-AF65-F5344CB8AC3E}">
        <p14:creationId xmlns:p14="http://schemas.microsoft.com/office/powerpoint/2010/main" val="1290185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1C602EF-9836-49BA-80DF-129045A8AC8C}"/>
              </a:ext>
            </a:extLst>
          </p:cNvPr>
          <p:cNvSpPr txBox="1">
            <a:spLocks/>
          </p:cNvSpPr>
          <p:nvPr/>
        </p:nvSpPr>
        <p:spPr>
          <a:xfrm>
            <a:off x="4495620" y="489366"/>
            <a:ext cx="7728915" cy="918584"/>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b="1">
                <a:solidFill>
                  <a:srgbClr val="EBFF80"/>
                </a:solidFill>
                <a:latin typeface="Arial" panose="020B0604020202020204" pitchFamily="34" charset="0"/>
                <a:cs typeface="Arial" panose="020B0604020202020204" pitchFamily="34" charset="0"/>
              </a:rPr>
              <a:t>Bio Sketches</a:t>
            </a:r>
          </a:p>
        </p:txBody>
      </p:sp>
      <p:sp>
        <p:nvSpPr>
          <p:cNvPr id="6" name="object 3">
            <a:extLst>
              <a:ext uri="{FF2B5EF4-FFF2-40B4-BE49-F238E27FC236}">
                <a16:creationId xmlns:a16="http://schemas.microsoft.com/office/drawing/2014/main" id="{F1F1527E-B03A-405B-B3CA-58470DD46BA4}"/>
              </a:ext>
            </a:extLst>
          </p:cNvPr>
          <p:cNvSpPr txBox="1"/>
          <p:nvPr/>
        </p:nvSpPr>
        <p:spPr>
          <a:xfrm>
            <a:off x="4343400" y="1981200"/>
            <a:ext cx="6836257" cy="3624453"/>
          </a:xfrm>
          <a:prstGeom prst="rect">
            <a:avLst/>
          </a:prstGeom>
        </p:spPr>
        <p:txBody>
          <a:bodyPr vert="horz" wrap="square" lIns="0" tIns="55244" rIns="0" bIns="0" rtlCol="0">
            <a:spAutoFit/>
          </a:bodyPr>
          <a:lstStyle/>
          <a:p>
            <a:pPr marL="241300" marR="267335" indent="-228600">
              <a:lnSpc>
                <a:spcPct val="90000"/>
              </a:lnSpc>
              <a:spcBef>
                <a:spcPts val="434"/>
              </a:spcBef>
              <a:buChar char="•"/>
              <a:tabLst>
                <a:tab pos="241300" algn="l"/>
              </a:tabLst>
            </a:pPr>
            <a:r>
              <a:rPr sz="2800" spc="-5">
                <a:solidFill>
                  <a:srgbClr val="FFFFFF"/>
                </a:solidFill>
                <a:latin typeface="Arial"/>
                <a:cs typeface="Arial"/>
              </a:rPr>
              <a:t>Required for all </a:t>
            </a:r>
            <a:r>
              <a:rPr lang="en-US" sz="2800" spc="-5">
                <a:solidFill>
                  <a:srgbClr val="FFFFFF"/>
                </a:solidFill>
                <a:latin typeface="Arial"/>
                <a:cs typeface="Arial"/>
              </a:rPr>
              <a:t> </a:t>
            </a:r>
            <a:r>
              <a:rPr sz="2800">
                <a:solidFill>
                  <a:srgbClr val="FFFFFF"/>
                </a:solidFill>
                <a:latin typeface="Arial"/>
                <a:cs typeface="Arial"/>
              </a:rPr>
              <a:t>individuals </a:t>
            </a:r>
            <a:r>
              <a:rPr sz="2800" spc="-5">
                <a:solidFill>
                  <a:srgbClr val="FFFFFF"/>
                </a:solidFill>
                <a:latin typeface="Arial"/>
                <a:cs typeface="Arial"/>
              </a:rPr>
              <a:t>named</a:t>
            </a:r>
            <a:r>
              <a:rPr sz="2800" spc="-45">
                <a:solidFill>
                  <a:srgbClr val="FFFFFF"/>
                </a:solidFill>
                <a:latin typeface="Arial"/>
                <a:cs typeface="Arial"/>
              </a:rPr>
              <a:t> </a:t>
            </a:r>
            <a:r>
              <a:rPr sz="2800" spc="-5">
                <a:solidFill>
                  <a:srgbClr val="FFFFFF"/>
                </a:solidFill>
                <a:latin typeface="Arial"/>
                <a:cs typeface="Arial"/>
              </a:rPr>
              <a:t>on  </a:t>
            </a:r>
            <a:r>
              <a:rPr sz="2800" spc="-25">
                <a:solidFill>
                  <a:srgbClr val="FFFFFF"/>
                </a:solidFill>
                <a:latin typeface="Arial"/>
                <a:cs typeface="Arial"/>
              </a:rPr>
              <a:t>Title</a:t>
            </a:r>
            <a:r>
              <a:rPr sz="2800" spc="10">
                <a:solidFill>
                  <a:srgbClr val="FFFFFF"/>
                </a:solidFill>
                <a:latin typeface="Arial"/>
                <a:cs typeface="Arial"/>
              </a:rPr>
              <a:t> </a:t>
            </a:r>
            <a:r>
              <a:rPr sz="2800" spc="-5">
                <a:solidFill>
                  <a:srgbClr val="FFFFFF"/>
                </a:solidFill>
                <a:latin typeface="Arial"/>
                <a:cs typeface="Arial"/>
              </a:rPr>
              <a:t>Page</a:t>
            </a:r>
            <a:endParaRPr sz="2800">
              <a:solidFill>
                <a:srgbClr val="FFFFFF"/>
              </a:solidFill>
              <a:latin typeface="Arial"/>
              <a:cs typeface="Arial"/>
            </a:endParaRPr>
          </a:p>
          <a:p>
            <a:pPr marL="241300" indent="-228600">
              <a:spcBef>
                <a:spcPts val="660"/>
              </a:spcBef>
              <a:buChar char="•"/>
              <a:tabLst>
                <a:tab pos="241300" algn="l"/>
              </a:tabLst>
            </a:pPr>
            <a:r>
              <a:rPr sz="2800" spc="-5">
                <a:solidFill>
                  <a:srgbClr val="FFFFFF"/>
                </a:solidFill>
                <a:latin typeface="Arial"/>
                <a:cs typeface="Arial"/>
              </a:rPr>
              <a:t>≤4 pages</a:t>
            </a:r>
            <a:endParaRPr sz="2800">
              <a:solidFill>
                <a:srgbClr val="FFFFFF"/>
              </a:solidFill>
              <a:latin typeface="Arial"/>
              <a:cs typeface="Arial"/>
            </a:endParaRPr>
          </a:p>
          <a:p>
            <a:pPr marL="697865" lvl="1" indent="-228600">
              <a:spcBef>
                <a:spcPts val="229"/>
              </a:spcBef>
              <a:buChar char="•"/>
              <a:tabLst>
                <a:tab pos="698500" algn="l"/>
              </a:tabLst>
            </a:pPr>
            <a:r>
              <a:rPr sz="2400" spc="-5">
                <a:solidFill>
                  <a:srgbClr val="73D1F5"/>
                </a:solidFill>
                <a:latin typeface="Arial"/>
                <a:cs typeface="Arial"/>
              </a:rPr>
              <a:t>Personal</a:t>
            </a:r>
            <a:r>
              <a:rPr sz="2400">
                <a:solidFill>
                  <a:srgbClr val="73D1F5"/>
                </a:solidFill>
                <a:latin typeface="Arial"/>
                <a:cs typeface="Arial"/>
              </a:rPr>
              <a:t> Statement</a:t>
            </a:r>
          </a:p>
          <a:p>
            <a:pPr marL="697865" lvl="1" indent="-228600">
              <a:spcBef>
                <a:spcPts val="204"/>
              </a:spcBef>
              <a:buChar char="•"/>
              <a:tabLst>
                <a:tab pos="698500" algn="l"/>
              </a:tabLst>
            </a:pPr>
            <a:r>
              <a:rPr sz="2400" spc="-5">
                <a:solidFill>
                  <a:srgbClr val="73D1F5"/>
                </a:solidFill>
                <a:latin typeface="Arial"/>
                <a:cs typeface="Arial"/>
              </a:rPr>
              <a:t>Positions and</a:t>
            </a:r>
            <a:r>
              <a:rPr sz="2400" spc="5">
                <a:solidFill>
                  <a:srgbClr val="73D1F5"/>
                </a:solidFill>
                <a:latin typeface="Arial"/>
                <a:cs typeface="Arial"/>
              </a:rPr>
              <a:t> </a:t>
            </a:r>
            <a:r>
              <a:rPr sz="2400" spc="-5">
                <a:solidFill>
                  <a:srgbClr val="73D1F5"/>
                </a:solidFill>
                <a:latin typeface="Arial"/>
                <a:cs typeface="Arial"/>
              </a:rPr>
              <a:t>Honors</a:t>
            </a:r>
            <a:endParaRPr sz="2400">
              <a:solidFill>
                <a:srgbClr val="73D1F5"/>
              </a:solidFill>
              <a:latin typeface="Arial"/>
              <a:cs typeface="Arial"/>
            </a:endParaRPr>
          </a:p>
          <a:p>
            <a:pPr marL="697865" lvl="1" indent="-228600">
              <a:spcBef>
                <a:spcPts val="215"/>
              </a:spcBef>
              <a:buChar char="•"/>
              <a:tabLst>
                <a:tab pos="698500" algn="l"/>
              </a:tabLst>
            </a:pPr>
            <a:r>
              <a:rPr sz="2400" spc="-5">
                <a:solidFill>
                  <a:srgbClr val="73D1F5"/>
                </a:solidFill>
                <a:latin typeface="Arial"/>
                <a:cs typeface="Arial"/>
              </a:rPr>
              <a:t>Contribution </a:t>
            </a:r>
            <a:r>
              <a:rPr sz="2400">
                <a:solidFill>
                  <a:srgbClr val="73D1F5"/>
                </a:solidFill>
                <a:latin typeface="Arial"/>
                <a:cs typeface="Arial"/>
              </a:rPr>
              <a:t>to</a:t>
            </a:r>
            <a:r>
              <a:rPr sz="2400" spc="-30">
                <a:solidFill>
                  <a:srgbClr val="73D1F5"/>
                </a:solidFill>
                <a:latin typeface="Arial"/>
                <a:cs typeface="Arial"/>
              </a:rPr>
              <a:t> </a:t>
            </a:r>
            <a:r>
              <a:rPr sz="2400" spc="-5">
                <a:solidFill>
                  <a:srgbClr val="73D1F5"/>
                </a:solidFill>
                <a:latin typeface="Arial"/>
                <a:cs typeface="Arial"/>
              </a:rPr>
              <a:t>Science</a:t>
            </a:r>
            <a:endParaRPr sz="2400">
              <a:solidFill>
                <a:srgbClr val="73D1F5"/>
              </a:solidFill>
              <a:latin typeface="Arial"/>
              <a:cs typeface="Arial"/>
            </a:endParaRPr>
          </a:p>
          <a:p>
            <a:pPr marL="697865" lvl="1" indent="-228600">
              <a:spcBef>
                <a:spcPts val="219"/>
              </a:spcBef>
              <a:buChar char="•"/>
              <a:tabLst>
                <a:tab pos="698500" algn="l"/>
              </a:tabLst>
            </a:pPr>
            <a:r>
              <a:rPr sz="2400" spc="-5">
                <a:solidFill>
                  <a:srgbClr val="73D1F5"/>
                </a:solidFill>
                <a:latin typeface="Arial"/>
                <a:cs typeface="Arial"/>
              </a:rPr>
              <a:t>Research</a:t>
            </a:r>
            <a:r>
              <a:rPr sz="2400">
                <a:solidFill>
                  <a:srgbClr val="73D1F5"/>
                </a:solidFill>
                <a:latin typeface="Arial"/>
                <a:cs typeface="Arial"/>
              </a:rPr>
              <a:t> </a:t>
            </a:r>
            <a:r>
              <a:rPr sz="2400" spc="-5">
                <a:solidFill>
                  <a:srgbClr val="73D1F5"/>
                </a:solidFill>
                <a:latin typeface="Arial"/>
                <a:cs typeface="Arial"/>
              </a:rPr>
              <a:t>support</a:t>
            </a:r>
            <a:endParaRPr sz="2400">
              <a:solidFill>
                <a:srgbClr val="73D1F5"/>
              </a:solidFill>
              <a:latin typeface="Arial"/>
              <a:cs typeface="Arial"/>
            </a:endParaRPr>
          </a:p>
          <a:p>
            <a:pPr marL="1155700" lvl="2" indent="-229870">
              <a:spcBef>
                <a:spcPts val="270"/>
              </a:spcBef>
              <a:buChar char="•"/>
              <a:tabLst>
                <a:tab pos="1155700" algn="l"/>
                <a:tab pos="1156335" algn="l"/>
              </a:tabLst>
            </a:pPr>
            <a:r>
              <a:rPr sz="2000">
                <a:solidFill>
                  <a:srgbClr val="FFFFFF"/>
                </a:solidFill>
                <a:latin typeface="Arial"/>
                <a:cs typeface="Arial"/>
              </a:rPr>
              <a:t>Ongoing</a:t>
            </a:r>
          </a:p>
          <a:p>
            <a:pPr marL="1155700" lvl="2" indent="-229870">
              <a:spcBef>
                <a:spcPts val="250"/>
              </a:spcBef>
              <a:buChar char="•"/>
              <a:tabLst>
                <a:tab pos="1155700" algn="l"/>
                <a:tab pos="1156335" algn="l"/>
              </a:tabLst>
            </a:pPr>
            <a:r>
              <a:rPr sz="2000">
                <a:solidFill>
                  <a:srgbClr val="FFFFFF"/>
                </a:solidFill>
                <a:latin typeface="Arial"/>
                <a:cs typeface="Arial"/>
              </a:rPr>
              <a:t>Past 3</a:t>
            </a:r>
            <a:r>
              <a:rPr sz="2000" spc="-30">
                <a:solidFill>
                  <a:srgbClr val="FFFFFF"/>
                </a:solidFill>
                <a:latin typeface="Arial"/>
                <a:cs typeface="Arial"/>
              </a:rPr>
              <a:t> </a:t>
            </a:r>
            <a:r>
              <a:rPr sz="2000">
                <a:solidFill>
                  <a:srgbClr val="FFFFFF"/>
                </a:solidFill>
                <a:latin typeface="Arial"/>
                <a:cs typeface="Arial"/>
              </a:rPr>
              <a:t>years</a:t>
            </a:r>
          </a:p>
        </p:txBody>
      </p:sp>
    </p:spTree>
    <p:extLst>
      <p:ext uri="{BB962C8B-B14F-4D97-AF65-F5344CB8AC3E}">
        <p14:creationId xmlns:p14="http://schemas.microsoft.com/office/powerpoint/2010/main" val="2374216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C74DA653-9CF3-45C2-9B97-32F6FD572583}"/>
              </a:ext>
            </a:extLst>
          </p:cNvPr>
          <p:cNvSpPr txBox="1">
            <a:spLocks/>
          </p:cNvSpPr>
          <p:nvPr/>
        </p:nvSpPr>
        <p:spPr>
          <a:xfrm>
            <a:off x="5181600" y="460178"/>
            <a:ext cx="5994400" cy="704680"/>
          </a:xfrm>
          <a:prstGeom prst="rect">
            <a:avLst/>
          </a:prstGeom>
        </p:spPr>
        <p:txBody>
          <a:bodyPr vert="horz" wrap="square" lIns="0" tIns="8826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a:solidFill>
                  <a:srgbClr val="FFFFFF"/>
                </a:solidFill>
                <a:latin typeface="Arial" panose="020B0604020202020204" pitchFamily="34" charset="0"/>
                <a:cs typeface="Arial" panose="020B0604020202020204" pitchFamily="34" charset="0"/>
              </a:rPr>
              <a:t>  </a:t>
            </a:r>
            <a:r>
              <a:rPr lang="en-US" sz="4000" b="1">
                <a:solidFill>
                  <a:srgbClr val="EBFF80"/>
                </a:solidFill>
                <a:latin typeface="Arial" panose="020B0604020202020204" pitchFamily="34" charset="0"/>
                <a:cs typeface="Arial" panose="020B0604020202020204" pitchFamily="34" charset="0"/>
              </a:rPr>
              <a:t>Roles of</a:t>
            </a:r>
            <a:r>
              <a:rPr lang="en-US" sz="4000" b="1" spc="-265">
                <a:solidFill>
                  <a:srgbClr val="EBFF80"/>
                </a:solidFill>
                <a:latin typeface="Arial" panose="020B0604020202020204" pitchFamily="34" charset="0"/>
                <a:cs typeface="Arial" panose="020B0604020202020204" pitchFamily="34" charset="0"/>
              </a:rPr>
              <a:t> </a:t>
            </a:r>
            <a:r>
              <a:rPr lang="en-US" sz="4000" b="1">
                <a:solidFill>
                  <a:srgbClr val="EBFF80"/>
                </a:solidFill>
                <a:latin typeface="Arial" panose="020B0604020202020204" pitchFamily="34" charset="0"/>
                <a:cs typeface="Arial" panose="020B0604020202020204" pitchFamily="34" charset="0"/>
              </a:rPr>
              <a:t>Applicant(s)</a:t>
            </a:r>
          </a:p>
        </p:txBody>
      </p:sp>
      <p:sp>
        <p:nvSpPr>
          <p:cNvPr id="8" name="object 3">
            <a:extLst>
              <a:ext uri="{FF2B5EF4-FFF2-40B4-BE49-F238E27FC236}">
                <a16:creationId xmlns:a16="http://schemas.microsoft.com/office/drawing/2014/main" id="{9C94784A-7DDB-4878-ABC8-F7F7096A0C11}"/>
              </a:ext>
            </a:extLst>
          </p:cNvPr>
          <p:cNvSpPr txBox="1"/>
          <p:nvPr/>
        </p:nvSpPr>
        <p:spPr>
          <a:xfrm>
            <a:off x="3429000" y="1676400"/>
            <a:ext cx="6981190" cy="1713931"/>
          </a:xfrm>
          <a:prstGeom prst="rect">
            <a:avLst/>
          </a:prstGeom>
        </p:spPr>
        <p:txBody>
          <a:bodyPr vert="horz" wrap="square" lIns="0" tIns="97155" rIns="0" bIns="0" rtlCol="0">
            <a:spAutoFit/>
          </a:bodyPr>
          <a:lstStyle/>
          <a:p>
            <a:pPr marL="241300" indent="-228600">
              <a:spcBef>
                <a:spcPts val="665"/>
              </a:spcBef>
              <a:buChar char="•"/>
              <a:tabLst>
                <a:tab pos="241300" algn="l"/>
              </a:tabLst>
            </a:pPr>
            <a:r>
              <a:rPr sz="2800">
                <a:solidFill>
                  <a:schemeClr val="bg1"/>
                </a:solidFill>
                <a:latin typeface="Arial"/>
                <a:cs typeface="Arial"/>
              </a:rPr>
              <a:t>Include </a:t>
            </a:r>
            <a:r>
              <a:rPr sz="2800" spc="-5">
                <a:solidFill>
                  <a:schemeClr val="bg1"/>
                </a:solidFill>
                <a:latin typeface="Arial"/>
                <a:cs typeface="Arial"/>
              </a:rPr>
              <a:t>all </a:t>
            </a:r>
            <a:r>
              <a:rPr sz="2800">
                <a:solidFill>
                  <a:schemeClr val="bg1"/>
                </a:solidFill>
                <a:latin typeface="Arial"/>
                <a:cs typeface="Arial"/>
              </a:rPr>
              <a:t>individuals </a:t>
            </a:r>
            <a:r>
              <a:rPr sz="2800" spc="-5">
                <a:solidFill>
                  <a:schemeClr val="bg1"/>
                </a:solidFill>
                <a:latin typeface="Arial"/>
                <a:cs typeface="Arial"/>
              </a:rPr>
              <a:t>named on </a:t>
            </a:r>
            <a:r>
              <a:rPr sz="2800" spc="-25">
                <a:solidFill>
                  <a:schemeClr val="bg1"/>
                </a:solidFill>
                <a:latin typeface="Arial"/>
                <a:cs typeface="Arial"/>
              </a:rPr>
              <a:t>Title</a:t>
            </a:r>
            <a:r>
              <a:rPr sz="2800" spc="-30">
                <a:solidFill>
                  <a:schemeClr val="bg1"/>
                </a:solidFill>
                <a:latin typeface="Arial"/>
                <a:cs typeface="Arial"/>
              </a:rPr>
              <a:t> </a:t>
            </a:r>
            <a:r>
              <a:rPr sz="2800" spc="-5">
                <a:solidFill>
                  <a:schemeClr val="bg1"/>
                </a:solidFill>
                <a:latin typeface="Arial"/>
                <a:cs typeface="Arial"/>
              </a:rPr>
              <a:t>Page</a:t>
            </a:r>
            <a:endParaRPr sz="2800">
              <a:solidFill>
                <a:schemeClr val="bg1"/>
              </a:solidFill>
              <a:latin typeface="Arial"/>
              <a:cs typeface="Arial"/>
            </a:endParaRPr>
          </a:p>
          <a:p>
            <a:pPr marL="697865" lvl="1" indent="-228600">
              <a:spcBef>
                <a:spcPts val="229"/>
              </a:spcBef>
              <a:buChar char="•"/>
              <a:tabLst>
                <a:tab pos="698500" algn="l"/>
              </a:tabLst>
            </a:pPr>
            <a:r>
              <a:rPr sz="2400" spc="-5">
                <a:solidFill>
                  <a:srgbClr val="73D1F5"/>
                </a:solidFill>
                <a:latin typeface="Arial"/>
                <a:cs typeface="Arial"/>
              </a:rPr>
              <a:t>Role(s)</a:t>
            </a:r>
            <a:endParaRPr sz="2400">
              <a:solidFill>
                <a:srgbClr val="73D1F5"/>
              </a:solidFill>
              <a:latin typeface="Arial"/>
              <a:cs typeface="Arial"/>
            </a:endParaRPr>
          </a:p>
          <a:p>
            <a:pPr marL="697865" lvl="1" indent="-228600">
              <a:spcBef>
                <a:spcPts val="204"/>
              </a:spcBef>
              <a:buChar char="•"/>
              <a:tabLst>
                <a:tab pos="698500" algn="l"/>
              </a:tabLst>
            </a:pPr>
            <a:r>
              <a:rPr sz="2400" spc="-5">
                <a:solidFill>
                  <a:srgbClr val="73D1F5"/>
                </a:solidFill>
                <a:latin typeface="Arial"/>
                <a:cs typeface="Arial"/>
              </a:rPr>
              <a:t>Responsibilities</a:t>
            </a:r>
            <a:endParaRPr sz="2400">
              <a:solidFill>
                <a:srgbClr val="73D1F5"/>
              </a:solidFill>
              <a:latin typeface="Arial"/>
              <a:cs typeface="Arial"/>
            </a:endParaRPr>
          </a:p>
          <a:p>
            <a:pPr marL="697865" lvl="1" indent="-228600">
              <a:spcBef>
                <a:spcPts val="215"/>
              </a:spcBef>
              <a:buChar char="•"/>
              <a:tabLst>
                <a:tab pos="698500" algn="l"/>
              </a:tabLst>
            </a:pPr>
            <a:r>
              <a:rPr sz="2400" spc="-5">
                <a:solidFill>
                  <a:srgbClr val="73D1F5"/>
                </a:solidFill>
                <a:latin typeface="Arial"/>
                <a:cs typeface="Arial"/>
              </a:rPr>
              <a:t>% </a:t>
            </a:r>
            <a:r>
              <a:rPr sz="2400" spc="-10">
                <a:solidFill>
                  <a:srgbClr val="73D1F5"/>
                </a:solidFill>
                <a:latin typeface="Arial"/>
                <a:cs typeface="Arial"/>
              </a:rPr>
              <a:t>effort</a:t>
            </a:r>
            <a:endParaRPr sz="2400">
              <a:solidFill>
                <a:srgbClr val="73D1F5"/>
              </a:solidFill>
              <a:latin typeface="Arial"/>
              <a:cs typeface="Arial"/>
            </a:endParaRPr>
          </a:p>
        </p:txBody>
      </p:sp>
      <p:sp>
        <p:nvSpPr>
          <p:cNvPr id="10" name="TextBox 9">
            <a:extLst>
              <a:ext uri="{FF2B5EF4-FFF2-40B4-BE49-F238E27FC236}">
                <a16:creationId xmlns:a16="http://schemas.microsoft.com/office/drawing/2014/main" id="{BFE72B4B-EEB7-42CD-8BDF-3166D0BCCE70}"/>
              </a:ext>
            </a:extLst>
          </p:cNvPr>
          <p:cNvSpPr txBox="1"/>
          <p:nvPr/>
        </p:nvSpPr>
        <p:spPr>
          <a:xfrm>
            <a:off x="1066800" y="4088536"/>
            <a:ext cx="6781800" cy="1956946"/>
          </a:xfrm>
          <a:prstGeom prst="rect">
            <a:avLst/>
          </a:prstGeom>
          <a:noFill/>
        </p:spPr>
        <p:txBody>
          <a:bodyPr wrap="square">
            <a:spAutoFit/>
          </a:bodyPr>
          <a:lstStyle/>
          <a:p>
            <a:pPr marL="241300" indent="-228600">
              <a:spcBef>
                <a:spcPts val="660"/>
              </a:spcBef>
              <a:buChar char="•"/>
              <a:tabLst>
                <a:tab pos="241300" algn="l"/>
              </a:tabLst>
            </a:pPr>
            <a:r>
              <a:rPr lang="en-US" sz="2800" spc="-5">
                <a:solidFill>
                  <a:schemeClr val="bg1"/>
                </a:solidFill>
                <a:latin typeface="Arial"/>
                <a:cs typeface="Arial"/>
              </a:rPr>
              <a:t>Follow </a:t>
            </a:r>
            <a:r>
              <a:rPr lang="en-US" sz="2800">
                <a:solidFill>
                  <a:schemeClr val="bg1"/>
                </a:solidFill>
                <a:latin typeface="Arial"/>
                <a:cs typeface="Arial"/>
              </a:rPr>
              <a:t>award-specific instructions,</a:t>
            </a:r>
            <a:r>
              <a:rPr lang="en-US" sz="2800" spc="-15">
                <a:solidFill>
                  <a:schemeClr val="bg1"/>
                </a:solidFill>
                <a:latin typeface="Arial"/>
                <a:cs typeface="Arial"/>
              </a:rPr>
              <a:t> </a:t>
            </a:r>
            <a:r>
              <a:rPr lang="en-US" sz="2800">
                <a:solidFill>
                  <a:schemeClr val="bg1"/>
                </a:solidFill>
                <a:latin typeface="Arial"/>
                <a:cs typeface="Arial"/>
              </a:rPr>
              <a:t>e.g.</a:t>
            </a:r>
          </a:p>
          <a:p>
            <a:pPr marL="697865" lvl="1" indent="-228600">
              <a:spcBef>
                <a:spcPts val="219"/>
              </a:spcBef>
              <a:buChar char="•"/>
              <a:tabLst>
                <a:tab pos="698500" algn="l"/>
              </a:tabLst>
            </a:pPr>
            <a:r>
              <a:rPr lang="en-US" sz="2400" spc="-30">
                <a:solidFill>
                  <a:srgbClr val="73D1F5"/>
                </a:solidFill>
                <a:latin typeface="Arial"/>
                <a:cs typeface="Arial"/>
              </a:rPr>
              <a:t>OFDFA</a:t>
            </a:r>
            <a:r>
              <a:rPr lang="en-US" sz="2400" spc="-145">
                <a:solidFill>
                  <a:srgbClr val="73D1F5"/>
                </a:solidFill>
                <a:latin typeface="Arial"/>
                <a:cs typeface="Arial"/>
              </a:rPr>
              <a:t> </a:t>
            </a:r>
            <a:r>
              <a:rPr lang="en-US" sz="2400" spc="-5">
                <a:solidFill>
                  <a:srgbClr val="73D1F5"/>
                </a:solidFill>
                <a:latin typeface="Arial"/>
                <a:cs typeface="Arial"/>
              </a:rPr>
              <a:t>mentor/advisor(s)</a:t>
            </a:r>
            <a:endParaRPr lang="en-US" sz="2400">
              <a:solidFill>
                <a:srgbClr val="73D1F5"/>
              </a:solidFill>
              <a:latin typeface="Arial"/>
              <a:cs typeface="Arial"/>
            </a:endParaRPr>
          </a:p>
          <a:p>
            <a:pPr marL="1155700" lvl="2" indent="-229870">
              <a:spcBef>
                <a:spcPts val="270"/>
              </a:spcBef>
              <a:buChar char="•"/>
              <a:tabLst>
                <a:tab pos="1155700" algn="l"/>
                <a:tab pos="1156335" algn="l"/>
              </a:tabLst>
            </a:pPr>
            <a:r>
              <a:rPr lang="en-US" sz="2000">
                <a:solidFill>
                  <a:schemeClr val="bg1"/>
                </a:solidFill>
                <a:latin typeface="Arial"/>
                <a:cs typeface="Arial"/>
              </a:rPr>
              <a:t>Role/s</a:t>
            </a:r>
          </a:p>
          <a:p>
            <a:pPr marL="1155700" lvl="2" indent="-229870">
              <a:spcBef>
                <a:spcPts val="265"/>
              </a:spcBef>
              <a:buChar char="•"/>
              <a:tabLst>
                <a:tab pos="1155700" algn="l"/>
                <a:tab pos="1156335" algn="l"/>
              </a:tabLst>
            </a:pPr>
            <a:r>
              <a:rPr lang="en-US" sz="2000">
                <a:solidFill>
                  <a:schemeClr val="bg1"/>
                </a:solidFill>
                <a:latin typeface="Arial"/>
                <a:cs typeface="Arial"/>
              </a:rPr>
              <a:t>Plans </a:t>
            </a:r>
            <a:r>
              <a:rPr lang="en-US" sz="2000" spc="-5">
                <a:solidFill>
                  <a:schemeClr val="bg1"/>
                </a:solidFill>
                <a:latin typeface="Arial"/>
                <a:cs typeface="Arial"/>
              </a:rPr>
              <a:t>for </a:t>
            </a:r>
            <a:r>
              <a:rPr lang="en-US" sz="2000">
                <a:solidFill>
                  <a:schemeClr val="bg1"/>
                </a:solidFill>
                <a:latin typeface="Arial"/>
                <a:cs typeface="Arial"/>
              </a:rPr>
              <a:t>meetings with</a:t>
            </a:r>
            <a:r>
              <a:rPr lang="en-US" sz="2000" spc="-50">
                <a:solidFill>
                  <a:schemeClr val="bg1"/>
                </a:solidFill>
                <a:latin typeface="Arial"/>
                <a:cs typeface="Arial"/>
              </a:rPr>
              <a:t> </a:t>
            </a:r>
            <a:r>
              <a:rPr lang="en-US" sz="2000">
                <a:solidFill>
                  <a:schemeClr val="bg1"/>
                </a:solidFill>
                <a:latin typeface="Arial"/>
                <a:cs typeface="Arial"/>
              </a:rPr>
              <a:t>applicant</a:t>
            </a:r>
          </a:p>
          <a:p>
            <a:pPr marL="1155700" lvl="2" indent="-229870">
              <a:spcBef>
                <a:spcPts val="250"/>
              </a:spcBef>
              <a:buChar char="•"/>
              <a:tabLst>
                <a:tab pos="1155700" algn="l"/>
                <a:tab pos="1156335" algn="l"/>
              </a:tabLst>
            </a:pPr>
            <a:r>
              <a:rPr lang="en-US" sz="2000">
                <a:solidFill>
                  <a:schemeClr val="bg1"/>
                </a:solidFill>
                <a:latin typeface="Arial"/>
                <a:cs typeface="Arial"/>
              </a:rPr>
              <a:t>Skills,</a:t>
            </a:r>
            <a:r>
              <a:rPr lang="en-US" sz="2000" spc="-5">
                <a:solidFill>
                  <a:schemeClr val="bg1"/>
                </a:solidFill>
                <a:latin typeface="Arial"/>
                <a:cs typeface="Arial"/>
              </a:rPr>
              <a:t> </a:t>
            </a:r>
            <a:r>
              <a:rPr lang="en-US" sz="2000">
                <a:solidFill>
                  <a:schemeClr val="bg1"/>
                </a:solidFill>
                <a:latin typeface="Arial"/>
                <a:cs typeface="Arial"/>
              </a:rPr>
              <a:t>background</a:t>
            </a:r>
          </a:p>
        </p:txBody>
      </p:sp>
      <p:sp>
        <p:nvSpPr>
          <p:cNvPr id="11" name="object 4">
            <a:extLst>
              <a:ext uri="{FF2B5EF4-FFF2-40B4-BE49-F238E27FC236}">
                <a16:creationId xmlns:a16="http://schemas.microsoft.com/office/drawing/2014/main" id="{BACE1EFC-E8F9-4ECF-AA7D-6C627149D9A8}"/>
              </a:ext>
            </a:extLst>
          </p:cNvPr>
          <p:cNvSpPr/>
          <p:nvPr/>
        </p:nvSpPr>
        <p:spPr>
          <a:xfrm>
            <a:off x="6891886" y="2964180"/>
            <a:ext cx="1353312" cy="92963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97031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81873E20-FFCC-4662-AA59-8E100F9CC7A5}"/>
              </a:ext>
            </a:extLst>
          </p:cNvPr>
          <p:cNvSpPr txBox="1">
            <a:spLocks/>
          </p:cNvSpPr>
          <p:nvPr/>
        </p:nvSpPr>
        <p:spPr>
          <a:xfrm>
            <a:off x="4483867" y="636841"/>
            <a:ext cx="7728915" cy="918584"/>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b="1">
                <a:solidFill>
                  <a:srgbClr val="EBFF80"/>
                </a:solidFill>
                <a:latin typeface="Arial" panose="020B0604020202020204" pitchFamily="34" charset="0"/>
                <a:cs typeface="Arial" panose="020B0604020202020204" pitchFamily="34" charset="0"/>
              </a:rPr>
              <a:t>Proposed</a:t>
            </a:r>
            <a:r>
              <a:rPr lang="en-US" sz="4000" b="1" spc="-5">
                <a:solidFill>
                  <a:srgbClr val="EBFF80"/>
                </a:solidFill>
                <a:latin typeface="Arial" panose="020B0604020202020204" pitchFamily="34" charset="0"/>
                <a:cs typeface="Arial" panose="020B0604020202020204" pitchFamily="34" charset="0"/>
              </a:rPr>
              <a:t> </a:t>
            </a:r>
            <a:r>
              <a:rPr lang="en-US" sz="4000" b="1">
                <a:solidFill>
                  <a:srgbClr val="EBFF80"/>
                </a:solidFill>
                <a:latin typeface="Arial" panose="020B0604020202020204" pitchFamily="34" charset="0"/>
                <a:cs typeface="Arial" panose="020B0604020202020204" pitchFamily="34" charset="0"/>
              </a:rPr>
              <a:t>Plan</a:t>
            </a:r>
          </a:p>
        </p:txBody>
      </p:sp>
      <p:sp>
        <p:nvSpPr>
          <p:cNvPr id="3" name="object 3">
            <a:extLst>
              <a:ext uri="{FF2B5EF4-FFF2-40B4-BE49-F238E27FC236}">
                <a16:creationId xmlns:a16="http://schemas.microsoft.com/office/drawing/2014/main" id="{DF5A548F-DA4B-4C04-B5AC-32D3C08362A6}"/>
              </a:ext>
            </a:extLst>
          </p:cNvPr>
          <p:cNvSpPr txBox="1"/>
          <p:nvPr/>
        </p:nvSpPr>
        <p:spPr>
          <a:xfrm>
            <a:off x="3505200" y="1752600"/>
            <a:ext cx="8119745" cy="3250565"/>
          </a:xfrm>
          <a:prstGeom prst="rect">
            <a:avLst/>
          </a:prstGeom>
        </p:spPr>
        <p:txBody>
          <a:bodyPr vert="horz" wrap="square" lIns="0" tIns="96520" rIns="0" bIns="0" rtlCol="0">
            <a:spAutoFit/>
          </a:bodyPr>
          <a:lstStyle/>
          <a:p>
            <a:pPr marL="527685" indent="-515620">
              <a:spcBef>
                <a:spcPts val="760"/>
              </a:spcBef>
              <a:buAutoNum type="arabicPeriod"/>
              <a:tabLst>
                <a:tab pos="527685" algn="l"/>
                <a:tab pos="528320" algn="l"/>
              </a:tabLst>
            </a:pPr>
            <a:r>
              <a:rPr sz="2800" spc="-5">
                <a:solidFill>
                  <a:schemeClr val="bg1"/>
                </a:solidFill>
                <a:latin typeface="Arial"/>
                <a:cs typeface="Arial"/>
              </a:rPr>
              <a:t>Abstract (≤1</a:t>
            </a:r>
            <a:r>
              <a:rPr sz="2800">
                <a:solidFill>
                  <a:schemeClr val="bg1"/>
                </a:solidFill>
                <a:latin typeface="Arial"/>
                <a:cs typeface="Arial"/>
              </a:rPr>
              <a:t> </a:t>
            </a:r>
            <a:r>
              <a:rPr sz="2800" spc="-5">
                <a:solidFill>
                  <a:schemeClr val="bg1"/>
                </a:solidFill>
                <a:latin typeface="Arial"/>
                <a:cs typeface="Arial"/>
              </a:rPr>
              <a:t>page)</a:t>
            </a:r>
            <a:endParaRPr sz="2800">
              <a:solidFill>
                <a:schemeClr val="bg1"/>
              </a:solidFill>
              <a:latin typeface="Arial"/>
              <a:cs typeface="Arial"/>
            </a:endParaRPr>
          </a:p>
          <a:p>
            <a:pPr marL="527685" indent="-515620">
              <a:spcBef>
                <a:spcPts val="665"/>
              </a:spcBef>
              <a:buAutoNum type="arabicPeriod"/>
              <a:tabLst>
                <a:tab pos="527685" algn="l"/>
                <a:tab pos="528320" algn="l"/>
              </a:tabLst>
            </a:pPr>
            <a:r>
              <a:rPr sz="2800" spc="-5">
                <a:solidFill>
                  <a:schemeClr val="bg1"/>
                </a:solidFill>
                <a:latin typeface="Arial"/>
                <a:cs typeface="Arial"/>
              </a:rPr>
              <a:t>Project</a:t>
            </a:r>
            <a:r>
              <a:rPr sz="2800" spc="-10">
                <a:solidFill>
                  <a:schemeClr val="bg1"/>
                </a:solidFill>
                <a:latin typeface="Arial"/>
                <a:cs typeface="Arial"/>
              </a:rPr>
              <a:t> </a:t>
            </a:r>
            <a:r>
              <a:rPr sz="2800" spc="-5">
                <a:solidFill>
                  <a:schemeClr val="bg1"/>
                </a:solidFill>
                <a:latin typeface="Arial"/>
                <a:cs typeface="Arial"/>
              </a:rPr>
              <a:t>Plans(s)</a:t>
            </a:r>
            <a:endParaRPr sz="2800">
              <a:solidFill>
                <a:schemeClr val="bg1"/>
              </a:solidFill>
              <a:latin typeface="Arial"/>
              <a:cs typeface="Arial"/>
            </a:endParaRPr>
          </a:p>
          <a:p>
            <a:pPr marL="698500" lvl="1" indent="-228600">
              <a:spcBef>
                <a:spcPts val="229"/>
              </a:spcBef>
              <a:buChar char="•"/>
              <a:tabLst>
                <a:tab pos="698500" algn="l"/>
              </a:tabLst>
            </a:pPr>
            <a:r>
              <a:rPr sz="2400" spc="-10">
                <a:solidFill>
                  <a:schemeClr val="bg1"/>
                </a:solidFill>
                <a:latin typeface="Arial"/>
                <a:cs typeface="Arial"/>
              </a:rPr>
              <a:t>Different </a:t>
            </a:r>
            <a:r>
              <a:rPr sz="2400" spc="-5">
                <a:solidFill>
                  <a:schemeClr val="bg1"/>
                </a:solidFill>
                <a:latin typeface="Arial"/>
                <a:cs typeface="Arial"/>
              </a:rPr>
              <a:t>page limits </a:t>
            </a:r>
            <a:r>
              <a:rPr sz="2400">
                <a:solidFill>
                  <a:schemeClr val="bg1"/>
                </a:solidFill>
                <a:latin typeface="Arial"/>
                <a:cs typeface="Arial"/>
              </a:rPr>
              <a:t>&amp; content for </a:t>
            </a:r>
            <a:r>
              <a:rPr sz="2400" spc="-10">
                <a:solidFill>
                  <a:schemeClr val="bg1"/>
                </a:solidFill>
                <a:latin typeface="Arial"/>
                <a:cs typeface="Arial"/>
              </a:rPr>
              <a:t>different </a:t>
            </a:r>
            <a:r>
              <a:rPr sz="2400" spc="-5">
                <a:solidFill>
                  <a:schemeClr val="bg1"/>
                </a:solidFill>
                <a:latin typeface="Arial"/>
                <a:cs typeface="Arial"/>
              </a:rPr>
              <a:t>award</a:t>
            </a:r>
            <a:r>
              <a:rPr sz="2400" spc="55">
                <a:solidFill>
                  <a:schemeClr val="bg1"/>
                </a:solidFill>
                <a:latin typeface="Arial"/>
                <a:cs typeface="Arial"/>
              </a:rPr>
              <a:t> </a:t>
            </a:r>
            <a:r>
              <a:rPr sz="2400">
                <a:solidFill>
                  <a:schemeClr val="bg1"/>
                </a:solidFill>
                <a:latin typeface="Arial"/>
                <a:cs typeface="Arial"/>
              </a:rPr>
              <a:t>types</a:t>
            </a:r>
          </a:p>
          <a:p>
            <a:pPr marL="698500" lvl="1" indent="-228600">
              <a:spcBef>
                <a:spcPts val="204"/>
              </a:spcBef>
              <a:buChar char="•"/>
              <a:tabLst>
                <a:tab pos="698500" algn="l"/>
              </a:tabLst>
            </a:pPr>
            <a:r>
              <a:rPr sz="2400" spc="-5">
                <a:solidFill>
                  <a:srgbClr val="73D1F5"/>
                </a:solidFill>
                <a:latin typeface="Arial"/>
                <a:cs typeface="Arial"/>
              </a:rPr>
              <a:t>Resubmissions only: Introduction page (see</a:t>
            </a:r>
            <a:r>
              <a:rPr sz="2400" spc="95">
                <a:solidFill>
                  <a:srgbClr val="73D1F5"/>
                </a:solidFill>
                <a:latin typeface="Arial"/>
                <a:cs typeface="Arial"/>
              </a:rPr>
              <a:t> </a:t>
            </a:r>
            <a:r>
              <a:rPr sz="2400" spc="-5">
                <a:solidFill>
                  <a:srgbClr val="73D1F5"/>
                </a:solidFill>
                <a:latin typeface="Arial"/>
                <a:cs typeface="Arial"/>
              </a:rPr>
              <a:t>next)</a:t>
            </a:r>
            <a:endParaRPr sz="2400">
              <a:solidFill>
                <a:srgbClr val="73D1F5"/>
              </a:solidFill>
              <a:latin typeface="Arial"/>
              <a:cs typeface="Arial"/>
            </a:endParaRPr>
          </a:p>
          <a:p>
            <a:pPr marL="527685" indent="-515620">
              <a:spcBef>
                <a:spcPts val="660"/>
              </a:spcBef>
              <a:buAutoNum type="arabicPeriod"/>
              <a:tabLst>
                <a:tab pos="527685" algn="l"/>
                <a:tab pos="528320" algn="l"/>
              </a:tabLst>
            </a:pPr>
            <a:r>
              <a:rPr sz="2800" spc="-20">
                <a:solidFill>
                  <a:schemeClr val="bg1"/>
                </a:solidFill>
                <a:latin typeface="Arial"/>
                <a:cs typeface="Arial"/>
              </a:rPr>
              <a:t>Timetable </a:t>
            </a:r>
            <a:r>
              <a:rPr sz="2800" spc="-5">
                <a:solidFill>
                  <a:schemeClr val="bg1"/>
                </a:solidFill>
                <a:latin typeface="Arial"/>
                <a:cs typeface="Arial"/>
              </a:rPr>
              <a:t>(≤1</a:t>
            </a:r>
            <a:r>
              <a:rPr sz="2800" spc="45">
                <a:solidFill>
                  <a:schemeClr val="bg1"/>
                </a:solidFill>
                <a:latin typeface="Arial"/>
                <a:cs typeface="Arial"/>
              </a:rPr>
              <a:t> </a:t>
            </a:r>
            <a:r>
              <a:rPr sz="2800" spc="-5">
                <a:solidFill>
                  <a:schemeClr val="bg1"/>
                </a:solidFill>
                <a:latin typeface="Arial"/>
                <a:cs typeface="Arial"/>
              </a:rPr>
              <a:t>page)</a:t>
            </a:r>
            <a:endParaRPr sz="2800">
              <a:solidFill>
                <a:schemeClr val="bg1"/>
              </a:solidFill>
              <a:latin typeface="Arial"/>
              <a:cs typeface="Arial"/>
            </a:endParaRPr>
          </a:p>
          <a:p>
            <a:pPr marL="527685" indent="-515620">
              <a:spcBef>
                <a:spcPts val="660"/>
              </a:spcBef>
              <a:buAutoNum type="arabicPeriod"/>
              <a:tabLst>
                <a:tab pos="527685" algn="l"/>
                <a:tab pos="528320" algn="l"/>
              </a:tabLst>
            </a:pPr>
            <a:r>
              <a:rPr sz="2800" spc="-5">
                <a:solidFill>
                  <a:schemeClr val="bg1"/>
                </a:solidFill>
                <a:latin typeface="Arial"/>
                <a:cs typeface="Arial"/>
              </a:rPr>
              <a:t>References </a:t>
            </a:r>
            <a:r>
              <a:rPr sz="2800">
                <a:solidFill>
                  <a:schemeClr val="bg1"/>
                </a:solidFill>
                <a:latin typeface="Arial"/>
                <a:cs typeface="Arial"/>
              </a:rPr>
              <a:t>(no </a:t>
            </a:r>
            <a:r>
              <a:rPr sz="2800" spc="-5">
                <a:solidFill>
                  <a:schemeClr val="bg1"/>
                </a:solidFill>
                <a:latin typeface="Arial"/>
                <a:cs typeface="Arial"/>
              </a:rPr>
              <a:t>page</a:t>
            </a:r>
            <a:r>
              <a:rPr sz="2800" spc="25">
                <a:solidFill>
                  <a:schemeClr val="bg1"/>
                </a:solidFill>
                <a:latin typeface="Arial"/>
                <a:cs typeface="Arial"/>
              </a:rPr>
              <a:t> </a:t>
            </a:r>
            <a:r>
              <a:rPr sz="2800" spc="-5">
                <a:solidFill>
                  <a:schemeClr val="bg1"/>
                </a:solidFill>
                <a:latin typeface="Arial"/>
                <a:cs typeface="Arial"/>
              </a:rPr>
              <a:t>limit)</a:t>
            </a:r>
            <a:endParaRPr sz="2800">
              <a:solidFill>
                <a:schemeClr val="bg1"/>
              </a:solidFill>
              <a:latin typeface="Arial"/>
              <a:cs typeface="Arial"/>
            </a:endParaRPr>
          </a:p>
          <a:p>
            <a:pPr marL="698500" lvl="1" indent="-228600">
              <a:spcBef>
                <a:spcPts val="229"/>
              </a:spcBef>
              <a:buChar char="•"/>
              <a:tabLst>
                <a:tab pos="698500" algn="l"/>
              </a:tabLst>
            </a:pPr>
            <a:r>
              <a:rPr sz="2400" spc="-5">
                <a:solidFill>
                  <a:schemeClr val="bg1"/>
                </a:solidFill>
                <a:latin typeface="Arial"/>
                <a:cs typeface="Arial"/>
              </a:rPr>
              <a:t>Include all </a:t>
            </a:r>
            <a:r>
              <a:rPr sz="2400">
                <a:solidFill>
                  <a:schemeClr val="bg1"/>
                </a:solidFill>
                <a:latin typeface="Arial"/>
                <a:cs typeface="Arial"/>
              </a:rPr>
              <a:t>cited</a:t>
            </a:r>
            <a:r>
              <a:rPr sz="2400" spc="5">
                <a:solidFill>
                  <a:schemeClr val="bg1"/>
                </a:solidFill>
                <a:latin typeface="Arial"/>
                <a:cs typeface="Arial"/>
              </a:rPr>
              <a:t> </a:t>
            </a:r>
            <a:r>
              <a:rPr sz="2400" spc="-5">
                <a:solidFill>
                  <a:schemeClr val="bg1"/>
                </a:solidFill>
                <a:latin typeface="Arial"/>
                <a:cs typeface="Arial"/>
              </a:rPr>
              <a:t>materials</a:t>
            </a:r>
            <a:endParaRPr sz="2400">
              <a:solidFill>
                <a:schemeClr val="bg1"/>
              </a:solidFill>
              <a:latin typeface="Arial"/>
              <a:cs typeface="Arial"/>
            </a:endParaRPr>
          </a:p>
        </p:txBody>
      </p:sp>
    </p:spTree>
    <p:extLst>
      <p:ext uri="{BB962C8B-B14F-4D97-AF65-F5344CB8AC3E}">
        <p14:creationId xmlns:p14="http://schemas.microsoft.com/office/powerpoint/2010/main" val="1544161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39662D71-C05F-4646-88CA-A11E5E06275C}"/>
              </a:ext>
            </a:extLst>
          </p:cNvPr>
          <p:cNvSpPr txBox="1">
            <a:spLocks/>
          </p:cNvSpPr>
          <p:nvPr/>
        </p:nvSpPr>
        <p:spPr>
          <a:xfrm>
            <a:off x="5029200" y="228600"/>
            <a:ext cx="6833234" cy="1320233"/>
          </a:xfrm>
          <a:prstGeom prst="rect">
            <a:avLst/>
          </a:prstGeom>
        </p:spPr>
        <p:txBody>
          <a:bodyPr vert="horz" wrap="square" lIns="0" tIns="8826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fr-FR" sz="4000" b="1" err="1">
                <a:solidFill>
                  <a:srgbClr val="EBFF80"/>
                </a:solidFill>
                <a:latin typeface="Arial" panose="020B0604020202020204" pitchFamily="34" charset="0"/>
                <a:cs typeface="Arial" panose="020B0604020202020204" pitchFamily="34" charset="0"/>
              </a:rPr>
              <a:t>Resubmission</a:t>
            </a:r>
            <a:r>
              <a:rPr lang="fr-FR" sz="4000" b="1" spc="-320">
                <a:solidFill>
                  <a:srgbClr val="EBFF80"/>
                </a:solidFill>
                <a:latin typeface="Arial" panose="020B0604020202020204" pitchFamily="34" charset="0"/>
                <a:cs typeface="Arial" panose="020B0604020202020204" pitchFamily="34" charset="0"/>
              </a:rPr>
              <a:t> </a:t>
            </a:r>
            <a:r>
              <a:rPr lang="fr-FR" sz="4000" b="1">
                <a:solidFill>
                  <a:srgbClr val="EBFF80"/>
                </a:solidFill>
                <a:latin typeface="Arial" panose="020B0604020202020204" pitchFamily="34" charset="0"/>
                <a:cs typeface="Arial" panose="020B0604020202020204" pitchFamily="34" charset="0"/>
              </a:rPr>
              <a:t>Applications:  Introduction</a:t>
            </a:r>
            <a:r>
              <a:rPr lang="fr-FR" sz="4000" b="1" spc="-10">
                <a:solidFill>
                  <a:srgbClr val="EBFF80"/>
                </a:solidFill>
                <a:latin typeface="Arial" panose="020B0604020202020204" pitchFamily="34" charset="0"/>
                <a:cs typeface="Arial" panose="020B0604020202020204" pitchFamily="34" charset="0"/>
              </a:rPr>
              <a:t> </a:t>
            </a:r>
            <a:r>
              <a:rPr lang="fr-FR" sz="4000" b="1">
                <a:solidFill>
                  <a:srgbClr val="EBFF80"/>
                </a:solidFill>
                <a:latin typeface="Arial" panose="020B0604020202020204" pitchFamily="34" charset="0"/>
                <a:cs typeface="Arial" panose="020B0604020202020204" pitchFamily="34" charset="0"/>
              </a:rPr>
              <a:t>Page</a:t>
            </a:r>
          </a:p>
        </p:txBody>
      </p:sp>
      <p:sp>
        <p:nvSpPr>
          <p:cNvPr id="3" name="object 3">
            <a:extLst>
              <a:ext uri="{FF2B5EF4-FFF2-40B4-BE49-F238E27FC236}">
                <a16:creationId xmlns:a16="http://schemas.microsoft.com/office/drawing/2014/main" id="{5147F3E9-5798-4ED5-9C7A-F8D58C8AFA90}"/>
              </a:ext>
            </a:extLst>
          </p:cNvPr>
          <p:cNvSpPr txBox="1"/>
          <p:nvPr/>
        </p:nvSpPr>
        <p:spPr>
          <a:xfrm>
            <a:off x="3758566" y="1905000"/>
            <a:ext cx="8433434" cy="2938946"/>
          </a:xfrm>
          <a:prstGeom prst="rect">
            <a:avLst/>
          </a:prstGeom>
        </p:spPr>
        <p:txBody>
          <a:bodyPr vert="horz" wrap="square" lIns="0" tIns="96520" rIns="0" bIns="0" rtlCol="0">
            <a:spAutoFit/>
          </a:bodyPr>
          <a:lstStyle/>
          <a:p>
            <a:pPr marL="241300" indent="-228600">
              <a:lnSpc>
                <a:spcPct val="150000"/>
              </a:lnSpc>
              <a:spcBef>
                <a:spcPts val="760"/>
              </a:spcBef>
              <a:buChar char="•"/>
              <a:tabLst>
                <a:tab pos="241300" algn="l"/>
              </a:tabLst>
            </a:pPr>
            <a:r>
              <a:rPr sz="2800" spc="-5">
                <a:solidFill>
                  <a:schemeClr val="bg1"/>
                </a:solidFill>
                <a:latin typeface="Arial"/>
                <a:cs typeface="Arial"/>
              </a:rPr>
              <a:t>Resubmissions are</a:t>
            </a:r>
            <a:r>
              <a:rPr sz="2800" spc="10">
                <a:solidFill>
                  <a:schemeClr val="bg1"/>
                </a:solidFill>
                <a:latin typeface="Arial"/>
                <a:cs typeface="Arial"/>
              </a:rPr>
              <a:t> </a:t>
            </a:r>
            <a:r>
              <a:rPr sz="2800">
                <a:solidFill>
                  <a:schemeClr val="bg1"/>
                </a:solidFill>
                <a:latin typeface="Arial"/>
                <a:cs typeface="Arial"/>
              </a:rPr>
              <a:t>encouraged</a:t>
            </a:r>
          </a:p>
          <a:p>
            <a:pPr marL="241300" indent="-228600">
              <a:lnSpc>
                <a:spcPct val="150000"/>
              </a:lnSpc>
              <a:spcBef>
                <a:spcPts val="660"/>
              </a:spcBef>
              <a:buChar char="•"/>
              <a:tabLst>
                <a:tab pos="241300" algn="l"/>
              </a:tabLst>
            </a:pPr>
            <a:r>
              <a:rPr sz="2800" spc="-5">
                <a:solidFill>
                  <a:schemeClr val="bg1"/>
                </a:solidFill>
                <a:latin typeface="Arial"/>
                <a:cs typeface="Arial"/>
              </a:rPr>
              <a:t>Applicant/s</a:t>
            </a:r>
            <a:r>
              <a:rPr sz="2800" spc="-10">
                <a:solidFill>
                  <a:schemeClr val="bg1"/>
                </a:solidFill>
                <a:latin typeface="Arial"/>
                <a:cs typeface="Arial"/>
              </a:rPr>
              <a:t> </a:t>
            </a:r>
            <a:r>
              <a:rPr sz="2800" spc="-5">
                <a:solidFill>
                  <a:schemeClr val="bg1"/>
                </a:solidFill>
                <a:latin typeface="Arial"/>
                <a:cs typeface="Arial"/>
              </a:rPr>
              <a:t>must</a:t>
            </a:r>
            <a:endParaRPr sz="2800">
              <a:solidFill>
                <a:schemeClr val="bg1"/>
              </a:solidFill>
              <a:latin typeface="Arial"/>
              <a:cs typeface="Arial"/>
            </a:endParaRPr>
          </a:p>
          <a:p>
            <a:pPr marL="697865" marR="567690" lvl="1" indent="-228600">
              <a:spcBef>
                <a:spcPts val="560"/>
              </a:spcBef>
              <a:buChar char="•"/>
              <a:tabLst>
                <a:tab pos="698500" algn="l"/>
              </a:tabLst>
            </a:pPr>
            <a:r>
              <a:rPr sz="2400" spc="-5">
                <a:solidFill>
                  <a:srgbClr val="73D1F5"/>
                </a:solidFill>
                <a:latin typeface="Arial"/>
                <a:cs typeface="Arial"/>
              </a:rPr>
              <a:t>Make appropriate </a:t>
            </a:r>
            <a:r>
              <a:rPr sz="2400">
                <a:solidFill>
                  <a:srgbClr val="73D1F5"/>
                </a:solidFill>
                <a:latin typeface="Arial"/>
                <a:cs typeface="Arial"/>
              </a:rPr>
              <a:t>&amp; major </a:t>
            </a:r>
            <a:r>
              <a:rPr sz="2400" spc="-5">
                <a:solidFill>
                  <a:srgbClr val="73D1F5"/>
                </a:solidFill>
                <a:latin typeface="Arial"/>
                <a:cs typeface="Arial"/>
              </a:rPr>
              <a:t>changes </a:t>
            </a:r>
            <a:r>
              <a:rPr sz="2400">
                <a:solidFill>
                  <a:srgbClr val="73D1F5"/>
                </a:solidFill>
                <a:latin typeface="Arial"/>
                <a:cs typeface="Arial"/>
              </a:rPr>
              <a:t>to the re-  submitted</a:t>
            </a:r>
            <a:r>
              <a:rPr sz="2400" spc="-5">
                <a:solidFill>
                  <a:srgbClr val="73D1F5"/>
                </a:solidFill>
                <a:latin typeface="Arial"/>
                <a:cs typeface="Arial"/>
              </a:rPr>
              <a:t> application</a:t>
            </a:r>
            <a:endParaRPr lang="en-US" sz="2400" spc="-5">
              <a:solidFill>
                <a:srgbClr val="73D1F5"/>
              </a:solidFill>
              <a:latin typeface="Arial"/>
              <a:cs typeface="Arial"/>
            </a:endParaRPr>
          </a:p>
          <a:p>
            <a:pPr marL="240665" marR="567690" indent="-228600">
              <a:lnSpc>
                <a:spcPct val="150000"/>
              </a:lnSpc>
              <a:spcBef>
                <a:spcPts val="560"/>
              </a:spcBef>
              <a:buChar char="•"/>
              <a:tabLst>
                <a:tab pos="698500" algn="l"/>
              </a:tabLst>
            </a:pPr>
            <a:r>
              <a:rPr lang="en-US" sz="2800">
                <a:solidFill>
                  <a:srgbClr val="FFFF00"/>
                </a:solidFill>
                <a:latin typeface="Arial"/>
                <a:cs typeface="Arial"/>
              </a:rPr>
              <a:t>Include previous AAOF PARC review</a:t>
            </a:r>
            <a:endParaRPr sz="2800">
              <a:solidFill>
                <a:srgbClr val="FFFF00"/>
              </a:solidFill>
              <a:latin typeface="Arial"/>
              <a:cs typeface="Arial"/>
            </a:endParaRPr>
          </a:p>
        </p:txBody>
      </p:sp>
    </p:spTree>
    <p:extLst>
      <p:ext uri="{BB962C8B-B14F-4D97-AF65-F5344CB8AC3E}">
        <p14:creationId xmlns:p14="http://schemas.microsoft.com/office/powerpoint/2010/main" val="1118684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C4EDC6E3-5DDF-4672-BE4C-B66C95F07E81}"/>
              </a:ext>
            </a:extLst>
          </p:cNvPr>
          <p:cNvSpPr txBox="1">
            <a:spLocks/>
          </p:cNvSpPr>
          <p:nvPr/>
        </p:nvSpPr>
        <p:spPr>
          <a:xfrm>
            <a:off x="5105400" y="152400"/>
            <a:ext cx="6833234" cy="1320233"/>
          </a:xfrm>
          <a:prstGeom prst="rect">
            <a:avLst/>
          </a:prstGeom>
        </p:spPr>
        <p:txBody>
          <a:bodyPr vert="horz" wrap="square" lIns="0" tIns="8826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fr-FR" sz="4000" b="1" err="1">
                <a:solidFill>
                  <a:srgbClr val="EBFF80"/>
                </a:solidFill>
                <a:latin typeface="Arial" panose="020B0604020202020204" pitchFamily="34" charset="0"/>
                <a:cs typeface="Arial" panose="020B0604020202020204" pitchFamily="34" charset="0"/>
              </a:rPr>
              <a:t>Resubmission</a:t>
            </a:r>
            <a:r>
              <a:rPr lang="fr-FR" sz="4000" b="1" spc="-320">
                <a:solidFill>
                  <a:srgbClr val="EBFF80"/>
                </a:solidFill>
                <a:latin typeface="Arial" panose="020B0604020202020204" pitchFamily="34" charset="0"/>
                <a:cs typeface="Arial" panose="020B0604020202020204" pitchFamily="34" charset="0"/>
              </a:rPr>
              <a:t> </a:t>
            </a:r>
            <a:r>
              <a:rPr lang="fr-FR" sz="4000" b="1">
                <a:solidFill>
                  <a:srgbClr val="EBFF80"/>
                </a:solidFill>
                <a:latin typeface="Arial" panose="020B0604020202020204" pitchFamily="34" charset="0"/>
                <a:cs typeface="Arial" panose="020B0604020202020204" pitchFamily="34" charset="0"/>
              </a:rPr>
              <a:t>Applications:  Introduction</a:t>
            </a:r>
            <a:r>
              <a:rPr lang="fr-FR" sz="4000" b="1" spc="-10">
                <a:solidFill>
                  <a:srgbClr val="EBFF80"/>
                </a:solidFill>
                <a:latin typeface="Arial" panose="020B0604020202020204" pitchFamily="34" charset="0"/>
                <a:cs typeface="Arial" panose="020B0604020202020204" pitchFamily="34" charset="0"/>
              </a:rPr>
              <a:t> </a:t>
            </a:r>
            <a:r>
              <a:rPr lang="fr-FR" sz="4000" b="1">
                <a:solidFill>
                  <a:srgbClr val="EBFF80"/>
                </a:solidFill>
                <a:latin typeface="Arial" panose="020B0604020202020204" pitchFamily="34" charset="0"/>
                <a:cs typeface="Arial" panose="020B0604020202020204" pitchFamily="34" charset="0"/>
              </a:rPr>
              <a:t>Page</a:t>
            </a:r>
          </a:p>
        </p:txBody>
      </p:sp>
      <p:sp>
        <p:nvSpPr>
          <p:cNvPr id="3" name="object 3">
            <a:extLst>
              <a:ext uri="{FF2B5EF4-FFF2-40B4-BE49-F238E27FC236}">
                <a16:creationId xmlns:a16="http://schemas.microsoft.com/office/drawing/2014/main" id="{AE5A9EBD-58DB-412A-997C-BC86E2A13AC8}"/>
              </a:ext>
            </a:extLst>
          </p:cNvPr>
          <p:cNvSpPr txBox="1"/>
          <p:nvPr/>
        </p:nvSpPr>
        <p:spPr>
          <a:xfrm>
            <a:off x="3886200" y="1600200"/>
            <a:ext cx="7373620" cy="3229089"/>
          </a:xfrm>
          <a:prstGeom prst="rect">
            <a:avLst/>
          </a:prstGeom>
        </p:spPr>
        <p:txBody>
          <a:bodyPr vert="horz" wrap="square" lIns="0" tIns="96520" rIns="0" bIns="0" rtlCol="0">
            <a:spAutoFit/>
          </a:bodyPr>
          <a:lstStyle/>
          <a:p>
            <a:pPr marL="241300" indent="-228600">
              <a:spcBef>
                <a:spcPts val="760"/>
              </a:spcBef>
              <a:buChar char="•"/>
              <a:tabLst>
                <a:tab pos="241300" algn="l"/>
              </a:tabLst>
            </a:pPr>
            <a:r>
              <a:rPr sz="3200" spc="-5">
                <a:solidFill>
                  <a:srgbClr val="FFFFFF"/>
                </a:solidFill>
                <a:latin typeface="Arial"/>
                <a:cs typeface="Arial"/>
              </a:rPr>
              <a:t>1 </a:t>
            </a:r>
            <a:r>
              <a:rPr sz="3200">
                <a:solidFill>
                  <a:srgbClr val="FFFFFF"/>
                </a:solidFill>
                <a:latin typeface="Arial"/>
                <a:cs typeface="Arial"/>
              </a:rPr>
              <a:t>page</a:t>
            </a:r>
            <a:r>
              <a:rPr sz="3200" spc="-10">
                <a:solidFill>
                  <a:srgbClr val="FFFFFF"/>
                </a:solidFill>
                <a:latin typeface="Arial"/>
                <a:cs typeface="Arial"/>
              </a:rPr>
              <a:t> </a:t>
            </a:r>
            <a:r>
              <a:rPr sz="3200" spc="-5">
                <a:solidFill>
                  <a:srgbClr val="FFFFFF"/>
                </a:solidFill>
                <a:latin typeface="Arial"/>
                <a:cs typeface="Arial"/>
              </a:rPr>
              <a:t>maximum</a:t>
            </a:r>
            <a:endParaRPr sz="3200">
              <a:solidFill>
                <a:srgbClr val="FFFFFF"/>
              </a:solidFill>
              <a:latin typeface="Arial"/>
              <a:cs typeface="Arial"/>
            </a:endParaRPr>
          </a:p>
          <a:p>
            <a:pPr marL="241300" indent="-228600">
              <a:spcBef>
                <a:spcPts val="660"/>
              </a:spcBef>
              <a:buChar char="•"/>
              <a:tabLst>
                <a:tab pos="241300" algn="l"/>
              </a:tabLst>
            </a:pPr>
            <a:r>
              <a:rPr sz="3200" spc="-5">
                <a:solidFill>
                  <a:srgbClr val="FFFFFF"/>
                </a:solidFill>
                <a:latin typeface="Arial"/>
                <a:cs typeface="Arial"/>
              </a:rPr>
              <a:t>Summarizes:</a:t>
            </a:r>
            <a:endParaRPr sz="3200">
              <a:solidFill>
                <a:srgbClr val="FFFFFF"/>
              </a:solidFill>
              <a:latin typeface="Arial"/>
              <a:cs typeface="Arial"/>
            </a:endParaRPr>
          </a:p>
          <a:p>
            <a:pPr marL="697865" marR="5080" lvl="1" indent="-228600">
              <a:lnSpc>
                <a:spcPts val="2590"/>
              </a:lnSpc>
              <a:spcBef>
                <a:spcPts val="560"/>
              </a:spcBef>
              <a:buChar char="•"/>
              <a:tabLst>
                <a:tab pos="698500" algn="l"/>
              </a:tabLst>
            </a:pPr>
            <a:r>
              <a:rPr sz="2800" spc="-5">
                <a:solidFill>
                  <a:srgbClr val="73D1F5"/>
                </a:solidFill>
                <a:latin typeface="Arial"/>
                <a:cs typeface="Arial"/>
              </a:rPr>
              <a:t>Substantial additions, deletions, </a:t>
            </a:r>
            <a:r>
              <a:rPr sz="2800">
                <a:solidFill>
                  <a:srgbClr val="73D1F5"/>
                </a:solidFill>
                <a:latin typeface="Arial"/>
                <a:cs typeface="Arial"/>
              </a:rPr>
              <a:t>&amp; </a:t>
            </a:r>
            <a:r>
              <a:rPr sz="2800" spc="-5">
                <a:solidFill>
                  <a:srgbClr val="73D1F5"/>
                </a:solidFill>
                <a:latin typeface="Arial"/>
                <a:cs typeface="Arial"/>
              </a:rPr>
              <a:t>changes </a:t>
            </a:r>
            <a:r>
              <a:rPr sz="2800">
                <a:solidFill>
                  <a:srgbClr val="73D1F5"/>
                </a:solidFill>
                <a:latin typeface="Arial"/>
                <a:cs typeface="Arial"/>
              </a:rPr>
              <a:t>to the </a:t>
            </a:r>
            <a:r>
              <a:rPr sz="2800" spc="-5">
                <a:solidFill>
                  <a:srgbClr val="73D1F5"/>
                </a:solidFill>
                <a:latin typeface="Arial"/>
                <a:cs typeface="Arial"/>
              </a:rPr>
              <a:t>previous</a:t>
            </a:r>
            <a:r>
              <a:rPr sz="2800" spc="5">
                <a:solidFill>
                  <a:srgbClr val="73D1F5"/>
                </a:solidFill>
                <a:latin typeface="Arial"/>
                <a:cs typeface="Arial"/>
              </a:rPr>
              <a:t> </a:t>
            </a:r>
            <a:r>
              <a:rPr sz="2800" spc="-5">
                <a:solidFill>
                  <a:srgbClr val="73D1F5"/>
                </a:solidFill>
                <a:latin typeface="Arial"/>
                <a:cs typeface="Arial"/>
              </a:rPr>
              <a:t>application</a:t>
            </a:r>
            <a:endParaRPr sz="2800">
              <a:solidFill>
                <a:srgbClr val="73D1F5"/>
              </a:solidFill>
              <a:latin typeface="Arial"/>
              <a:cs typeface="Arial"/>
            </a:endParaRPr>
          </a:p>
          <a:p>
            <a:pPr marL="241300" indent="-228600">
              <a:spcBef>
                <a:spcPts val="610"/>
              </a:spcBef>
              <a:buChar char="•"/>
              <a:tabLst>
                <a:tab pos="241300" algn="l"/>
              </a:tabLst>
            </a:pPr>
            <a:r>
              <a:rPr sz="3200">
                <a:solidFill>
                  <a:srgbClr val="FFFFFF"/>
                </a:solidFill>
                <a:latin typeface="Arial"/>
                <a:cs typeface="Arial"/>
              </a:rPr>
              <a:t>Includes:</a:t>
            </a:r>
          </a:p>
          <a:p>
            <a:pPr marL="697865" marR="22225" lvl="1" indent="-228600">
              <a:lnSpc>
                <a:spcPts val="2590"/>
              </a:lnSpc>
              <a:spcBef>
                <a:spcPts val="560"/>
              </a:spcBef>
              <a:buChar char="•"/>
              <a:tabLst>
                <a:tab pos="698500" algn="l"/>
              </a:tabLst>
            </a:pPr>
            <a:r>
              <a:rPr sz="2800" spc="-5">
                <a:solidFill>
                  <a:srgbClr val="73D1F5"/>
                </a:solidFill>
                <a:latin typeface="Arial"/>
                <a:cs typeface="Arial"/>
              </a:rPr>
              <a:t>Responses </a:t>
            </a:r>
            <a:r>
              <a:rPr sz="2800">
                <a:solidFill>
                  <a:srgbClr val="73D1F5"/>
                </a:solidFill>
                <a:latin typeface="Arial"/>
                <a:cs typeface="Arial"/>
              </a:rPr>
              <a:t>to </a:t>
            </a:r>
            <a:r>
              <a:rPr sz="2800" spc="-5">
                <a:solidFill>
                  <a:srgbClr val="73D1F5"/>
                </a:solidFill>
                <a:latin typeface="Arial"/>
                <a:cs typeface="Arial"/>
              </a:rPr>
              <a:t>all of </a:t>
            </a:r>
            <a:r>
              <a:rPr sz="2800">
                <a:solidFill>
                  <a:srgbClr val="73D1F5"/>
                </a:solidFill>
                <a:latin typeface="Arial"/>
                <a:cs typeface="Arial"/>
              </a:rPr>
              <a:t>the </a:t>
            </a:r>
            <a:r>
              <a:rPr sz="2800" spc="-5">
                <a:solidFill>
                  <a:srgbClr val="73D1F5"/>
                </a:solidFill>
                <a:latin typeface="Arial"/>
                <a:cs typeface="Arial"/>
              </a:rPr>
              <a:t>“weaknesses” provided in </a:t>
            </a:r>
            <a:r>
              <a:rPr sz="2800">
                <a:solidFill>
                  <a:srgbClr val="73D1F5"/>
                </a:solidFill>
                <a:latin typeface="Arial"/>
                <a:cs typeface="Arial"/>
              </a:rPr>
              <a:t>the six </a:t>
            </a:r>
            <a:r>
              <a:rPr sz="2800" spc="-5">
                <a:solidFill>
                  <a:srgbClr val="73D1F5"/>
                </a:solidFill>
                <a:latin typeface="Arial"/>
                <a:cs typeface="Arial"/>
              </a:rPr>
              <a:t>sections </a:t>
            </a:r>
            <a:r>
              <a:rPr sz="2800">
                <a:solidFill>
                  <a:srgbClr val="73D1F5"/>
                </a:solidFill>
                <a:latin typeface="Arial"/>
                <a:cs typeface="Arial"/>
              </a:rPr>
              <a:t>of the</a:t>
            </a:r>
            <a:r>
              <a:rPr sz="2800" spc="-35">
                <a:solidFill>
                  <a:srgbClr val="73D1F5"/>
                </a:solidFill>
                <a:latin typeface="Arial"/>
                <a:cs typeface="Arial"/>
              </a:rPr>
              <a:t> </a:t>
            </a:r>
            <a:r>
              <a:rPr sz="2800" spc="-5">
                <a:solidFill>
                  <a:srgbClr val="73D1F5"/>
                </a:solidFill>
                <a:latin typeface="Arial"/>
                <a:cs typeface="Arial"/>
              </a:rPr>
              <a:t>critique</a:t>
            </a:r>
            <a:endParaRPr sz="2800">
              <a:solidFill>
                <a:srgbClr val="73D1F5"/>
              </a:solidFill>
              <a:latin typeface="Arial"/>
              <a:cs typeface="Arial"/>
            </a:endParaRPr>
          </a:p>
        </p:txBody>
      </p:sp>
    </p:spTree>
    <p:extLst>
      <p:ext uri="{BB962C8B-B14F-4D97-AF65-F5344CB8AC3E}">
        <p14:creationId xmlns:p14="http://schemas.microsoft.com/office/powerpoint/2010/main" val="3027385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8FB1E05D-CB74-4C24-B8A5-25163E3D9AC6}"/>
              </a:ext>
            </a:extLst>
          </p:cNvPr>
          <p:cNvSpPr txBox="1">
            <a:spLocks/>
          </p:cNvSpPr>
          <p:nvPr/>
        </p:nvSpPr>
        <p:spPr>
          <a:xfrm>
            <a:off x="2971800" y="381000"/>
            <a:ext cx="10305220" cy="918584"/>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000" b="1">
                <a:solidFill>
                  <a:srgbClr val="EBFF80"/>
                </a:solidFill>
                <a:latin typeface="Arial" panose="020B0604020202020204" pitchFamily="34" charset="0"/>
                <a:cs typeface="Arial" panose="020B0604020202020204" pitchFamily="34" charset="0"/>
              </a:rPr>
              <a:t>Letters of</a:t>
            </a:r>
            <a:r>
              <a:rPr lang="en-US" sz="4000" b="1" spc="-15">
                <a:solidFill>
                  <a:srgbClr val="EBFF80"/>
                </a:solidFill>
                <a:latin typeface="Arial" panose="020B0604020202020204" pitchFamily="34" charset="0"/>
                <a:cs typeface="Arial" panose="020B0604020202020204" pitchFamily="34" charset="0"/>
              </a:rPr>
              <a:t> </a:t>
            </a:r>
            <a:r>
              <a:rPr lang="en-US" sz="4000" b="1">
                <a:solidFill>
                  <a:srgbClr val="EBFF80"/>
                </a:solidFill>
                <a:latin typeface="Arial" panose="020B0604020202020204" pitchFamily="34" charset="0"/>
                <a:cs typeface="Arial" panose="020B0604020202020204" pitchFamily="34" charset="0"/>
              </a:rPr>
              <a:t>Support</a:t>
            </a:r>
          </a:p>
        </p:txBody>
      </p:sp>
      <p:sp>
        <p:nvSpPr>
          <p:cNvPr id="3" name="object 3">
            <a:extLst>
              <a:ext uri="{FF2B5EF4-FFF2-40B4-BE49-F238E27FC236}">
                <a16:creationId xmlns:a16="http://schemas.microsoft.com/office/drawing/2014/main" id="{D77C2933-D617-4C16-B650-C4F3D54EE69F}"/>
              </a:ext>
            </a:extLst>
          </p:cNvPr>
          <p:cNvSpPr txBox="1"/>
          <p:nvPr/>
        </p:nvSpPr>
        <p:spPr>
          <a:xfrm>
            <a:off x="3657600" y="1905000"/>
            <a:ext cx="8763000" cy="2913618"/>
          </a:xfrm>
          <a:prstGeom prst="rect">
            <a:avLst/>
          </a:prstGeom>
        </p:spPr>
        <p:txBody>
          <a:bodyPr vert="horz" wrap="square" lIns="0" tIns="83820" rIns="0" bIns="0" rtlCol="0">
            <a:spAutoFit/>
          </a:bodyPr>
          <a:lstStyle/>
          <a:p>
            <a:pPr marL="241300" indent="-228600">
              <a:spcBef>
                <a:spcPts val="660"/>
              </a:spcBef>
              <a:buChar char="•"/>
              <a:tabLst>
                <a:tab pos="241300" algn="l"/>
              </a:tabLst>
            </a:pPr>
            <a:r>
              <a:rPr sz="3200" spc="-5">
                <a:solidFill>
                  <a:srgbClr val="73D1F5"/>
                </a:solidFill>
                <a:latin typeface="Arial"/>
                <a:cs typeface="Arial"/>
              </a:rPr>
              <a:t>No page</a:t>
            </a:r>
            <a:r>
              <a:rPr sz="3200" spc="-15">
                <a:solidFill>
                  <a:srgbClr val="73D1F5"/>
                </a:solidFill>
                <a:latin typeface="Arial"/>
                <a:cs typeface="Arial"/>
              </a:rPr>
              <a:t> </a:t>
            </a:r>
            <a:r>
              <a:rPr sz="3200">
                <a:solidFill>
                  <a:srgbClr val="73D1F5"/>
                </a:solidFill>
                <a:latin typeface="Arial"/>
                <a:cs typeface="Arial"/>
              </a:rPr>
              <a:t>limits</a:t>
            </a:r>
          </a:p>
          <a:p>
            <a:pPr marL="241300" indent="-228600">
              <a:spcBef>
                <a:spcPts val="565"/>
              </a:spcBef>
              <a:buChar char="•"/>
              <a:tabLst>
                <a:tab pos="241300" algn="l"/>
              </a:tabLst>
            </a:pPr>
            <a:r>
              <a:rPr sz="3200">
                <a:solidFill>
                  <a:srgbClr val="73D1F5"/>
                </a:solidFill>
                <a:latin typeface="Arial"/>
                <a:cs typeface="Arial"/>
              </a:rPr>
              <a:t>Required for </a:t>
            </a:r>
            <a:r>
              <a:rPr sz="3200" spc="-5">
                <a:solidFill>
                  <a:srgbClr val="73D1F5"/>
                </a:solidFill>
                <a:latin typeface="Arial"/>
                <a:cs typeface="Arial"/>
              </a:rPr>
              <a:t>all </a:t>
            </a:r>
            <a:r>
              <a:rPr sz="3200">
                <a:solidFill>
                  <a:srgbClr val="73D1F5"/>
                </a:solidFill>
                <a:latin typeface="Arial"/>
                <a:cs typeface="Arial"/>
              </a:rPr>
              <a:t>award</a:t>
            </a:r>
            <a:r>
              <a:rPr sz="3200" spc="-110">
                <a:solidFill>
                  <a:srgbClr val="73D1F5"/>
                </a:solidFill>
                <a:latin typeface="Arial"/>
                <a:cs typeface="Arial"/>
              </a:rPr>
              <a:t> </a:t>
            </a:r>
            <a:r>
              <a:rPr sz="3200">
                <a:solidFill>
                  <a:srgbClr val="73D1F5"/>
                </a:solidFill>
                <a:latin typeface="Arial"/>
                <a:cs typeface="Arial"/>
              </a:rPr>
              <a:t>categories</a:t>
            </a:r>
          </a:p>
          <a:p>
            <a:pPr marL="241300" indent="-228600">
              <a:spcBef>
                <a:spcPts val="565"/>
              </a:spcBef>
              <a:buChar char="•"/>
              <a:tabLst>
                <a:tab pos="241300" algn="l"/>
              </a:tabLst>
            </a:pPr>
            <a:r>
              <a:rPr sz="3200" spc="-5">
                <a:solidFill>
                  <a:srgbClr val="73D1F5"/>
                </a:solidFill>
                <a:latin typeface="Arial"/>
                <a:cs typeface="Arial"/>
              </a:rPr>
              <a:t>Award-specific</a:t>
            </a:r>
            <a:r>
              <a:rPr sz="3200" spc="-30">
                <a:solidFill>
                  <a:srgbClr val="73D1F5"/>
                </a:solidFill>
                <a:latin typeface="Arial"/>
                <a:cs typeface="Arial"/>
              </a:rPr>
              <a:t> </a:t>
            </a:r>
            <a:r>
              <a:rPr sz="3200">
                <a:solidFill>
                  <a:srgbClr val="73D1F5"/>
                </a:solidFill>
                <a:latin typeface="Arial"/>
                <a:cs typeface="Arial"/>
              </a:rPr>
              <a:t>instructions</a:t>
            </a:r>
          </a:p>
          <a:p>
            <a:pPr marL="241300" marR="1403350" indent="-228600">
              <a:lnSpc>
                <a:spcPts val="3890"/>
              </a:lnSpc>
              <a:spcBef>
                <a:spcPts val="1065"/>
              </a:spcBef>
              <a:buChar char="•"/>
              <a:tabLst>
                <a:tab pos="241300" algn="l"/>
              </a:tabLst>
            </a:pPr>
            <a:r>
              <a:rPr sz="3200">
                <a:solidFill>
                  <a:srgbClr val="73D1F5"/>
                </a:solidFill>
                <a:latin typeface="Arial"/>
                <a:cs typeface="Arial"/>
              </a:rPr>
              <a:t>Importance </a:t>
            </a:r>
            <a:r>
              <a:rPr lang="en-US" sz="3200" spc="-5">
                <a:solidFill>
                  <a:srgbClr val="73D1F5"/>
                </a:solidFill>
                <a:latin typeface="Arial"/>
                <a:cs typeface="Arial"/>
              </a:rPr>
              <a:t>as specified</a:t>
            </a:r>
            <a:r>
              <a:rPr lang="en-US" sz="3200" spc="-65">
                <a:solidFill>
                  <a:srgbClr val="73D1F5"/>
                </a:solidFill>
                <a:latin typeface="Arial"/>
                <a:cs typeface="Arial"/>
              </a:rPr>
              <a:t> </a:t>
            </a:r>
            <a:r>
              <a:rPr sz="3200" spc="-5">
                <a:solidFill>
                  <a:srgbClr val="73D1F5"/>
                </a:solidFill>
                <a:latin typeface="Arial"/>
                <a:cs typeface="Arial"/>
              </a:rPr>
              <a:t>in</a:t>
            </a:r>
            <a:r>
              <a:rPr lang="en-US" sz="3200" spc="-5">
                <a:solidFill>
                  <a:srgbClr val="73D1F5"/>
                </a:solidFill>
                <a:latin typeface="Arial"/>
                <a:cs typeface="Arial"/>
              </a:rPr>
              <a:t> i</a:t>
            </a:r>
            <a:r>
              <a:rPr sz="3200">
                <a:solidFill>
                  <a:srgbClr val="73D1F5"/>
                </a:solidFill>
                <a:latin typeface="Arial"/>
                <a:cs typeface="Arial"/>
              </a:rPr>
              <a:t>nstructions</a:t>
            </a:r>
          </a:p>
          <a:p>
            <a:pPr marL="241300" indent="-228600">
              <a:spcBef>
                <a:spcPts val="509"/>
              </a:spcBef>
              <a:buChar char="•"/>
              <a:tabLst>
                <a:tab pos="241300" algn="l"/>
              </a:tabLst>
            </a:pPr>
            <a:r>
              <a:rPr sz="3200" spc="-15">
                <a:solidFill>
                  <a:srgbClr val="73D1F5"/>
                </a:solidFill>
                <a:latin typeface="Arial"/>
                <a:cs typeface="Arial"/>
              </a:rPr>
              <a:t>Avoid </a:t>
            </a:r>
            <a:r>
              <a:rPr sz="3200" spc="-5">
                <a:solidFill>
                  <a:srgbClr val="73D1F5"/>
                </a:solidFill>
                <a:latin typeface="Arial"/>
                <a:cs typeface="Arial"/>
              </a:rPr>
              <a:t>extraneous</a:t>
            </a:r>
            <a:r>
              <a:rPr sz="3200" spc="-10">
                <a:solidFill>
                  <a:srgbClr val="73D1F5"/>
                </a:solidFill>
                <a:latin typeface="Arial"/>
                <a:cs typeface="Arial"/>
              </a:rPr>
              <a:t> </a:t>
            </a:r>
            <a:r>
              <a:rPr sz="3200">
                <a:solidFill>
                  <a:srgbClr val="73D1F5"/>
                </a:solidFill>
                <a:latin typeface="Arial"/>
                <a:cs typeface="Arial"/>
              </a:rPr>
              <a:t>letters</a:t>
            </a:r>
          </a:p>
        </p:txBody>
      </p:sp>
    </p:spTree>
    <p:extLst>
      <p:ext uri="{BB962C8B-B14F-4D97-AF65-F5344CB8AC3E}">
        <p14:creationId xmlns:p14="http://schemas.microsoft.com/office/powerpoint/2010/main" val="3681440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8092337E-3A91-4201-8B8F-7D010EA75E4C}"/>
              </a:ext>
            </a:extLst>
          </p:cNvPr>
          <p:cNvSpPr txBox="1">
            <a:spLocks/>
          </p:cNvSpPr>
          <p:nvPr/>
        </p:nvSpPr>
        <p:spPr>
          <a:xfrm>
            <a:off x="3276600" y="268805"/>
            <a:ext cx="10305220" cy="757719"/>
          </a:xfrm>
          <a:prstGeom prst="rect">
            <a:avLst/>
          </a:prstGeom>
        </p:spPr>
        <p:txBody>
          <a:bodyPr vert="horz" wrap="square" lIns="0" tIns="140791"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50"/>
              </a:lnSpc>
              <a:spcBef>
                <a:spcPts val="705"/>
              </a:spcBef>
            </a:pPr>
            <a:r>
              <a:rPr lang="en-US" sz="4000" b="1">
                <a:solidFill>
                  <a:srgbClr val="EBFF80"/>
                </a:solidFill>
                <a:latin typeface="Arial" panose="020B0604020202020204" pitchFamily="34" charset="0"/>
                <a:cs typeface="Arial" panose="020B0604020202020204" pitchFamily="34" charset="0"/>
              </a:rPr>
              <a:t>Appendix</a:t>
            </a:r>
          </a:p>
        </p:txBody>
      </p:sp>
      <p:sp>
        <p:nvSpPr>
          <p:cNvPr id="3" name="object 3">
            <a:extLst>
              <a:ext uri="{FF2B5EF4-FFF2-40B4-BE49-F238E27FC236}">
                <a16:creationId xmlns:a16="http://schemas.microsoft.com/office/drawing/2014/main" id="{7C3D137B-F77E-43B7-99E7-E79F679BAE07}"/>
              </a:ext>
            </a:extLst>
          </p:cNvPr>
          <p:cNvSpPr txBox="1"/>
          <p:nvPr/>
        </p:nvSpPr>
        <p:spPr>
          <a:xfrm>
            <a:off x="3429000" y="1600200"/>
            <a:ext cx="8512658" cy="4197985"/>
          </a:xfrm>
          <a:prstGeom prst="rect">
            <a:avLst/>
          </a:prstGeom>
        </p:spPr>
        <p:txBody>
          <a:bodyPr vert="horz" wrap="square" lIns="0" tIns="59690" rIns="0" bIns="0" rtlCol="0">
            <a:spAutoFit/>
          </a:bodyPr>
          <a:lstStyle/>
          <a:p>
            <a:pPr marL="241300" indent="-228600">
              <a:spcBef>
                <a:spcPts val="470"/>
              </a:spcBef>
              <a:buChar char="•"/>
              <a:tabLst>
                <a:tab pos="241300" algn="l"/>
              </a:tabLst>
            </a:pPr>
            <a:r>
              <a:rPr sz="2600">
                <a:solidFill>
                  <a:srgbClr val="73D1F5"/>
                </a:solidFill>
                <a:latin typeface="Arial"/>
                <a:cs typeface="Arial"/>
              </a:rPr>
              <a:t>No page</a:t>
            </a:r>
            <a:r>
              <a:rPr sz="2600" spc="-10">
                <a:solidFill>
                  <a:srgbClr val="73D1F5"/>
                </a:solidFill>
                <a:latin typeface="Arial"/>
                <a:cs typeface="Arial"/>
              </a:rPr>
              <a:t> </a:t>
            </a:r>
            <a:r>
              <a:rPr sz="2600" spc="-5">
                <a:solidFill>
                  <a:srgbClr val="73D1F5"/>
                </a:solidFill>
                <a:latin typeface="Arial"/>
                <a:cs typeface="Arial"/>
              </a:rPr>
              <a:t>limits</a:t>
            </a:r>
            <a:endParaRPr sz="2600">
              <a:solidFill>
                <a:srgbClr val="73D1F5"/>
              </a:solidFill>
              <a:latin typeface="Arial"/>
              <a:cs typeface="Arial"/>
            </a:endParaRPr>
          </a:p>
          <a:p>
            <a:pPr marL="241300" indent="-228600">
              <a:lnSpc>
                <a:spcPts val="3110"/>
              </a:lnSpc>
              <a:spcBef>
                <a:spcPts val="370"/>
              </a:spcBef>
              <a:buChar char="•"/>
              <a:tabLst>
                <a:tab pos="241300" algn="l"/>
              </a:tabLst>
            </a:pPr>
            <a:r>
              <a:rPr sz="2600">
                <a:solidFill>
                  <a:srgbClr val="73D1F5"/>
                </a:solidFill>
                <a:latin typeface="Arial"/>
                <a:cs typeface="Arial"/>
              </a:rPr>
              <a:t>If</a:t>
            </a:r>
            <a:r>
              <a:rPr sz="2600" spc="-10">
                <a:solidFill>
                  <a:srgbClr val="73D1F5"/>
                </a:solidFill>
                <a:latin typeface="Arial"/>
                <a:cs typeface="Arial"/>
              </a:rPr>
              <a:t> </a:t>
            </a:r>
            <a:r>
              <a:rPr sz="2600">
                <a:solidFill>
                  <a:srgbClr val="73D1F5"/>
                </a:solidFill>
                <a:latin typeface="Arial"/>
                <a:cs typeface="Arial"/>
              </a:rPr>
              <a:t>applicable</a:t>
            </a:r>
          </a:p>
          <a:p>
            <a:pPr marL="697865" lvl="1" indent="-228600">
              <a:lnSpc>
                <a:spcPts val="2630"/>
              </a:lnSpc>
              <a:buChar char="•"/>
              <a:tabLst>
                <a:tab pos="697865" algn="l"/>
                <a:tab pos="698500" algn="l"/>
              </a:tabLst>
            </a:pPr>
            <a:r>
              <a:rPr sz="2200" spc="-5">
                <a:solidFill>
                  <a:srgbClr val="73D1F5"/>
                </a:solidFill>
                <a:latin typeface="Arial"/>
                <a:cs typeface="Arial"/>
              </a:rPr>
              <a:t>Human Research: IRB approval</a:t>
            </a:r>
            <a:r>
              <a:rPr sz="2200" spc="60">
                <a:solidFill>
                  <a:srgbClr val="73D1F5"/>
                </a:solidFill>
                <a:latin typeface="Arial"/>
                <a:cs typeface="Arial"/>
              </a:rPr>
              <a:t> </a:t>
            </a:r>
            <a:r>
              <a:rPr sz="2200" spc="-5">
                <a:solidFill>
                  <a:srgbClr val="73D1F5"/>
                </a:solidFill>
                <a:latin typeface="Arial"/>
                <a:cs typeface="Arial"/>
              </a:rPr>
              <a:t>status</a:t>
            </a:r>
            <a:endParaRPr sz="2200">
              <a:solidFill>
                <a:srgbClr val="73D1F5"/>
              </a:solidFill>
              <a:latin typeface="Arial"/>
              <a:cs typeface="Arial"/>
            </a:endParaRPr>
          </a:p>
          <a:p>
            <a:pPr marL="1155700" lvl="2" indent="-229870">
              <a:spcBef>
                <a:spcPts val="65"/>
              </a:spcBef>
              <a:buChar char="•"/>
              <a:tabLst>
                <a:tab pos="1155700" algn="l"/>
                <a:tab pos="1156335" algn="l"/>
              </a:tabLst>
            </a:pPr>
            <a:r>
              <a:rPr sz="1900" spc="-5">
                <a:solidFill>
                  <a:srgbClr val="73D1F5"/>
                </a:solidFill>
                <a:latin typeface="Arial"/>
                <a:cs typeface="Arial"/>
              </a:rPr>
              <a:t>Describe</a:t>
            </a:r>
            <a:r>
              <a:rPr sz="1900" spc="30">
                <a:solidFill>
                  <a:srgbClr val="73D1F5"/>
                </a:solidFill>
                <a:latin typeface="Arial"/>
                <a:cs typeface="Arial"/>
              </a:rPr>
              <a:t> </a:t>
            </a:r>
            <a:r>
              <a:rPr sz="1900" spc="-5">
                <a:solidFill>
                  <a:srgbClr val="73D1F5"/>
                </a:solidFill>
                <a:latin typeface="Arial"/>
                <a:cs typeface="Arial"/>
              </a:rPr>
              <a:t>status</a:t>
            </a:r>
            <a:endParaRPr sz="1900">
              <a:solidFill>
                <a:srgbClr val="73D1F5"/>
              </a:solidFill>
              <a:latin typeface="Arial"/>
              <a:cs typeface="Arial"/>
            </a:endParaRPr>
          </a:p>
          <a:p>
            <a:pPr marL="1155700" lvl="2" indent="-229870">
              <a:lnSpc>
                <a:spcPts val="2260"/>
              </a:lnSpc>
              <a:spcBef>
                <a:spcPts val="35"/>
              </a:spcBef>
              <a:buChar char="•"/>
              <a:tabLst>
                <a:tab pos="1155700" algn="l"/>
                <a:tab pos="1156335" algn="l"/>
              </a:tabLst>
            </a:pPr>
            <a:r>
              <a:rPr sz="1900" spc="-5">
                <a:solidFill>
                  <a:srgbClr val="73D1F5"/>
                </a:solidFill>
                <a:latin typeface="Arial"/>
                <a:cs typeface="Arial"/>
              </a:rPr>
              <a:t>Include notice if</a:t>
            </a:r>
            <a:r>
              <a:rPr sz="1900" spc="50">
                <a:solidFill>
                  <a:srgbClr val="73D1F5"/>
                </a:solidFill>
                <a:latin typeface="Arial"/>
                <a:cs typeface="Arial"/>
              </a:rPr>
              <a:t> </a:t>
            </a:r>
            <a:r>
              <a:rPr sz="1900" spc="-5">
                <a:solidFill>
                  <a:srgbClr val="73D1F5"/>
                </a:solidFill>
                <a:latin typeface="Arial"/>
                <a:cs typeface="Arial"/>
              </a:rPr>
              <a:t>approved</a:t>
            </a:r>
            <a:endParaRPr sz="1900">
              <a:solidFill>
                <a:srgbClr val="73D1F5"/>
              </a:solidFill>
              <a:latin typeface="Arial"/>
              <a:cs typeface="Arial"/>
            </a:endParaRPr>
          </a:p>
          <a:p>
            <a:pPr marL="697865" lvl="1" indent="-228600">
              <a:lnSpc>
                <a:spcPts val="2620"/>
              </a:lnSpc>
              <a:buChar char="•"/>
              <a:tabLst>
                <a:tab pos="697865" algn="l"/>
                <a:tab pos="698500" algn="l"/>
              </a:tabLst>
            </a:pPr>
            <a:r>
              <a:rPr sz="2200" spc="-5">
                <a:solidFill>
                  <a:srgbClr val="73D1F5"/>
                </a:solidFill>
                <a:latin typeface="Arial"/>
                <a:cs typeface="Arial"/>
              </a:rPr>
              <a:t>Animal Research: IACUC approval</a:t>
            </a:r>
            <a:r>
              <a:rPr sz="2200" spc="45">
                <a:solidFill>
                  <a:srgbClr val="73D1F5"/>
                </a:solidFill>
                <a:latin typeface="Arial"/>
                <a:cs typeface="Arial"/>
              </a:rPr>
              <a:t> </a:t>
            </a:r>
            <a:r>
              <a:rPr sz="2200" spc="-5">
                <a:solidFill>
                  <a:srgbClr val="73D1F5"/>
                </a:solidFill>
                <a:latin typeface="Arial"/>
                <a:cs typeface="Arial"/>
              </a:rPr>
              <a:t>status</a:t>
            </a:r>
            <a:endParaRPr sz="2200">
              <a:solidFill>
                <a:srgbClr val="73D1F5"/>
              </a:solidFill>
              <a:latin typeface="Arial"/>
              <a:cs typeface="Arial"/>
            </a:endParaRPr>
          </a:p>
          <a:p>
            <a:pPr marL="1155700" lvl="2" indent="-229870">
              <a:spcBef>
                <a:spcPts val="60"/>
              </a:spcBef>
              <a:buChar char="•"/>
              <a:tabLst>
                <a:tab pos="1155700" algn="l"/>
                <a:tab pos="1156335" algn="l"/>
              </a:tabLst>
            </a:pPr>
            <a:r>
              <a:rPr sz="1900" spc="-5">
                <a:solidFill>
                  <a:srgbClr val="73D1F5"/>
                </a:solidFill>
                <a:latin typeface="Arial"/>
                <a:cs typeface="Arial"/>
              </a:rPr>
              <a:t>Describe</a:t>
            </a:r>
            <a:r>
              <a:rPr sz="1900" spc="30">
                <a:solidFill>
                  <a:srgbClr val="73D1F5"/>
                </a:solidFill>
                <a:latin typeface="Arial"/>
                <a:cs typeface="Arial"/>
              </a:rPr>
              <a:t> </a:t>
            </a:r>
            <a:r>
              <a:rPr sz="1900" spc="-5">
                <a:solidFill>
                  <a:srgbClr val="73D1F5"/>
                </a:solidFill>
                <a:latin typeface="Arial"/>
                <a:cs typeface="Arial"/>
              </a:rPr>
              <a:t>status</a:t>
            </a:r>
            <a:endParaRPr sz="1900">
              <a:solidFill>
                <a:srgbClr val="73D1F5"/>
              </a:solidFill>
              <a:latin typeface="Arial"/>
              <a:cs typeface="Arial"/>
            </a:endParaRPr>
          </a:p>
          <a:p>
            <a:pPr marL="1155700" lvl="2" indent="-229870">
              <a:spcBef>
                <a:spcPts val="40"/>
              </a:spcBef>
              <a:buChar char="•"/>
              <a:tabLst>
                <a:tab pos="1155700" algn="l"/>
                <a:tab pos="1156335" algn="l"/>
              </a:tabLst>
            </a:pPr>
            <a:r>
              <a:rPr sz="1900" spc="-5">
                <a:solidFill>
                  <a:srgbClr val="73D1F5"/>
                </a:solidFill>
                <a:latin typeface="Arial"/>
                <a:cs typeface="Arial"/>
              </a:rPr>
              <a:t>Include notice if</a:t>
            </a:r>
            <a:r>
              <a:rPr sz="1900" spc="50">
                <a:solidFill>
                  <a:srgbClr val="73D1F5"/>
                </a:solidFill>
                <a:latin typeface="Arial"/>
                <a:cs typeface="Arial"/>
              </a:rPr>
              <a:t> </a:t>
            </a:r>
            <a:r>
              <a:rPr sz="1900" spc="-5">
                <a:solidFill>
                  <a:srgbClr val="73D1F5"/>
                </a:solidFill>
                <a:latin typeface="Arial"/>
                <a:cs typeface="Arial"/>
              </a:rPr>
              <a:t>approved</a:t>
            </a:r>
            <a:endParaRPr sz="1900">
              <a:solidFill>
                <a:srgbClr val="73D1F5"/>
              </a:solidFill>
              <a:latin typeface="Arial"/>
              <a:cs typeface="Arial"/>
            </a:endParaRPr>
          </a:p>
          <a:p>
            <a:pPr marL="241300" indent="-228600">
              <a:lnSpc>
                <a:spcPts val="3115"/>
              </a:lnSpc>
              <a:spcBef>
                <a:spcPts val="355"/>
              </a:spcBef>
              <a:buChar char="•"/>
              <a:tabLst>
                <a:tab pos="241300" algn="l"/>
              </a:tabLst>
            </a:pPr>
            <a:r>
              <a:rPr sz="2600">
                <a:solidFill>
                  <a:srgbClr val="73D1F5"/>
                </a:solidFill>
                <a:latin typeface="Arial"/>
                <a:cs typeface="Arial"/>
              </a:rPr>
              <a:t>Accepted &amp; published</a:t>
            </a:r>
            <a:r>
              <a:rPr sz="2600" spc="-40">
                <a:solidFill>
                  <a:srgbClr val="73D1F5"/>
                </a:solidFill>
                <a:latin typeface="Arial"/>
                <a:cs typeface="Arial"/>
              </a:rPr>
              <a:t> </a:t>
            </a:r>
            <a:r>
              <a:rPr sz="2600">
                <a:solidFill>
                  <a:srgbClr val="73D1F5"/>
                </a:solidFill>
                <a:latin typeface="Arial"/>
                <a:cs typeface="Arial"/>
              </a:rPr>
              <a:t>manuscripts</a:t>
            </a:r>
          </a:p>
          <a:p>
            <a:pPr marL="697865" lvl="1" indent="-228600">
              <a:lnSpc>
                <a:spcPts val="2620"/>
              </a:lnSpc>
              <a:buChar char="•"/>
              <a:tabLst>
                <a:tab pos="697865" algn="l"/>
                <a:tab pos="698500" algn="l"/>
              </a:tabLst>
            </a:pPr>
            <a:r>
              <a:rPr sz="2200" spc="-5">
                <a:solidFill>
                  <a:srgbClr val="73D1F5"/>
                </a:solidFill>
                <a:latin typeface="Arial"/>
                <a:cs typeface="Arial"/>
              </a:rPr>
              <a:t>Not</a:t>
            </a:r>
            <a:r>
              <a:rPr sz="2200" spc="-10">
                <a:solidFill>
                  <a:srgbClr val="73D1F5"/>
                </a:solidFill>
                <a:latin typeface="Arial"/>
                <a:cs typeface="Arial"/>
              </a:rPr>
              <a:t> </a:t>
            </a:r>
            <a:r>
              <a:rPr sz="2200" spc="-5">
                <a:solidFill>
                  <a:srgbClr val="73D1F5"/>
                </a:solidFill>
                <a:latin typeface="Arial"/>
                <a:cs typeface="Arial"/>
              </a:rPr>
              <a:t>required</a:t>
            </a:r>
            <a:endParaRPr sz="2200">
              <a:solidFill>
                <a:srgbClr val="73D1F5"/>
              </a:solidFill>
              <a:latin typeface="Arial"/>
              <a:cs typeface="Arial"/>
            </a:endParaRPr>
          </a:p>
          <a:p>
            <a:pPr marL="697865" lvl="1" indent="-228600">
              <a:lnSpc>
                <a:spcPts val="2610"/>
              </a:lnSpc>
              <a:buChar char="•"/>
              <a:tabLst>
                <a:tab pos="697865" algn="l"/>
                <a:tab pos="698500" algn="l"/>
              </a:tabLst>
            </a:pPr>
            <a:r>
              <a:rPr sz="2200" spc="-10">
                <a:solidFill>
                  <a:srgbClr val="73D1F5"/>
                </a:solidFill>
                <a:latin typeface="Arial"/>
                <a:cs typeface="Arial"/>
              </a:rPr>
              <a:t>≤3 </a:t>
            </a:r>
            <a:r>
              <a:rPr sz="2200" spc="-5">
                <a:solidFill>
                  <a:srgbClr val="73D1F5"/>
                </a:solidFill>
                <a:latin typeface="Arial"/>
                <a:cs typeface="Arial"/>
              </a:rPr>
              <a:t>authored by</a:t>
            </a:r>
            <a:r>
              <a:rPr sz="2200" spc="25">
                <a:solidFill>
                  <a:srgbClr val="73D1F5"/>
                </a:solidFill>
                <a:latin typeface="Arial"/>
                <a:cs typeface="Arial"/>
              </a:rPr>
              <a:t> </a:t>
            </a:r>
            <a:r>
              <a:rPr sz="2200" spc="-5">
                <a:solidFill>
                  <a:srgbClr val="73D1F5"/>
                </a:solidFill>
                <a:latin typeface="Arial"/>
                <a:cs typeface="Arial"/>
              </a:rPr>
              <a:t>applicant</a:t>
            </a:r>
            <a:endParaRPr sz="2200">
              <a:solidFill>
                <a:srgbClr val="73D1F5"/>
              </a:solidFill>
              <a:latin typeface="Arial"/>
              <a:cs typeface="Arial"/>
            </a:endParaRPr>
          </a:p>
          <a:p>
            <a:pPr marL="697865" lvl="1" indent="-228600">
              <a:lnSpc>
                <a:spcPts val="2630"/>
              </a:lnSpc>
              <a:buChar char="•"/>
              <a:tabLst>
                <a:tab pos="697865" algn="l"/>
                <a:tab pos="698500" algn="l"/>
              </a:tabLst>
            </a:pPr>
            <a:r>
              <a:rPr sz="2200" spc="-5">
                <a:solidFill>
                  <a:srgbClr val="73D1F5"/>
                </a:solidFill>
                <a:latin typeface="Arial"/>
                <a:cs typeface="Arial"/>
              </a:rPr>
              <a:t>Directly relevant to</a:t>
            </a:r>
            <a:r>
              <a:rPr sz="2200" spc="25">
                <a:solidFill>
                  <a:srgbClr val="73D1F5"/>
                </a:solidFill>
                <a:latin typeface="Arial"/>
                <a:cs typeface="Arial"/>
              </a:rPr>
              <a:t> </a:t>
            </a:r>
            <a:r>
              <a:rPr sz="2200" spc="-5">
                <a:solidFill>
                  <a:srgbClr val="73D1F5"/>
                </a:solidFill>
                <a:latin typeface="Arial"/>
                <a:cs typeface="Arial"/>
              </a:rPr>
              <a:t>application</a:t>
            </a:r>
            <a:endParaRPr sz="2200">
              <a:solidFill>
                <a:srgbClr val="73D1F5"/>
              </a:solidFill>
              <a:latin typeface="Arial"/>
              <a:cs typeface="Arial"/>
            </a:endParaRPr>
          </a:p>
        </p:txBody>
      </p:sp>
    </p:spTree>
    <p:extLst>
      <p:ext uri="{BB962C8B-B14F-4D97-AF65-F5344CB8AC3E}">
        <p14:creationId xmlns:p14="http://schemas.microsoft.com/office/powerpoint/2010/main" val="2909969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2" descr="As A Leader, Are You Asking The Right Questions?">
            <a:extLst>
              <a:ext uri="{FF2B5EF4-FFF2-40B4-BE49-F238E27FC236}">
                <a16:creationId xmlns:a16="http://schemas.microsoft.com/office/drawing/2014/main" id="{9AE3F5DA-D513-4ADA-B2D3-92AFC9E6E1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609600"/>
            <a:ext cx="6248400" cy="4139566"/>
          </a:xfrm>
          <a:prstGeom prst="rect">
            <a:avLst/>
          </a:prstGeom>
          <a:noFill/>
          <a:extLst>
            <a:ext uri="{909E8E84-426E-40DD-AFC4-6F175D3DCCD1}">
              <a14:hiddenFill xmlns:a14="http://schemas.microsoft.com/office/drawing/2010/main">
                <a:solidFill>
                  <a:srgbClr val="FFFFFF"/>
                </a:solidFill>
              </a14:hiddenFill>
            </a:ext>
          </a:extLst>
        </p:spPr>
      </p:pic>
      <p:sp>
        <p:nvSpPr>
          <p:cNvPr id="3" name="object 2">
            <a:extLst>
              <a:ext uri="{FF2B5EF4-FFF2-40B4-BE49-F238E27FC236}">
                <a16:creationId xmlns:a16="http://schemas.microsoft.com/office/drawing/2014/main" id="{2A154E0C-2F15-4014-B7C7-468C7264E8E1}"/>
              </a:ext>
            </a:extLst>
          </p:cNvPr>
          <p:cNvSpPr txBox="1">
            <a:spLocks/>
          </p:cNvSpPr>
          <p:nvPr/>
        </p:nvSpPr>
        <p:spPr>
          <a:xfrm>
            <a:off x="228600" y="3581400"/>
            <a:ext cx="4874260" cy="843821"/>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a:solidFill>
                  <a:schemeClr val="bg1"/>
                </a:solidFill>
                <a:latin typeface="Arial Black" panose="020B0A04020102020204" pitchFamily="34" charset="0"/>
              </a:rPr>
              <a:t>Questions?</a:t>
            </a:r>
          </a:p>
        </p:txBody>
      </p:sp>
    </p:spTree>
    <p:extLst>
      <p:ext uri="{BB962C8B-B14F-4D97-AF65-F5344CB8AC3E}">
        <p14:creationId xmlns:p14="http://schemas.microsoft.com/office/powerpoint/2010/main" val="1133229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54F6C69B-D264-4331-A7B3-B7108B50673D}"/>
              </a:ext>
            </a:extLst>
          </p:cNvPr>
          <p:cNvSpPr txBox="1">
            <a:spLocks/>
          </p:cNvSpPr>
          <p:nvPr/>
        </p:nvSpPr>
        <p:spPr>
          <a:xfrm>
            <a:off x="4572960" y="381000"/>
            <a:ext cx="7598258" cy="5674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spc="-50">
                <a:solidFill>
                  <a:schemeClr val="bg1"/>
                </a:solidFill>
                <a:latin typeface="Arial Black" panose="020B0A04020102020204" pitchFamily="34" charset="0"/>
              </a:rPr>
              <a:t>OFDFA </a:t>
            </a:r>
            <a:r>
              <a:rPr lang="en-US" sz="4000">
                <a:solidFill>
                  <a:schemeClr val="bg1"/>
                </a:solidFill>
                <a:latin typeface="Arial Black" panose="020B0A04020102020204" pitchFamily="34" charset="0"/>
              </a:rPr>
              <a:t>&amp; </a:t>
            </a:r>
            <a:r>
              <a:rPr lang="en-US" sz="4000" spc="-65">
                <a:solidFill>
                  <a:schemeClr val="bg1"/>
                </a:solidFill>
                <a:latin typeface="Arial Black" panose="020B0A04020102020204" pitchFamily="34" charset="0"/>
              </a:rPr>
              <a:t>PFA:</a:t>
            </a:r>
            <a:r>
              <a:rPr lang="en-US" sz="4000" spc="-225">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Specifics</a:t>
            </a:r>
          </a:p>
        </p:txBody>
      </p:sp>
      <p:sp>
        <p:nvSpPr>
          <p:cNvPr id="3" name="object 4">
            <a:extLst>
              <a:ext uri="{FF2B5EF4-FFF2-40B4-BE49-F238E27FC236}">
                <a16:creationId xmlns:a16="http://schemas.microsoft.com/office/drawing/2014/main" id="{163F47A8-9EEC-4921-8E51-409F18068414}"/>
              </a:ext>
            </a:extLst>
          </p:cNvPr>
          <p:cNvSpPr txBox="1"/>
          <p:nvPr/>
        </p:nvSpPr>
        <p:spPr>
          <a:xfrm>
            <a:off x="3429000" y="1600200"/>
            <a:ext cx="6455257" cy="3964304"/>
          </a:xfrm>
          <a:prstGeom prst="rect">
            <a:avLst/>
          </a:prstGeom>
        </p:spPr>
        <p:txBody>
          <a:bodyPr vert="horz" wrap="square" lIns="0" tIns="33655" rIns="0" bIns="0" rtlCol="0">
            <a:spAutoFit/>
          </a:bodyPr>
          <a:lstStyle/>
          <a:p>
            <a:pPr marL="241300" indent="-228600">
              <a:spcBef>
                <a:spcPts val="265"/>
              </a:spcBef>
              <a:buChar char="•"/>
              <a:tabLst>
                <a:tab pos="241300" algn="l"/>
              </a:tabLst>
            </a:pPr>
            <a:r>
              <a:rPr sz="2800" u="heavy" spc="-5">
                <a:solidFill>
                  <a:srgbClr val="73D1F5"/>
                </a:solidFill>
                <a:uFill>
                  <a:solidFill>
                    <a:srgbClr val="CCFF33"/>
                  </a:solidFill>
                </a:uFill>
                <a:latin typeface="Arial"/>
                <a:cs typeface="Arial"/>
              </a:rPr>
              <a:t>Project Plans</a:t>
            </a:r>
            <a:r>
              <a:rPr sz="2800" spc="-5">
                <a:solidFill>
                  <a:srgbClr val="73D1F5"/>
                </a:solidFill>
                <a:latin typeface="Arial"/>
                <a:cs typeface="Arial"/>
              </a:rPr>
              <a:t> - Page</a:t>
            </a:r>
            <a:r>
              <a:rPr sz="2800" spc="40">
                <a:solidFill>
                  <a:srgbClr val="73D1F5"/>
                </a:solidFill>
                <a:latin typeface="Arial"/>
                <a:cs typeface="Arial"/>
              </a:rPr>
              <a:t> </a:t>
            </a:r>
            <a:r>
              <a:rPr sz="2800" spc="-5">
                <a:solidFill>
                  <a:srgbClr val="73D1F5"/>
                </a:solidFill>
                <a:latin typeface="Arial"/>
                <a:cs typeface="Arial"/>
              </a:rPr>
              <a:t>limits</a:t>
            </a:r>
            <a:endParaRPr sz="2800">
              <a:solidFill>
                <a:srgbClr val="73D1F5"/>
              </a:solidFill>
              <a:latin typeface="Arial"/>
              <a:cs typeface="Arial"/>
            </a:endParaRPr>
          </a:p>
          <a:p>
            <a:pPr marL="697865" lvl="1" indent="-229235">
              <a:spcBef>
                <a:spcPts val="170"/>
              </a:spcBef>
              <a:buChar char="•"/>
              <a:tabLst>
                <a:tab pos="698500" algn="l"/>
              </a:tabLst>
            </a:pPr>
            <a:r>
              <a:rPr sz="2800" spc="-40">
                <a:solidFill>
                  <a:srgbClr val="FFFFFF"/>
                </a:solidFill>
                <a:latin typeface="Arial"/>
                <a:cs typeface="Arial"/>
              </a:rPr>
              <a:t>OFDFA </a:t>
            </a:r>
            <a:r>
              <a:rPr sz="2800" spc="-5">
                <a:solidFill>
                  <a:srgbClr val="FFFFFF"/>
                </a:solidFill>
                <a:latin typeface="Arial"/>
                <a:cs typeface="Arial"/>
              </a:rPr>
              <a:t>≤6</a:t>
            </a:r>
            <a:r>
              <a:rPr sz="2800" spc="-105">
                <a:solidFill>
                  <a:srgbClr val="FFFFFF"/>
                </a:solidFill>
                <a:latin typeface="Arial"/>
                <a:cs typeface="Arial"/>
              </a:rPr>
              <a:t> </a:t>
            </a:r>
            <a:r>
              <a:rPr sz="2800" spc="-5">
                <a:solidFill>
                  <a:srgbClr val="FFFFFF"/>
                </a:solidFill>
                <a:latin typeface="Arial"/>
                <a:cs typeface="Arial"/>
              </a:rPr>
              <a:t>pages</a:t>
            </a:r>
            <a:endParaRPr sz="2800">
              <a:solidFill>
                <a:srgbClr val="FFFFFF"/>
              </a:solidFill>
              <a:latin typeface="Arial"/>
              <a:cs typeface="Arial"/>
            </a:endParaRPr>
          </a:p>
          <a:p>
            <a:pPr marL="697865" lvl="1" indent="-229235">
              <a:spcBef>
                <a:spcPts val="155"/>
              </a:spcBef>
              <a:buChar char="•"/>
              <a:tabLst>
                <a:tab pos="698500" algn="l"/>
              </a:tabLst>
            </a:pPr>
            <a:r>
              <a:rPr sz="2800" spc="-60">
                <a:solidFill>
                  <a:srgbClr val="FFFFFF"/>
                </a:solidFill>
                <a:latin typeface="Arial"/>
                <a:cs typeface="Arial"/>
              </a:rPr>
              <a:t>PFA </a:t>
            </a:r>
            <a:r>
              <a:rPr sz="2800" spc="-5">
                <a:solidFill>
                  <a:srgbClr val="FFFFFF"/>
                </a:solidFill>
                <a:latin typeface="Arial"/>
                <a:cs typeface="Arial"/>
              </a:rPr>
              <a:t>≤10</a:t>
            </a:r>
            <a:r>
              <a:rPr sz="2800" spc="-100">
                <a:solidFill>
                  <a:srgbClr val="FFFFFF"/>
                </a:solidFill>
                <a:latin typeface="Arial"/>
                <a:cs typeface="Arial"/>
              </a:rPr>
              <a:t> </a:t>
            </a:r>
            <a:r>
              <a:rPr sz="2800" spc="-5">
                <a:solidFill>
                  <a:srgbClr val="FFFFFF"/>
                </a:solidFill>
                <a:latin typeface="Arial"/>
                <a:cs typeface="Arial"/>
              </a:rPr>
              <a:t>pages</a:t>
            </a:r>
            <a:endParaRPr sz="2800">
              <a:solidFill>
                <a:srgbClr val="FFFFFF"/>
              </a:solidFill>
              <a:latin typeface="Arial"/>
              <a:cs typeface="Arial"/>
            </a:endParaRPr>
          </a:p>
          <a:p>
            <a:pPr marL="241300" indent="-228600">
              <a:spcBef>
                <a:spcPts val="675"/>
              </a:spcBef>
              <a:buChar char="•"/>
              <a:tabLst>
                <a:tab pos="241300" algn="l"/>
              </a:tabLst>
            </a:pPr>
            <a:r>
              <a:rPr sz="2800" spc="-5">
                <a:solidFill>
                  <a:srgbClr val="73D1F5"/>
                </a:solidFill>
                <a:latin typeface="Arial"/>
                <a:cs typeface="Arial"/>
              </a:rPr>
              <a:t>4 Developmental</a:t>
            </a:r>
            <a:r>
              <a:rPr sz="2800" spc="20">
                <a:solidFill>
                  <a:srgbClr val="73D1F5"/>
                </a:solidFill>
                <a:latin typeface="Arial"/>
                <a:cs typeface="Arial"/>
              </a:rPr>
              <a:t> </a:t>
            </a:r>
            <a:r>
              <a:rPr sz="2800" spc="-5">
                <a:solidFill>
                  <a:srgbClr val="73D1F5"/>
                </a:solidFill>
                <a:latin typeface="Arial"/>
                <a:cs typeface="Arial"/>
              </a:rPr>
              <a:t>Plans:</a:t>
            </a:r>
            <a:endParaRPr sz="2800">
              <a:solidFill>
                <a:srgbClr val="73D1F5"/>
              </a:solidFill>
              <a:latin typeface="Arial"/>
              <a:cs typeface="Arial"/>
            </a:endParaRPr>
          </a:p>
          <a:p>
            <a:pPr marL="697865" lvl="1" indent="-229235">
              <a:spcBef>
                <a:spcPts val="220"/>
              </a:spcBef>
              <a:buChar char="•"/>
              <a:tabLst>
                <a:tab pos="698500" algn="l"/>
              </a:tabLst>
            </a:pPr>
            <a:r>
              <a:rPr sz="2400" spc="-5">
                <a:solidFill>
                  <a:srgbClr val="73D1F5"/>
                </a:solidFill>
                <a:latin typeface="Arial"/>
                <a:cs typeface="Arial"/>
              </a:rPr>
              <a:t>Required (programs,</a:t>
            </a:r>
            <a:r>
              <a:rPr sz="2400" spc="40">
                <a:solidFill>
                  <a:srgbClr val="73D1F5"/>
                </a:solidFill>
                <a:latin typeface="Arial"/>
                <a:cs typeface="Arial"/>
              </a:rPr>
              <a:t> </a:t>
            </a:r>
            <a:r>
              <a:rPr sz="2400" spc="-5">
                <a:solidFill>
                  <a:srgbClr val="73D1F5"/>
                </a:solidFill>
                <a:latin typeface="Arial"/>
                <a:cs typeface="Arial"/>
              </a:rPr>
              <a:t>activities)</a:t>
            </a:r>
            <a:endParaRPr sz="2400">
              <a:solidFill>
                <a:srgbClr val="73D1F5"/>
              </a:solidFill>
              <a:latin typeface="Arial"/>
              <a:cs typeface="Arial"/>
            </a:endParaRPr>
          </a:p>
          <a:p>
            <a:pPr marL="2813050" lvl="2" indent="-457834">
              <a:spcBef>
                <a:spcPts val="1145"/>
              </a:spcBef>
              <a:buAutoNum type="arabicPeriod"/>
              <a:tabLst>
                <a:tab pos="2813050" algn="l"/>
                <a:tab pos="2813685" algn="l"/>
              </a:tabLst>
            </a:pPr>
            <a:r>
              <a:rPr sz="2400" spc="-5">
                <a:solidFill>
                  <a:srgbClr val="73D1F5"/>
                </a:solidFill>
                <a:latin typeface="Arial"/>
                <a:cs typeface="Arial"/>
              </a:rPr>
              <a:t>Educational</a:t>
            </a:r>
            <a:endParaRPr sz="2400">
              <a:solidFill>
                <a:srgbClr val="73D1F5"/>
              </a:solidFill>
              <a:latin typeface="Arial"/>
              <a:cs typeface="Arial"/>
            </a:endParaRPr>
          </a:p>
          <a:p>
            <a:pPr marL="2813050" lvl="2" indent="-457834">
              <a:spcBef>
                <a:spcPts val="204"/>
              </a:spcBef>
              <a:buAutoNum type="arabicPeriod"/>
              <a:tabLst>
                <a:tab pos="2813050" algn="l"/>
                <a:tab pos="2813685" algn="l"/>
              </a:tabLst>
            </a:pPr>
            <a:r>
              <a:rPr sz="2400" spc="-5">
                <a:solidFill>
                  <a:srgbClr val="73D1F5"/>
                </a:solidFill>
                <a:latin typeface="Arial"/>
                <a:cs typeface="Arial"/>
              </a:rPr>
              <a:t>Clinical</a:t>
            </a:r>
            <a:r>
              <a:rPr sz="2400" spc="20">
                <a:solidFill>
                  <a:srgbClr val="73D1F5"/>
                </a:solidFill>
                <a:latin typeface="Arial"/>
                <a:cs typeface="Arial"/>
              </a:rPr>
              <a:t> </a:t>
            </a:r>
            <a:r>
              <a:rPr sz="2400" spc="-5">
                <a:solidFill>
                  <a:srgbClr val="73D1F5"/>
                </a:solidFill>
                <a:latin typeface="Arial"/>
                <a:cs typeface="Arial"/>
              </a:rPr>
              <a:t>skills</a:t>
            </a:r>
            <a:endParaRPr sz="2400">
              <a:solidFill>
                <a:srgbClr val="73D1F5"/>
              </a:solidFill>
              <a:latin typeface="Arial"/>
              <a:cs typeface="Arial"/>
            </a:endParaRPr>
          </a:p>
          <a:p>
            <a:pPr marL="2813050" lvl="2" indent="-457834">
              <a:spcBef>
                <a:spcPts val="220"/>
              </a:spcBef>
              <a:buAutoNum type="arabicPeriod"/>
              <a:tabLst>
                <a:tab pos="2813050" algn="l"/>
                <a:tab pos="2813685" algn="l"/>
              </a:tabLst>
            </a:pPr>
            <a:r>
              <a:rPr sz="2400" spc="-40">
                <a:solidFill>
                  <a:srgbClr val="73D1F5"/>
                </a:solidFill>
                <a:latin typeface="Arial"/>
                <a:cs typeface="Arial"/>
              </a:rPr>
              <a:t>Teaching</a:t>
            </a:r>
            <a:r>
              <a:rPr sz="2400" spc="-10">
                <a:solidFill>
                  <a:srgbClr val="73D1F5"/>
                </a:solidFill>
                <a:latin typeface="Arial"/>
                <a:cs typeface="Arial"/>
              </a:rPr>
              <a:t> </a:t>
            </a:r>
            <a:r>
              <a:rPr sz="2400" spc="-5">
                <a:solidFill>
                  <a:srgbClr val="73D1F5"/>
                </a:solidFill>
                <a:latin typeface="Arial"/>
                <a:cs typeface="Arial"/>
              </a:rPr>
              <a:t>skills</a:t>
            </a:r>
            <a:endParaRPr sz="2400">
              <a:solidFill>
                <a:srgbClr val="73D1F5"/>
              </a:solidFill>
              <a:latin typeface="Arial"/>
              <a:cs typeface="Arial"/>
            </a:endParaRPr>
          </a:p>
          <a:p>
            <a:pPr marL="2813050" lvl="2" indent="-457834">
              <a:spcBef>
                <a:spcPts val="215"/>
              </a:spcBef>
              <a:buAutoNum type="arabicPeriod"/>
              <a:tabLst>
                <a:tab pos="2813050" algn="l"/>
                <a:tab pos="2813685" algn="l"/>
              </a:tabLst>
            </a:pPr>
            <a:r>
              <a:rPr sz="2400" spc="-5">
                <a:solidFill>
                  <a:srgbClr val="73D1F5"/>
                </a:solidFill>
                <a:latin typeface="Arial"/>
                <a:cs typeface="Arial"/>
              </a:rPr>
              <a:t>Research</a:t>
            </a:r>
            <a:endParaRPr sz="2400">
              <a:solidFill>
                <a:srgbClr val="73D1F5"/>
              </a:solidFill>
              <a:latin typeface="Arial"/>
              <a:cs typeface="Arial"/>
            </a:endParaRPr>
          </a:p>
        </p:txBody>
      </p:sp>
      <p:sp>
        <p:nvSpPr>
          <p:cNvPr id="4" name="TextBox 3">
            <a:extLst>
              <a:ext uri="{FF2B5EF4-FFF2-40B4-BE49-F238E27FC236}">
                <a16:creationId xmlns:a16="http://schemas.microsoft.com/office/drawing/2014/main" id="{1663A844-1C95-4315-8B68-5C0AB34B9E81}"/>
              </a:ext>
            </a:extLst>
          </p:cNvPr>
          <p:cNvSpPr txBox="1"/>
          <p:nvPr/>
        </p:nvSpPr>
        <p:spPr>
          <a:xfrm>
            <a:off x="228600" y="5891587"/>
            <a:ext cx="5943600" cy="954107"/>
          </a:xfrm>
          <a:prstGeom prst="rect">
            <a:avLst/>
          </a:prstGeom>
          <a:noFill/>
        </p:spPr>
        <p:txBody>
          <a:bodyPr wrap="square" rtlCol="0">
            <a:spAutoFit/>
          </a:bodyPr>
          <a:lstStyle/>
          <a:p>
            <a:r>
              <a:rPr lang="en-US" b="1">
                <a:solidFill>
                  <a:schemeClr val="bg1"/>
                </a:solidFill>
                <a:latin typeface="Arial"/>
                <a:cs typeface="Arial"/>
              </a:rPr>
              <a:t>O</a:t>
            </a:r>
            <a:r>
              <a:rPr lang="en-US">
                <a:solidFill>
                  <a:schemeClr val="bg1"/>
                </a:solidFill>
                <a:latin typeface="Arial"/>
                <a:cs typeface="Arial"/>
              </a:rPr>
              <a:t>rthodontic </a:t>
            </a:r>
            <a:r>
              <a:rPr lang="en-US" b="1">
                <a:solidFill>
                  <a:schemeClr val="bg1"/>
                </a:solidFill>
                <a:latin typeface="Arial"/>
                <a:cs typeface="Arial"/>
              </a:rPr>
              <a:t>F</a:t>
            </a:r>
            <a:r>
              <a:rPr lang="en-US">
                <a:solidFill>
                  <a:schemeClr val="bg1"/>
                </a:solidFill>
                <a:latin typeface="Arial"/>
                <a:cs typeface="Arial"/>
              </a:rPr>
              <a:t>aculty </a:t>
            </a:r>
            <a:r>
              <a:rPr lang="en-US" b="1">
                <a:solidFill>
                  <a:schemeClr val="bg1"/>
                </a:solidFill>
                <a:latin typeface="Arial"/>
                <a:cs typeface="Arial"/>
              </a:rPr>
              <a:t>D</a:t>
            </a:r>
            <a:r>
              <a:rPr lang="en-US">
                <a:solidFill>
                  <a:schemeClr val="bg1"/>
                </a:solidFill>
                <a:latin typeface="Arial"/>
                <a:cs typeface="Arial"/>
              </a:rPr>
              <a:t>evelopment </a:t>
            </a:r>
            <a:r>
              <a:rPr lang="en-US" b="1">
                <a:solidFill>
                  <a:schemeClr val="bg1"/>
                </a:solidFill>
                <a:latin typeface="Arial"/>
                <a:cs typeface="Arial"/>
              </a:rPr>
              <a:t>F</a:t>
            </a:r>
            <a:r>
              <a:rPr lang="en-US">
                <a:solidFill>
                  <a:schemeClr val="bg1"/>
                </a:solidFill>
                <a:latin typeface="Arial"/>
                <a:cs typeface="Arial"/>
              </a:rPr>
              <a:t>ellowship </a:t>
            </a:r>
            <a:r>
              <a:rPr lang="en-US" b="1">
                <a:solidFill>
                  <a:schemeClr val="bg1"/>
                </a:solidFill>
                <a:latin typeface="Arial"/>
                <a:cs typeface="Arial"/>
              </a:rPr>
              <a:t>A</a:t>
            </a:r>
            <a:r>
              <a:rPr lang="en-US">
                <a:solidFill>
                  <a:schemeClr val="bg1"/>
                </a:solidFill>
                <a:latin typeface="Arial"/>
                <a:cs typeface="Arial"/>
              </a:rPr>
              <a:t>ward</a:t>
            </a:r>
          </a:p>
          <a:p>
            <a:r>
              <a:rPr lang="en-US" b="1">
                <a:solidFill>
                  <a:srgbClr val="EBFF80"/>
                </a:solidFill>
                <a:latin typeface="Arial"/>
                <a:cs typeface="Arial"/>
              </a:rPr>
              <a:t>P</a:t>
            </a:r>
            <a:r>
              <a:rPr lang="en-US">
                <a:solidFill>
                  <a:srgbClr val="EBFF80"/>
                </a:solidFill>
                <a:latin typeface="Arial"/>
                <a:cs typeface="Arial"/>
              </a:rPr>
              <a:t>ostdoctoral </a:t>
            </a:r>
            <a:r>
              <a:rPr lang="en-US" b="1">
                <a:solidFill>
                  <a:srgbClr val="EBFF80"/>
                </a:solidFill>
                <a:latin typeface="Arial"/>
                <a:cs typeface="Arial"/>
              </a:rPr>
              <a:t>F</a:t>
            </a:r>
            <a:r>
              <a:rPr lang="en-US">
                <a:solidFill>
                  <a:srgbClr val="EBFF80"/>
                </a:solidFill>
                <a:latin typeface="Arial"/>
                <a:cs typeface="Arial"/>
              </a:rPr>
              <a:t>ellowship </a:t>
            </a:r>
            <a:r>
              <a:rPr lang="en-US" b="1">
                <a:solidFill>
                  <a:srgbClr val="EBFF80"/>
                </a:solidFill>
                <a:latin typeface="Arial"/>
                <a:cs typeface="Arial"/>
              </a:rPr>
              <a:t>A</a:t>
            </a:r>
            <a:r>
              <a:rPr lang="en-US">
                <a:solidFill>
                  <a:srgbClr val="EBFF80"/>
                </a:solidFill>
                <a:latin typeface="Arial"/>
                <a:cs typeface="Arial"/>
              </a:rPr>
              <a:t>ward</a:t>
            </a:r>
          </a:p>
          <a:p>
            <a:endParaRPr lang="en-US" sz="2000"/>
          </a:p>
        </p:txBody>
      </p:sp>
    </p:spTree>
    <p:extLst>
      <p:ext uri="{BB962C8B-B14F-4D97-AF65-F5344CB8AC3E}">
        <p14:creationId xmlns:p14="http://schemas.microsoft.com/office/powerpoint/2010/main" val="584273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C8EF70CF-4DEF-4B94-94CA-7C4BD06F78E6}"/>
              </a:ext>
            </a:extLst>
          </p:cNvPr>
          <p:cNvSpPr txBox="1">
            <a:spLocks/>
          </p:cNvSpPr>
          <p:nvPr/>
        </p:nvSpPr>
        <p:spPr>
          <a:xfrm>
            <a:off x="4648200" y="360249"/>
            <a:ext cx="7315200" cy="566822"/>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000" spc="-50">
                <a:solidFill>
                  <a:srgbClr val="FFFFFF"/>
                </a:solidFill>
                <a:latin typeface="Arial Black" panose="020B0A04020102020204" pitchFamily="34" charset="0"/>
              </a:rPr>
              <a:t>OFDFA </a:t>
            </a:r>
            <a:r>
              <a:rPr lang="en-US" sz="4000">
                <a:solidFill>
                  <a:srgbClr val="FFFFFF"/>
                </a:solidFill>
                <a:latin typeface="Arial Black" panose="020B0A04020102020204" pitchFamily="34" charset="0"/>
              </a:rPr>
              <a:t>&amp; </a:t>
            </a:r>
            <a:r>
              <a:rPr lang="en-US" sz="4000" spc="-65">
                <a:solidFill>
                  <a:srgbClr val="FFFFFF"/>
                </a:solidFill>
                <a:latin typeface="Arial Black" panose="020B0A04020102020204" pitchFamily="34" charset="0"/>
              </a:rPr>
              <a:t>PFA:</a:t>
            </a:r>
            <a:r>
              <a:rPr lang="en-US" sz="4000" spc="-240">
                <a:solidFill>
                  <a:srgbClr val="FFFFFF"/>
                </a:solidFill>
                <a:latin typeface="Arial Black" panose="020B0A04020102020204" pitchFamily="34" charset="0"/>
              </a:rPr>
              <a:t> </a:t>
            </a:r>
            <a:r>
              <a:rPr lang="en-US" sz="4000">
                <a:solidFill>
                  <a:srgbClr val="FFFFFF"/>
                </a:solidFill>
                <a:latin typeface="Arial Black" panose="020B0A04020102020204" pitchFamily="34" charset="0"/>
              </a:rPr>
              <a:t>Specifics</a:t>
            </a:r>
          </a:p>
        </p:txBody>
      </p:sp>
      <p:sp>
        <p:nvSpPr>
          <p:cNvPr id="5" name="TextBox 4">
            <a:extLst>
              <a:ext uri="{FF2B5EF4-FFF2-40B4-BE49-F238E27FC236}">
                <a16:creationId xmlns:a16="http://schemas.microsoft.com/office/drawing/2014/main" id="{29DF0F8B-5122-4844-AEEA-E6EC2EC37AE1}"/>
              </a:ext>
            </a:extLst>
          </p:cNvPr>
          <p:cNvSpPr txBox="1"/>
          <p:nvPr/>
        </p:nvSpPr>
        <p:spPr>
          <a:xfrm>
            <a:off x="216980" y="6056598"/>
            <a:ext cx="5943600" cy="861774"/>
          </a:xfrm>
          <a:prstGeom prst="rect">
            <a:avLst/>
          </a:prstGeom>
          <a:noFill/>
        </p:spPr>
        <p:txBody>
          <a:bodyPr wrap="square" rtlCol="0">
            <a:spAutoFit/>
          </a:bodyPr>
          <a:lstStyle/>
          <a:p>
            <a:r>
              <a:rPr lang="en-US" sz="1600" b="1">
                <a:solidFill>
                  <a:schemeClr val="bg1"/>
                </a:solidFill>
                <a:latin typeface="Arial"/>
                <a:cs typeface="Arial"/>
              </a:rPr>
              <a:t>O</a:t>
            </a:r>
            <a:r>
              <a:rPr lang="en-US" sz="1600">
                <a:solidFill>
                  <a:schemeClr val="bg1"/>
                </a:solidFill>
                <a:latin typeface="Arial"/>
                <a:cs typeface="Arial"/>
              </a:rPr>
              <a:t>rthodontic </a:t>
            </a:r>
            <a:r>
              <a:rPr lang="en-US" sz="1600" b="1">
                <a:solidFill>
                  <a:schemeClr val="bg1"/>
                </a:solidFill>
                <a:latin typeface="Arial"/>
                <a:cs typeface="Arial"/>
              </a:rPr>
              <a:t>F</a:t>
            </a:r>
            <a:r>
              <a:rPr lang="en-US" sz="1600">
                <a:solidFill>
                  <a:schemeClr val="bg1"/>
                </a:solidFill>
                <a:latin typeface="Arial"/>
                <a:cs typeface="Arial"/>
              </a:rPr>
              <a:t>aculty </a:t>
            </a:r>
            <a:r>
              <a:rPr lang="en-US" sz="1600" b="1">
                <a:solidFill>
                  <a:schemeClr val="bg1"/>
                </a:solidFill>
                <a:latin typeface="Arial"/>
                <a:cs typeface="Arial"/>
              </a:rPr>
              <a:t>D</a:t>
            </a:r>
            <a:r>
              <a:rPr lang="en-US" sz="1600">
                <a:solidFill>
                  <a:schemeClr val="bg1"/>
                </a:solidFill>
                <a:latin typeface="Arial"/>
                <a:cs typeface="Arial"/>
              </a:rPr>
              <a:t>evelopment </a:t>
            </a:r>
            <a:r>
              <a:rPr lang="en-US" sz="1600" b="1">
                <a:solidFill>
                  <a:schemeClr val="bg1"/>
                </a:solidFill>
                <a:latin typeface="Arial"/>
                <a:cs typeface="Arial"/>
              </a:rPr>
              <a:t>F</a:t>
            </a:r>
            <a:r>
              <a:rPr lang="en-US" sz="1600">
                <a:solidFill>
                  <a:schemeClr val="bg1"/>
                </a:solidFill>
                <a:latin typeface="Arial"/>
                <a:cs typeface="Arial"/>
              </a:rPr>
              <a:t>ellowship </a:t>
            </a:r>
            <a:r>
              <a:rPr lang="en-US" sz="1600" b="1">
                <a:solidFill>
                  <a:schemeClr val="bg1"/>
                </a:solidFill>
                <a:latin typeface="Arial"/>
                <a:cs typeface="Arial"/>
              </a:rPr>
              <a:t>A</a:t>
            </a:r>
            <a:r>
              <a:rPr lang="en-US" sz="1600">
                <a:solidFill>
                  <a:schemeClr val="bg1"/>
                </a:solidFill>
                <a:latin typeface="Arial"/>
                <a:cs typeface="Arial"/>
              </a:rPr>
              <a:t>ward</a:t>
            </a:r>
          </a:p>
          <a:p>
            <a:r>
              <a:rPr lang="en-US" sz="1600" b="1">
                <a:solidFill>
                  <a:srgbClr val="EBFF80"/>
                </a:solidFill>
                <a:latin typeface="Arial"/>
                <a:cs typeface="Arial"/>
              </a:rPr>
              <a:t>P</a:t>
            </a:r>
            <a:r>
              <a:rPr lang="en-US" sz="1600">
                <a:solidFill>
                  <a:srgbClr val="EBFF80"/>
                </a:solidFill>
                <a:latin typeface="Arial"/>
                <a:cs typeface="Arial"/>
              </a:rPr>
              <a:t>ostdoctoral </a:t>
            </a:r>
            <a:r>
              <a:rPr lang="en-US" sz="1600" b="1">
                <a:solidFill>
                  <a:srgbClr val="EBFF80"/>
                </a:solidFill>
                <a:latin typeface="Arial"/>
                <a:cs typeface="Arial"/>
              </a:rPr>
              <a:t>F</a:t>
            </a:r>
            <a:r>
              <a:rPr lang="en-US" sz="1600">
                <a:solidFill>
                  <a:srgbClr val="EBFF80"/>
                </a:solidFill>
                <a:latin typeface="Arial"/>
                <a:cs typeface="Arial"/>
              </a:rPr>
              <a:t>ellowship </a:t>
            </a:r>
            <a:r>
              <a:rPr lang="en-US" sz="1600" b="1">
                <a:solidFill>
                  <a:srgbClr val="EBFF80"/>
                </a:solidFill>
                <a:latin typeface="Arial"/>
                <a:cs typeface="Arial"/>
              </a:rPr>
              <a:t>A</a:t>
            </a:r>
            <a:r>
              <a:rPr lang="en-US" sz="1600">
                <a:solidFill>
                  <a:srgbClr val="EBFF80"/>
                </a:solidFill>
                <a:latin typeface="Arial"/>
                <a:cs typeface="Arial"/>
              </a:rPr>
              <a:t>ward</a:t>
            </a:r>
          </a:p>
          <a:p>
            <a:endParaRPr lang="en-US"/>
          </a:p>
        </p:txBody>
      </p:sp>
      <p:sp>
        <p:nvSpPr>
          <p:cNvPr id="4" name="Rectangle 3">
            <a:extLst>
              <a:ext uri="{FF2B5EF4-FFF2-40B4-BE49-F238E27FC236}">
                <a16:creationId xmlns:a16="http://schemas.microsoft.com/office/drawing/2014/main" id="{9DBE8943-9329-944B-C45F-861CFED0660E}"/>
              </a:ext>
            </a:extLst>
          </p:cNvPr>
          <p:cNvSpPr/>
          <p:nvPr/>
        </p:nvSpPr>
        <p:spPr>
          <a:xfrm>
            <a:off x="7848600" y="5105400"/>
            <a:ext cx="4126420" cy="10668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4">
            <a:extLst>
              <a:ext uri="{FF2B5EF4-FFF2-40B4-BE49-F238E27FC236}">
                <a16:creationId xmlns:a16="http://schemas.microsoft.com/office/drawing/2014/main" id="{28FEA27A-2FBC-48DC-8326-A775EBF64F97}"/>
              </a:ext>
            </a:extLst>
          </p:cNvPr>
          <p:cNvSpPr txBox="1"/>
          <p:nvPr/>
        </p:nvSpPr>
        <p:spPr>
          <a:xfrm>
            <a:off x="3352800" y="1524000"/>
            <a:ext cx="8229600" cy="4415952"/>
          </a:xfrm>
          <a:prstGeom prst="rect">
            <a:avLst/>
          </a:prstGeom>
        </p:spPr>
        <p:txBody>
          <a:bodyPr vert="horz" wrap="square" lIns="0" tIns="45085" rIns="0" bIns="0" rtlCol="0">
            <a:spAutoFit/>
          </a:bodyPr>
          <a:lstStyle/>
          <a:p>
            <a:pPr marL="241300" indent="-228600">
              <a:spcBef>
                <a:spcPts val="355"/>
              </a:spcBef>
              <a:buChar char="•"/>
              <a:tabLst>
                <a:tab pos="241300" algn="l"/>
              </a:tabLst>
            </a:pPr>
            <a:r>
              <a:rPr sz="2400" u="heavy">
                <a:solidFill>
                  <a:srgbClr val="73D1F5"/>
                </a:solidFill>
                <a:uFill>
                  <a:solidFill>
                    <a:srgbClr val="CCFF33"/>
                  </a:solidFill>
                </a:uFill>
                <a:latin typeface="Arial"/>
                <a:cs typeface="Arial"/>
              </a:rPr>
              <a:t>Letters </a:t>
            </a:r>
            <a:r>
              <a:rPr sz="2400" u="heavy" spc="-5">
                <a:solidFill>
                  <a:srgbClr val="73D1F5"/>
                </a:solidFill>
                <a:uFill>
                  <a:solidFill>
                    <a:srgbClr val="CCFF33"/>
                  </a:solidFill>
                </a:uFill>
                <a:latin typeface="Arial"/>
                <a:cs typeface="Arial"/>
              </a:rPr>
              <a:t>of Support</a:t>
            </a:r>
            <a:r>
              <a:rPr sz="2400" spc="-5">
                <a:solidFill>
                  <a:srgbClr val="73D1F5"/>
                </a:solidFill>
                <a:latin typeface="Arial"/>
                <a:cs typeface="Arial"/>
              </a:rPr>
              <a:t> -Page </a:t>
            </a:r>
            <a:r>
              <a:rPr sz="2400">
                <a:solidFill>
                  <a:srgbClr val="73D1F5"/>
                </a:solidFill>
                <a:latin typeface="Arial"/>
                <a:cs typeface="Arial"/>
              </a:rPr>
              <a:t>limits:</a:t>
            </a:r>
            <a:r>
              <a:rPr sz="2400" spc="30">
                <a:solidFill>
                  <a:srgbClr val="73D1F5"/>
                </a:solidFill>
                <a:latin typeface="Arial"/>
                <a:cs typeface="Arial"/>
              </a:rPr>
              <a:t> </a:t>
            </a:r>
            <a:r>
              <a:rPr sz="2400" spc="-5">
                <a:solidFill>
                  <a:srgbClr val="73D1F5"/>
                </a:solidFill>
                <a:latin typeface="Arial"/>
                <a:cs typeface="Arial"/>
              </a:rPr>
              <a:t>None</a:t>
            </a:r>
            <a:endParaRPr sz="2400">
              <a:solidFill>
                <a:srgbClr val="73D1F5"/>
              </a:solidFill>
              <a:latin typeface="Arial"/>
              <a:cs typeface="Arial"/>
            </a:endParaRPr>
          </a:p>
          <a:p>
            <a:pPr marL="698500" lvl="1" indent="-228600">
              <a:spcBef>
                <a:spcPts val="225"/>
              </a:spcBef>
              <a:buChar char="•"/>
              <a:tabLst>
                <a:tab pos="698500" algn="l"/>
              </a:tabLst>
            </a:pPr>
            <a:r>
              <a:rPr sz="2000">
                <a:solidFill>
                  <a:srgbClr val="73D1F5"/>
                </a:solidFill>
                <a:latin typeface="Arial"/>
                <a:cs typeface="Arial"/>
              </a:rPr>
              <a:t>At </a:t>
            </a:r>
            <a:r>
              <a:rPr sz="2000" spc="-5">
                <a:solidFill>
                  <a:srgbClr val="73D1F5"/>
                </a:solidFill>
                <a:latin typeface="Arial"/>
                <a:cs typeface="Arial"/>
              </a:rPr>
              <a:t>least 3 supporting letters: choose </a:t>
            </a:r>
            <a:r>
              <a:rPr sz="2000">
                <a:solidFill>
                  <a:srgbClr val="73D1F5"/>
                </a:solidFill>
                <a:latin typeface="Arial"/>
                <a:cs typeface="Arial"/>
              </a:rPr>
              <a:t>refer</a:t>
            </a:r>
            <a:r>
              <a:rPr lang="en-US" sz="2000">
                <a:solidFill>
                  <a:srgbClr val="73D1F5"/>
                </a:solidFill>
                <a:latin typeface="Arial"/>
                <a:cs typeface="Arial"/>
              </a:rPr>
              <a:t>ences</a:t>
            </a:r>
            <a:r>
              <a:rPr sz="2000">
                <a:solidFill>
                  <a:srgbClr val="73D1F5"/>
                </a:solidFill>
                <a:latin typeface="Arial"/>
                <a:cs typeface="Arial"/>
              </a:rPr>
              <a:t> </a:t>
            </a:r>
            <a:r>
              <a:rPr sz="2000" spc="-5">
                <a:solidFill>
                  <a:srgbClr val="73D1F5"/>
                </a:solidFill>
                <a:latin typeface="Arial"/>
                <a:cs typeface="Arial"/>
              </a:rPr>
              <a:t>who</a:t>
            </a:r>
            <a:r>
              <a:rPr sz="2000" spc="55">
                <a:solidFill>
                  <a:srgbClr val="73D1F5"/>
                </a:solidFill>
                <a:latin typeface="Arial"/>
                <a:cs typeface="Arial"/>
              </a:rPr>
              <a:t> </a:t>
            </a:r>
            <a:r>
              <a:rPr sz="2000" spc="-5">
                <a:solidFill>
                  <a:srgbClr val="73D1F5"/>
                </a:solidFill>
                <a:latin typeface="Arial"/>
                <a:cs typeface="Arial"/>
              </a:rPr>
              <a:t>can</a:t>
            </a:r>
            <a:endParaRPr sz="2000">
              <a:solidFill>
                <a:srgbClr val="73D1F5"/>
              </a:solidFill>
              <a:latin typeface="Arial"/>
              <a:cs typeface="Arial"/>
            </a:endParaRPr>
          </a:p>
          <a:p>
            <a:pPr marL="1155700" marR="589280" lvl="2" indent="-229235">
              <a:lnSpc>
                <a:spcPts val="2160"/>
              </a:lnSpc>
              <a:spcBef>
                <a:spcPts val="540"/>
              </a:spcBef>
              <a:buChar char="•"/>
              <a:tabLst>
                <a:tab pos="1155065" algn="l"/>
                <a:tab pos="1156335" algn="l"/>
              </a:tabLst>
            </a:pPr>
            <a:r>
              <a:rPr sz="2000">
                <a:solidFill>
                  <a:srgbClr val="73D1F5"/>
                </a:solidFill>
                <a:latin typeface="Arial"/>
                <a:cs typeface="Arial"/>
              </a:rPr>
              <a:t>Describe abilities/future potential, qualifications re: goals</a:t>
            </a:r>
            <a:r>
              <a:rPr sz="2000" spc="-160">
                <a:solidFill>
                  <a:srgbClr val="73D1F5"/>
                </a:solidFill>
                <a:latin typeface="Arial"/>
                <a:cs typeface="Arial"/>
              </a:rPr>
              <a:t> </a:t>
            </a:r>
            <a:r>
              <a:rPr sz="2000">
                <a:solidFill>
                  <a:srgbClr val="73D1F5"/>
                </a:solidFill>
                <a:latin typeface="Arial"/>
                <a:cs typeface="Arial"/>
              </a:rPr>
              <a:t>of </a:t>
            </a:r>
            <a:r>
              <a:rPr sz="2000" spc="-20">
                <a:solidFill>
                  <a:srgbClr val="73D1F5"/>
                </a:solidFill>
                <a:latin typeface="Arial"/>
                <a:cs typeface="Arial"/>
              </a:rPr>
              <a:t>OFDFA </a:t>
            </a:r>
            <a:r>
              <a:rPr sz="2000">
                <a:solidFill>
                  <a:srgbClr val="73D1F5"/>
                </a:solidFill>
                <a:latin typeface="Arial"/>
                <a:cs typeface="Arial"/>
              </a:rPr>
              <a:t>or</a:t>
            </a:r>
            <a:r>
              <a:rPr sz="2000" spc="-130">
                <a:solidFill>
                  <a:srgbClr val="73D1F5"/>
                </a:solidFill>
                <a:latin typeface="Arial"/>
                <a:cs typeface="Arial"/>
              </a:rPr>
              <a:t> </a:t>
            </a:r>
            <a:r>
              <a:rPr sz="2000" spc="-40">
                <a:solidFill>
                  <a:srgbClr val="73D1F5"/>
                </a:solidFill>
                <a:latin typeface="Arial"/>
                <a:cs typeface="Arial"/>
              </a:rPr>
              <a:t>PFA</a:t>
            </a:r>
            <a:endParaRPr sz="2000">
              <a:solidFill>
                <a:srgbClr val="73D1F5"/>
              </a:solidFill>
              <a:latin typeface="Arial"/>
              <a:cs typeface="Arial"/>
            </a:endParaRPr>
          </a:p>
          <a:p>
            <a:pPr marL="698500" lvl="1" indent="-228600">
              <a:spcBef>
                <a:spcPts val="180"/>
              </a:spcBef>
              <a:buChar char="•"/>
              <a:tabLst>
                <a:tab pos="698500" algn="l"/>
              </a:tabLst>
            </a:pPr>
            <a:r>
              <a:rPr sz="2000" spc="-5">
                <a:solidFill>
                  <a:srgbClr val="73D1F5"/>
                </a:solidFill>
                <a:latin typeface="Arial"/>
                <a:cs typeface="Arial"/>
              </a:rPr>
              <a:t>Individuals named on </a:t>
            </a:r>
            <a:r>
              <a:rPr sz="2000" spc="-20">
                <a:solidFill>
                  <a:srgbClr val="73D1F5"/>
                </a:solidFill>
                <a:latin typeface="Arial"/>
                <a:cs typeface="Arial"/>
              </a:rPr>
              <a:t>Title</a:t>
            </a:r>
            <a:r>
              <a:rPr sz="2000" spc="-10">
                <a:solidFill>
                  <a:srgbClr val="73D1F5"/>
                </a:solidFill>
                <a:latin typeface="Arial"/>
                <a:cs typeface="Arial"/>
              </a:rPr>
              <a:t> </a:t>
            </a:r>
            <a:r>
              <a:rPr sz="2000" spc="-5">
                <a:solidFill>
                  <a:srgbClr val="73D1F5"/>
                </a:solidFill>
                <a:latin typeface="Arial"/>
                <a:cs typeface="Arial"/>
              </a:rPr>
              <a:t>Page</a:t>
            </a:r>
            <a:endParaRPr sz="2000">
              <a:solidFill>
                <a:srgbClr val="73D1F5"/>
              </a:solidFill>
              <a:latin typeface="Arial"/>
              <a:cs typeface="Arial"/>
            </a:endParaRPr>
          </a:p>
          <a:p>
            <a:pPr marL="1155700" lvl="2" indent="-229235">
              <a:spcBef>
                <a:spcPts val="270"/>
              </a:spcBef>
              <a:buChar char="•"/>
              <a:tabLst>
                <a:tab pos="1155065" algn="l"/>
                <a:tab pos="1156335" algn="l"/>
              </a:tabLst>
            </a:pPr>
            <a:r>
              <a:rPr sz="2000">
                <a:solidFill>
                  <a:srgbClr val="73D1F5"/>
                </a:solidFill>
                <a:latin typeface="Arial"/>
                <a:cs typeface="Arial"/>
              </a:rPr>
              <a:t>Principal advisor(s)/mentor(s), Co-I(s),</a:t>
            </a:r>
            <a:r>
              <a:rPr sz="2000" spc="-120">
                <a:solidFill>
                  <a:srgbClr val="73D1F5"/>
                </a:solidFill>
                <a:latin typeface="Arial"/>
                <a:cs typeface="Arial"/>
              </a:rPr>
              <a:t> </a:t>
            </a:r>
            <a:r>
              <a:rPr sz="2000">
                <a:solidFill>
                  <a:srgbClr val="73D1F5"/>
                </a:solidFill>
                <a:latin typeface="Arial"/>
                <a:cs typeface="Arial"/>
              </a:rPr>
              <a:t>Consultant(s)</a:t>
            </a:r>
          </a:p>
          <a:p>
            <a:pPr marL="1155700" lvl="2" indent="-229235">
              <a:spcBef>
                <a:spcPts val="250"/>
              </a:spcBef>
              <a:buChar char="•"/>
              <a:tabLst>
                <a:tab pos="1155065" algn="l"/>
                <a:tab pos="1156335" algn="l"/>
              </a:tabLst>
            </a:pPr>
            <a:r>
              <a:rPr sz="2000" spc="-20">
                <a:solidFill>
                  <a:srgbClr val="73D1F5"/>
                </a:solidFill>
                <a:latin typeface="Arial"/>
                <a:cs typeface="Arial"/>
              </a:rPr>
              <a:t>Verify </a:t>
            </a:r>
            <a:r>
              <a:rPr sz="2000">
                <a:solidFill>
                  <a:srgbClr val="73D1F5"/>
                </a:solidFill>
                <a:latin typeface="Arial"/>
                <a:cs typeface="Arial"/>
              </a:rPr>
              <a:t>participation, plans for</a:t>
            </a:r>
            <a:r>
              <a:rPr sz="2000" spc="-70">
                <a:solidFill>
                  <a:srgbClr val="73D1F5"/>
                </a:solidFill>
                <a:latin typeface="Arial"/>
                <a:cs typeface="Arial"/>
              </a:rPr>
              <a:t> </a:t>
            </a:r>
            <a:r>
              <a:rPr sz="2000">
                <a:solidFill>
                  <a:srgbClr val="73D1F5"/>
                </a:solidFill>
                <a:latin typeface="Arial"/>
                <a:cs typeface="Arial"/>
              </a:rPr>
              <a:t>support</a:t>
            </a:r>
          </a:p>
          <a:p>
            <a:pPr marL="698500" lvl="1" indent="-228600">
              <a:spcBef>
                <a:spcPts val="215"/>
              </a:spcBef>
              <a:buChar char="•"/>
              <a:tabLst>
                <a:tab pos="698500" algn="l"/>
              </a:tabLst>
            </a:pPr>
            <a:r>
              <a:rPr sz="2000">
                <a:solidFill>
                  <a:srgbClr val="73D1F5"/>
                </a:solidFill>
                <a:latin typeface="Arial"/>
                <a:cs typeface="Arial"/>
              </a:rPr>
              <a:t>Institutional </a:t>
            </a:r>
            <a:r>
              <a:rPr sz="2000" spc="-10">
                <a:solidFill>
                  <a:srgbClr val="73D1F5"/>
                </a:solidFill>
                <a:latin typeface="Arial"/>
                <a:cs typeface="Arial"/>
              </a:rPr>
              <a:t>official</a:t>
            </a:r>
            <a:endParaRPr sz="2000">
              <a:solidFill>
                <a:srgbClr val="73D1F5"/>
              </a:solidFill>
              <a:latin typeface="Arial"/>
              <a:cs typeface="Arial"/>
            </a:endParaRPr>
          </a:p>
          <a:p>
            <a:pPr marL="1155700" lvl="2" indent="-229235">
              <a:spcBef>
                <a:spcPts val="270"/>
              </a:spcBef>
              <a:buChar char="•"/>
              <a:tabLst>
                <a:tab pos="1155065" algn="l"/>
                <a:tab pos="1156335" algn="l"/>
              </a:tabLst>
            </a:pPr>
            <a:r>
              <a:rPr sz="2000" spc="-20">
                <a:solidFill>
                  <a:srgbClr val="73D1F5"/>
                </a:solidFill>
                <a:latin typeface="Arial"/>
                <a:cs typeface="Arial"/>
              </a:rPr>
              <a:t>Verify </a:t>
            </a:r>
            <a:r>
              <a:rPr sz="2000">
                <a:solidFill>
                  <a:srgbClr val="73D1F5"/>
                </a:solidFill>
                <a:latin typeface="Arial"/>
                <a:cs typeface="Arial"/>
              </a:rPr>
              <a:t>support of/resources for 4 Developmental</a:t>
            </a:r>
            <a:r>
              <a:rPr sz="2000" spc="-145">
                <a:solidFill>
                  <a:srgbClr val="73D1F5"/>
                </a:solidFill>
                <a:latin typeface="Arial"/>
                <a:cs typeface="Arial"/>
              </a:rPr>
              <a:t> </a:t>
            </a:r>
            <a:r>
              <a:rPr sz="2000">
                <a:solidFill>
                  <a:srgbClr val="73D1F5"/>
                </a:solidFill>
                <a:latin typeface="Arial"/>
                <a:cs typeface="Arial"/>
              </a:rPr>
              <a:t>Plans</a:t>
            </a:r>
          </a:p>
          <a:p>
            <a:pPr marL="698500" lvl="1" indent="-228600">
              <a:spcBef>
                <a:spcPts val="200"/>
              </a:spcBef>
              <a:buChar char="•"/>
              <a:tabLst>
                <a:tab pos="698500" algn="l"/>
              </a:tabLst>
            </a:pPr>
            <a:r>
              <a:rPr sz="2000" spc="-5">
                <a:solidFill>
                  <a:srgbClr val="73D1F5"/>
                </a:solidFill>
                <a:latin typeface="Arial"/>
                <a:cs typeface="Arial"/>
              </a:rPr>
              <a:t>Chair</a:t>
            </a:r>
            <a:endParaRPr sz="2000">
              <a:solidFill>
                <a:srgbClr val="73D1F5"/>
              </a:solidFill>
              <a:latin typeface="Arial"/>
              <a:cs typeface="Arial"/>
            </a:endParaRPr>
          </a:p>
          <a:p>
            <a:pPr marL="1155700" lvl="2" indent="-229235">
              <a:spcBef>
                <a:spcPts val="265"/>
              </a:spcBef>
              <a:buChar char="•"/>
              <a:tabLst>
                <a:tab pos="1155065" algn="l"/>
                <a:tab pos="1156335" algn="l"/>
              </a:tabLst>
            </a:pPr>
            <a:r>
              <a:rPr sz="2000" spc="-20">
                <a:solidFill>
                  <a:srgbClr val="73D1F5"/>
                </a:solidFill>
                <a:latin typeface="Arial"/>
                <a:cs typeface="Arial"/>
              </a:rPr>
              <a:t>Verify </a:t>
            </a:r>
            <a:r>
              <a:rPr sz="2000" spc="-15">
                <a:solidFill>
                  <a:srgbClr val="73D1F5"/>
                </a:solidFill>
                <a:latin typeface="Arial"/>
                <a:cs typeface="Arial"/>
              </a:rPr>
              <a:t>eligibility, </a:t>
            </a:r>
            <a:r>
              <a:rPr sz="2000">
                <a:solidFill>
                  <a:srgbClr val="73D1F5"/>
                </a:solidFill>
                <a:latin typeface="Arial"/>
                <a:cs typeface="Arial"/>
              </a:rPr>
              <a:t>support &amp;</a:t>
            </a:r>
            <a:r>
              <a:rPr sz="2000" spc="-30">
                <a:solidFill>
                  <a:srgbClr val="73D1F5"/>
                </a:solidFill>
                <a:latin typeface="Arial"/>
                <a:cs typeface="Arial"/>
              </a:rPr>
              <a:t> </a:t>
            </a:r>
            <a:r>
              <a:rPr sz="2000">
                <a:solidFill>
                  <a:srgbClr val="73D1F5"/>
                </a:solidFill>
                <a:latin typeface="Arial"/>
                <a:cs typeface="Arial"/>
              </a:rPr>
              <a:t>time</a:t>
            </a:r>
          </a:p>
          <a:p>
            <a:pPr marL="1155700" lvl="2" indent="-229235">
              <a:spcBef>
                <a:spcPts val="265"/>
              </a:spcBef>
              <a:buChar char="•"/>
              <a:tabLst>
                <a:tab pos="1155065" algn="l"/>
                <a:tab pos="1156335" algn="l"/>
              </a:tabLst>
            </a:pPr>
            <a:r>
              <a:rPr sz="2000">
                <a:solidFill>
                  <a:srgbClr val="73D1F5"/>
                </a:solidFill>
                <a:latin typeface="Arial"/>
                <a:cs typeface="Arial"/>
              </a:rPr>
              <a:t>Confirm appointment as FT faculty as of July 1 of funding</a:t>
            </a:r>
            <a:r>
              <a:rPr sz="2000" spc="-225">
                <a:solidFill>
                  <a:srgbClr val="73D1F5"/>
                </a:solidFill>
                <a:latin typeface="Arial"/>
                <a:cs typeface="Arial"/>
              </a:rPr>
              <a:t> </a:t>
            </a:r>
            <a:r>
              <a:rPr sz="2000">
                <a:solidFill>
                  <a:srgbClr val="73D1F5"/>
                </a:solidFill>
                <a:latin typeface="Arial"/>
                <a:cs typeface="Arial"/>
              </a:rPr>
              <a:t>period</a:t>
            </a:r>
          </a:p>
        </p:txBody>
      </p:sp>
    </p:spTree>
    <p:extLst>
      <p:ext uri="{BB962C8B-B14F-4D97-AF65-F5344CB8AC3E}">
        <p14:creationId xmlns:p14="http://schemas.microsoft.com/office/powerpoint/2010/main" val="969245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37646B-084B-4E81-8E27-70FC95AA510B}"/>
              </a:ext>
            </a:extLst>
          </p:cNvPr>
          <p:cNvSpPr>
            <a:spLocks noGrp="1"/>
          </p:cNvSpPr>
          <p:nvPr>
            <p:ph type="subTitle" idx="1"/>
          </p:nvPr>
        </p:nvSpPr>
        <p:spPr>
          <a:xfrm>
            <a:off x="1295400" y="3725519"/>
            <a:ext cx="9982200" cy="2265362"/>
          </a:xfrm>
        </p:spPr>
        <p:txBody>
          <a:bodyPr>
            <a:normAutofit/>
          </a:bodyPr>
          <a:lstStyle/>
          <a:p>
            <a:pPr marL="241300" indent="-228600" algn="l">
              <a:spcBef>
                <a:spcPts val="1575"/>
              </a:spcBef>
              <a:buChar char="•"/>
              <a:tabLst>
                <a:tab pos="241300" algn="l"/>
              </a:tabLst>
            </a:pPr>
            <a:r>
              <a:rPr lang="en-US" sz="2800" spc="-5">
                <a:solidFill>
                  <a:srgbClr val="73D1F5"/>
                </a:solidFill>
                <a:latin typeface="Arial"/>
                <a:cs typeface="Arial"/>
              </a:rPr>
              <a:t>Improve</a:t>
            </a:r>
            <a:endParaRPr lang="en-US" sz="2800">
              <a:solidFill>
                <a:srgbClr val="73D1F5"/>
              </a:solidFill>
              <a:latin typeface="Arial"/>
              <a:cs typeface="Arial"/>
            </a:endParaRPr>
          </a:p>
          <a:p>
            <a:pPr marL="697865" lvl="1" indent="-228600" algn="l">
              <a:spcBef>
                <a:spcPts val="220"/>
              </a:spcBef>
              <a:buChar char="•"/>
              <a:tabLst>
                <a:tab pos="698500" algn="l"/>
              </a:tabLst>
            </a:pPr>
            <a:r>
              <a:rPr lang="en-US" sz="2400" spc="-5">
                <a:solidFill>
                  <a:srgbClr val="73D1F5"/>
                </a:solidFill>
                <a:latin typeface="Arial"/>
                <a:cs typeface="Arial"/>
              </a:rPr>
              <a:t>Quality </a:t>
            </a:r>
            <a:r>
              <a:rPr lang="en-US" sz="2400">
                <a:solidFill>
                  <a:srgbClr val="73D1F5"/>
                </a:solidFill>
                <a:latin typeface="Arial"/>
                <a:cs typeface="Arial"/>
              </a:rPr>
              <a:t>&amp; </a:t>
            </a:r>
            <a:r>
              <a:rPr lang="en-US" sz="2400" spc="-5">
                <a:solidFill>
                  <a:srgbClr val="73D1F5"/>
                </a:solidFill>
                <a:latin typeface="Arial"/>
                <a:cs typeface="Arial"/>
              </a:rPr>
              <a:t>completeness </a:t>
            </a:r>
            <a:r>
              <a:rPr lang="en-US" sz="2400">
                <a:solidFill>
                  <a:srgbClr val="73D1F5"/>
                </a:solidFill>
                <a:latin typeface="Arial"/>
                <a:cs typeface="Arial"/>
              </a:rPr>
              <a:t>of</a:t>
            </a:r>
            <a:r>
              <a:rPr lang="en-US" sz="2400" spc="20">
                <a:solidFill>
                  <a:srgbClr val="73D1F5"/>
                </a:solidFill>
                <a:latin typeface="Arial"/>
                <a:cs typeface="Arial"/>
              </a:rPr>
              <a:t> </a:t>
            </a:r>
            <a:r>
              <a:rPr lang="en-US" sz="2400" spc="-5">
                <a:solidFill>
                  <a:srgbClr val="73D1F5"/>
                </a:solidFill>
                <a:latin typeface="Arial"/>
                <a:cs typeface="Arial"/>
              </a:rPr>
              <a:t>applications</a:t>
            </a:r>
            <a:endParaRPr lang="en-US" sz="2400">
              <a:solidFill>
                <a:srgbClr val="73D1F5"/>
              </a:solidFill>
              <a:latin typeface="Arial"/>
              <a:cs typeface="Arial"/>
            </a:endParaRPr>
          </a:p>
          <a:p>
            <a:pPr marL="697865" lvl="1" indent="-228600" algn="l">
              <a:spcBef>
                <a:spcPts val="215"/>
              </a:spcBef>
              <a:buChar char="•"/>
              <a:tabLst>
                <a:tab pos="698500" algn="l"/>
              </a:tabLst>
            </a:pPr>
            <a:r>
              <a:rPr lang="en-US" sz="2400" spc="-5">
                <a:solidFill>
                  <a:srgbClr val="73D1F5"/>
                </a:solidFill>
                <a:latin typeface="Arial"/>
                <a:cs typeface="Arial"/>
              </a:rPr>
              <a:t>Chances </a:t>
            </a:r>
            <a:r>
              <a:rPr lang="en-US" sz="2400">
                <a:solidFill>
                  <a:srgbClr val="73D1F5"/>
                </a:solidFill>
                <a:latin typeface="Arial"/>
                <a:cs typeface="Arial"/>
              </a:rPr>
              <a:t>of </a:t>
            </a:r>
            <a:r>
              <a:rPr lang="en-US" sz="2400" spc="-5">
                <a:solidFill>
                  <a:srgbClr val="73D1F5"/>
                </a:solidFill>
                <a:latin typeface="Arial"/>
                <a:cs typeface="Arial"/>
              </a:rPr>
              <a:t>your</a:t>
            </a:r>
            <a:r>
              <a:rPr lang="en-US" sz="2400" spc="15">
                <a:solidFill>
                  <a:srgbClr val="73D1F5"/>
                </a:solidFill>
                <a:latin typeface="Arial"/>
                <a:cs typeface="Arial"/>
              </a:rPr>
              <a:t> </a:t>
            </a:r>
            <a:r>
              <a:rPr lang="en-US" sz="2400" spc="-5">
                <a:solidFill>
                  <a:srgbClr val="73D1F5"/>
                </a:solidFill>
                <a:latin typeface="Arial"/>
                <a:cs typeface="Arial"/>
              </a:rPr>
              <a:t>success</a:t>
            </a:r>
            <a:endParaRPr lang="en-US" sz="2400">
              <a:solidFill>
                <a:srgbClr val="73D1F5"/>
              </a:solidFill>
              <a:latin typeface="Arial"/>
              <a:cs typeface="Arial"/>
            </a:endParaRPr>
          </a:p>
          <a:p>
            <a:pPr marL="697865" lvl="1" indent="-228600" algn="l">
              <a:spcBef>
                <a:spcPts val="220"/>
              </a:spcBef>
              <a:buChar char="•"/>
              <a:tabLst>
                <a:tab pos="698500" algn="l"/>
              </a:tabLst>
            </a:pPr>
            <a:r>
              <a:rPr lang="en-US" sz="2400" spc="-5">
                <a:solidFill>
                  <a:srgbClr val="73D1F5"/>
                </a:solidFill>
                <a:latin typeface="Arial"/>
                <a:cs typeface="Arial"/>
              </a:rPr>
              <a:t>Discovery </a:t>
            </a:r>
            <a:r>
              <a:rPr lang="en-US" sz="2400">
                <a:solidFill>
                  <a:srgbClr val="73D1F5"/>
                </a:solidFill>
                <a:latin typeface="Arial"/>
                <a:cs typeface="Arial"/>
              </a:rPr>
              <a:t>&amp; </a:t>
            </a:r>
            <a:r>
              <a:rPr lang="en-US" sz="2400" spc="-5">
                <a:solidFill>
                  <a:srgbClr val="73D1F5"/>
                </a:solidFill>
                <a:latin typeface="Arial"/>
                <a:cs typeface="Arial"/>
              </a:rPr>
              <a:t>education in</a:t>
            </a:r>
            <a:r>
              <a:rPr lang="en-US" sz="2400" spc="40">
                <a:solidFill>
                  <a:srgbClr val="73D1F5"/>
                </a:solidFill>
                <a:latin typeface="Arial"/>
                <a:cs typeface="Arial"/>
              </a:rPr>
              <a:t> </a:t>
            </a:r>
            <a:r>
              <a:rPr lang="en-US" sz="2400" spc="-5">
                <a:solidFill>
                  <a:srgbClr val="73D1F5"/>
                </a:solidFill>
                <a:latin typeface="Arial"/>
                <a:cs typeface="Arial"/>
              </a:rPr>
              <a:t>Orthodontics</a:t>
            </a:r>
            <a:endParaRPr lang="en-US" sz="2400">
              <a:solidFill>
                <a:srgbClr val="73D1F5"/>
              </a:solidFill>
              <a:latin typeface="Arial"/>
              <a:cs typeface="Arial"/>
            </a:endParaRPr>
          </a:p>
          <a:p>
            <a:pPr marL="697865" lvl="1" indent="-228600" algn="l">
              <a:spcBef>
                <a:spcPts val="204"/>
              </a:spcBef>
              <a:buChar char="•"/>
              <a:tabLst>
                <a:tab pos="698500" algn="l"/>
              </a:tabLst>
            </a:pPr>
            <a:r>
              <a:rPr lang="en-US" sz="2400" spc="-5">
                <a:solidFill>
                  <a:srgbClr val="73D1F5"/>
                </a:solidFill>
                <a:latin typeface="Arial"/>
                <a:cs typeface="Arial"/>
              </a:rPr>
              <a:t>Justification </a:t>
            </a:r>
            <a:r>
              <a:rPr lang="en-US" sz="2400">
                <a:solidFill>
                  <a:srgbClr val="73D1F5"/>
                </a:solidFill>
                <a:latin typeface="Arial"/>
                <a:cs typeface="Arial"/>
              </a:rPr>
              <a:t>for </a:t>
            </a:r>
            <a:r>
              <a:rPr lang="en-US" sz="2400" spc="-5">
                <a:solidFill>
                  <a:srgbClr val="73D1F5"/>
                </a:solidFill>
                <a:latin typeface="Arial"/>
                <a:cs typeface="Arial"/>
              </a:rPr>
              <a:t>fundraising </a:t>
            </a:r>
            <a:r>
              <a:rPr lang="en-US" sz="2400" spc="-10">
                <a:solidFill>
                  <a:srgbClr val="73D1F5"/>
                </a:solidFill>
                <a:latin typeface="Arial"/>
                <a:cs typeface="Arial"/>
              </a:rPr>
              <a:t>efforts </a:t>
            </a:r>
            <a:r>
              <a:rPr lang="en-US" sz="2400">
                <a:solidFill>
                  <a:srgbClr val="73D1F5"/>
                </a:solidFill>
                <a:latin typeface="Arial"/>
                <a:cs typeface="Arial"/>
              </a:rPr>
              <a:t>of</a:t>
            </a:r>
            <a:r>
              <a:rPr lang="en-US" sz="2400" spc="-95">
                <a:solidFill>
                  <a:srgbClr val="73D1F5"/>
                </a:solidFill>
                <a:latin typeface="Arial"/>
                <a:cs typeface="Arial"/>
              </a:rPr>
              <a:t> </a:t>
            </a:r>
            <a:r>
              <a:rPr lang="en-US" sz="2400" spc="-5">
                <a:solidFill>
                  <a:srgbClr val="73D1F5"/>
                </a:solidFill>
                <a:latin typeface="Arial"/>
                <a:cs typeface="Arial"/>
              </a:rPr>
              <a:t>AAOF</a:t>
            </a:r>
            <a:endParaRPr lang="en-US"/>
          </a:p>
        </p:txBody>
      </p:sp>
      <p:sp>
        <p:nvSpPr>
          <p:cNvPr id="4" name="object 2">
            <a:extLst>
              <a:ext uri="{FF2B5EF4-FFF2-40B4-BE49-F238E27FC236}">
                <a16:creationId xmlns:a16="http://schemas.microsoft.com/office/drawing/2014/main" id="{6BC4E8A5-CE8D-4532-AE5C-7177ADD38752}"/>
              </a:ext>
            </a:extLst>
          </p:cNvPr>
          <p:cNvSpPr txBox="1">
            <a:spLocks/>
          </p:cNvSpPr>
          <p:nvPr/>
        </p:nvSpPr>
        <p:spPr>
          <a:xfrm>
            <a:off x="4876800" y="159300"/>
            <a:ext cx="7217258" cy="761362"/>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5400" spc="-10">
                <a:solidFill>
                  <a:schemeClr val="bg1"/>
                </a:solidFill>
                <a:latin typeface="Arial Black" panose="020B0A04020102020204" pitchFamily="34" charset="0"/>
              </a:rPr>
              <a:t>Workshop</a:t>
            </a:r>
            <a:r>
              <a:rPr lang="en-US" sz="5400" spc="-85">
                <a:solidFill>
                  <a:schemeClr val="bg1"/>
                </a:solidFill>
                <a:latin typeface="Arial Black" panose="020B0A04020102020204" pitchFamily="34" charset="0"/>
              </a:rPr>
              <a:t> </a:t>
            </a:r>
            <a:r>
              <a:rPr lang="en-US" sz="5400">
                <a:solidFill>
                  <a:schemeClr val="bg1"/>
                </a:solidFill>
                <a:latin typeface="Arial Black" panose="020B0A04020102020204" pitchFamily="34" charset="0"/>
              </a:rPr>
              <a:t>Goals</a:t>
            </a:r>
          </a:p>
        </p:txBody>
      </p:sp>
      <p:sp>
        <p:nvSpPr>
          <p:cNvPr id="5" name="object 3">
            <a:extLst>
              <a:ext uri="{FF2B5EF4-FFF2-40B4-BE49-F238E27FC236}">
                <a16:creationId xmlns:a16="http://schemas.microsoft.com/office/drawing/2014/main" id="{D961D588-5D7C-4340-A061-7CC6BF7D654B}"/>
              </a:ext>
            </a:extLst>
          </p:cNvPr>
          <p:cNvSpPr txBox="1"/>
          <p:nvPr/>
        </p:nvSpPr>
        <p:spPr>
          <a:xfrm>
            <a:off x="3962400" y="1708394"/>
            <a:ext cx="8001000" cy="2517997"/>
          </a:xfrm>
          <a:prstGeom prst="rect">
            <a:avLst/>
          </a:prstGeom>
        </p:spPr>
        <p:txBody>
          <a:bodyPr vert="horz" wrap="square" lIns="0" tIns="45085" rIns="0" bIns="0" rtlCol="0">
            <a:spAutoFit/>
          </a:bodyPr>
          <a:lstStyle/>
          <a:p>
            <a:pPr marL="241300" indent="-228600">
              <a:spcBef>
                <a:spcPts val="355"/>
              </a:spcBef>
              <a:buChar char="•"/>
              <a:tabLst>
                <a:tab pos="241300" algn="l"/>
              </a:tabLst>
            </a:pPr>
            <a:r>
              <a:rPr sz="3200" spc="-5">
                <a:solidFill>
                  <a:srgbClr val="73D1F5"/>
                </a:solidFill>
                <a:latin typeface="Arial"/>
                <a:cs typeface="Arial"/>
              </a:rPr>
              <a:t>Share </a:t>
            </a:r>
            <a:r>
              <a:rPr sz="3200">
                <a:solidFill>
                  <a:srgbClr val="73D1F5"/>
                </a:solidFill>
                <a:latin typeface="Arial"/>
                <a:cs typeface="Arial"/>
              </a:rPr>
              <a:t>information</a:t>
            </a:r>
            <a:r>
              <a:rPr sz="3200" spc="15">
                <a:solidFill>
                  <a:srgbClr val="73D1F5"/>
                </a:solidFill>
                <a:latin typeface="Arial"/>
                <a:cs typeface="Arial"/>
              </a:rPr>
              <a:t> </a:t>
            </a:r>
            <a:r>
              <a:rPr sz="3200">
                <a:solidFill>
                  <a:srgbClr val="73D1F5"/>
                </a:solidFill>
                <a:latin typeface="Arial"/>
                <a:cs typeface="Arial"/>
              </a:rPr>
              <a:t>on</a:t>
            </a:r>
          </a:p>
          <a:p>
            <a:pPr marL="697865" lvl="1" indent="-228600">
              <a:spcBef>
                <a:spcPts val="225"/>
              </a:spcBef>
              <a:buChar char="•"/>
              <a:tabLst>
                <a:tab pos="698500" algn="l"/>
              </a:tabLst>
            </a:pPr>
            <a:r>
              <a:rPr sz="2800" spc="-15">
                <a:solidFill>
                  <a:srgbClr val="73D1F5"/>
                </a:solidFill>
                <a:latin typeface="Arial"/>
                <a:cs typeface="Arial"/>
              </a:rPr>
              <a:t>Award </a:t>
            </a:r>
            <a:r>
              <a:rPr sz="2800" spc="-5">
                <a:solidFill>
                  <a:srgbClr val="73D1F5"/>
                </a:solidFill>
                <a:latin typeface="Arial"/>
                <a:cs typeface="Arial"/>
              </a:rPr>
              <a:t>categories </a:t>
            </a:r>
            <a:r>
              <a:rPr sz="2800">
                <a:solidFill>
                  <a:srgbClr val="73D1F5"/>
                </a:solidFill>
                <a:latin typeface="Arial"/>
                <a:cs typeface="Arial"/>
              </a:rPr>
              <a:t>&amp;</a:t>
            </a:r>
            <a:r>
              <a:rPr sz="2800" spc="40">
                <a:solidFill>
                  <a:srgbClr val="73D1F5"/>
                </a:solidFill>
                <a:latin typeface="Arial"/>
                <a:cs typeface="Arial"/>
              </a:rPr>
              <a:t> </a:t>
            </a:r>
            <a:r>
              <a:rPr sz="2800" spc="-5">
                <a:solidFill>
                  <a:srgbClr val="73D1F5"/>
                </a:solidFill>
                <a:latin typeface="Arial"/>
                <a:cs typeface="Arial"/>
              </a:rPr>
              <a:t>requirements</a:t>
            </a:r>
            <a:endParaRPr sz="2800">
              <a:solidFill>
                <a:srgbClr val="73D1F5"/>
              </a:solidFill>
              <a:latin typeface="Arial"/>
              <a:cs typeface="Arial"/>
            </a:endParaRPr>
          </a:p>
          <a:p>
            <a:pPr marL="697865" lvl="1" indent="-228600">
              <a:spcBef>
                <a:spcPts val="215"/>
              </a:spcBef>
              <a:buChar char="•"/>
              <a:tabLst>
                <a:tab pos="698500" algn="l"/>
              </a:tabLst>
            </a:pPr>
            <a:r>
              <a:rPr sz="2800" spc="-5">
                <a:solidFill>
                  <a:srgbClr val="73D1F5"/>
                </a:solidFill>
                <a:latin typeface="Arial"/>
                <a:cs typeface="Arial"/>
              </a:rPr>
              <a:t>Review </a:t>
            </a:r>
            <a:r>
              <a:rPr sz="2800">
                <a:solidFill>
                  <a:srgbClr val="73D1F5"/>
                </a:solidFill>
                <a:latin typeface="Arial"/>
                <a:cs typeface="Arial"/>
              </a:rPr>
              <a:t>process, </a:t>
            </a:r>
            <a:r>
              <a:rPr sz="2800" spc="-5">
                <a:solidFill>
                  <a:srgbClr val="73D1F5"/>
                </a:solidFill>
                <a:latin typeface="Arial"/>
                <a:cs typeface="Arial"/>
              </a:rPr>
              <a:t>criteria </a:t>
            </a:r>
            <a:r>
              <a:rPr sz="2800">
                <a:solidFill>
                  <a:srgbClr val="73D1F5"/>
                </a:solidFill>
                <a:latin typeface="Arial"/>
                <a:cs typeface="Arial"/>
              </a:rPr>
              <a:t>&amp; </a:t>
            </a:r>
            <a:r>
              <a:rPr sz="2800" spc="-5">
                <a:solidFill>
                  <a:srgbClr val="73D1F5"/>
                </a:solidFill>
                <a:latin typeface="Arial"/>
                <a:cs typeface="Arial"/>
              </a:rPr>
              <a:t>funding</a:t>
            </a:r>
            <a:r>
              <a:rPr sz="2800" spc="20">
                <a:solidFill>
                  <a:srgbClr val="73D1F5"/>
                </a:solidFill>
                <a:latin typeface="Arial"/>
                <a:cs typeface="Arial"/>
              </a:rPr>
              <a:t> </a:t>
            </a:r>
            <a:r>
              <a:rPr sz="2800" spc="-5">
                <a:solidFill>
                  <a:srgbClr val="73D1F5"/>
                </a:solidFill>
                <a:latin typeface="Arial"/>
                <a:cs typeface="Arial"/>
              </a:rPr>
              <a:t>decisions</a:t>
            </a:r>
            <a:endParaRPr sz="2800">
              <a:solidFill>
                <a:srgbClr val="73D1F5"/>
              </a:solidFill>
              <a:latin typeface="Arial"/>
              <a:cs typeface="Arial"/>
            </a:endParaRPr>
          </a:p>
          <a:p>
            <a:pPr lvl="1">
              <a:lnSpc>
                <a:spcPct val="100000"/>
              </a:lnSpc>
              <a:buClr>
                <a:srgbClr val="FFFFFF"/>
              </a:buClr>
              <a:buFont typeface="Arial"/>
              <a:buChar char="•"/>
            </a:pPr>
            <a:endParaRPr sz="2800">
              <a:solidFill>
                <a:srgbClr val="73D1F5"/>
              </a:solidFill>
              <a:latin typeface="Arial"/>
              <a:cs typeface="Arial"/>
            </a:endParaRPr>
          </a:p>
          <a:p>
            <a:pPr marL="241300" indent="-228600">
              <a:spcBef>
                <a:spcPts val="1575"/>
              </a:spcBef>
              <a:buChar char="•"/>
              <a:tabLst>
                <a:tab pos="241300" algn="l"/>
              </a:tabLst>
            </a:pPr>
            <a:endParaRPr sz="2800">
              <a:solidFill>
                <a:srgbClr val="73D1F5"/>
              </a:solidFill>
              <a:latin typeface="Arial"/>
              <a:cs typeface="Arial"/>
            </a:endParaRPr>
          </a:p>
        </p:txBody>
      </p:sp>
    </p:spTree>
    <p:extLst>
      <p:ext uri="{BB962C8B-B14F-4D97-AF65-F5344CB8AC3E}">
        <p14:creationId xmlns:p14="http://schemas.microsoft.com/office/powerpoint/2010/main" val="329153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918A5B-60E8-4B60-A852-C39A6E9FB8D2}"/>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3">
            <a:extLst>
              <a:ext uri="{FF2B5EF4-FFF2-40B4-BE49-F238E27FC236}">
                <a16:creationId xmlns:a16="http://schemas.microsoft.com/office/drawing/2014/main" id="{F98929AA-8D36-4932-B5F1-E15DF07C2449}"/>
              </a:ext>
            </a:extLst>
          </p:cNvPr>
          <p:cNvSpPr txBox="1">
            <a:spLocks/>
          </p:cNvSpPr>
          <p:nvPr/>
        </p:nvSpPr>
        <p:spPr>
          <a:xfrm>
            <a:off x="4572000" y="381000"/>
            <a:ext cx="7826858" cy="5674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spc="-50">
                <a:solidFill>
                  <a:schemeClr val="bg1"/>
                </a:solidFill>
                <a:latin typeface="Arial Black" panose="020B0A04020102020204" pitchFamily="34" charset="0"/>
              </a:rPr>
              <a:t>OFDFA </a:t>
            </a:r>
            <a:r>
              <a:rPr lang="en-US" sz="4000">
                <a:solidFill>
                  <a:schemeClr val="bg1"/>
                </a:solidFill>
                <a:latin typeface="Arial Black" panose="020B0A04020102020204" pitchFamily="34" charset="0"/>
              </a:rPr>
              <a:t>&amp; </a:t>
            </a:r>
            <a:r>
              <a:rPr lang="en-US" sz="4000" spc="-65">
                <a:solidFill>
                  <a:schemeClr val="bg1"/>
                </a:solidFill>
                <a:latin typeface="Arial Black" panose="020B0A04020102020204" pitchFamily="34" charset="0"/>
              </a:rPr>
              <a:t>PFA:</a:t>
            </a:r>
            <a:r>
              <a:rPr lang="en-US" sz="4000" spc="-240">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Specifics</a:t>
            </a:r>
          </a:p>
        </p:txBody>
      </p:sp>
      <p:sp>
        <p:nvSpPr>
          <p:cNvPr id="3" name="object 4">
            <a:extLst>
              <a:ext uri="{FF2B5EF4-FFF2-40B4-BE49-F238E27FC236}">
                <a16:creationId xmlns:a16="http://schemas.microsoft.com/office/drawing/2014/main" id="{F2016A6B-6EF8-46FD-B022-C6ED94172DC9}"/>
              </a:ext>
            </a:extLst>
          </p:cNvPr>
          <p:cNvSpPr txBox="1"/>
          <p:nvPr/>
        </p:nvSpPr>
        <p:spPr>
          <a:xfrm>
            <a:off x="3733800" y="1524000"/>
            <a:ext cx="8763000" cy="4335802"/>
          </a:xfrm>
          <a:prstGeom prst="rect">
            <a:avLst/>
          </a:prstGeom>
        </p:spPr>
        <p:txBody>
          <a:bodyPr vert="horz" wrap="square" lIns="0" tIns="34290" rIns="0" bIns="0" rtlCol="0">
            <a:spAutoFit/>
          </a:bodyPr>
          <a:lstStyle/>
          <a:p>
            <a:pPr marL="241300" indent="-228600">
              <a:spcBef>
                <a:spcPts val="270"/>
              </a:spcBef>
              <a:buChar char="•"/>
              <a:tabLst>
                <a:tab pos="241300" algn="l"/>
              </a:tabLst>
            </a:pPr>
            <a:r>
              <a:rPr sz="2800" u="heavy" spc="-5">
                <a:solidFill>
                  <a:srgbClr val="73D1F5"/>
                </a:solidFill>
                <a:uFill>
                  <a:solidFill>
                    <a:srgbClr val="CCFF33"/>
                  </a:solidFill>
                </a:uFill>
                <a:latin typeface="Arial"/>
                <a:cs typeface="Arial"/>
              </a:rPr>
              <a:t>Project Plans</a:t>
            </a:r>
            <a:r>
              <a:rPr sz="2800" spc="-5">
                <a:solidFill>
                  <a:srgbClr val="73D1F5"/>
                </a:solidFill>
                <a:latin typeface="Arial"/>
                <a:cs typeface="Arial"/>
              </a:rPr>
              <a:t> – Areas of</a:t>
            </a:r>
            <a:r>
              <a:rPr sz="2800" spc="-110">
                <a:solidFill>
                  <a:srgbClr val="73D1F5"/>
                </a:solidFill>
                <a:latin typeface="Arial"/>
                <a:cs typeface="Arial"/>
              </a:rPr>
              <a:t> </a:t>
            </a:r>
            <a:r>
              <a:rPr sz="2800" spc="-5">
                <a:solidFill>
                  <a:srgbClr val="73D1F5"/>
                </a:solidFill>
                <a:latin typeface="Arial"/>
                <a:cs typeface="Arial"/>
              </a:rPr>
              <a:t>emphasis</a:t>
            </a:r>
            <a:endParaRPr sz="2800">
              <a:solidFill>
                <a:srgbClr val="73D1F5"/>
              </a:solidFill>
              <a:latin typeface="Arial"/>
              <a:cs typeface="Arial"/>
            </a:endParaRPr>
          </a:p>
          <a:p>
            <a:pPr marL="697865" lvl="1" indent="-229235">
              <a:spcBef>
                <a:spcPts val="170"/>
              </a:spcBef>
              <a:buChar char="•"/>
              <a:tabLst>
                <a:tab pos="698500" algn="l"/>
              </a:tabLst>
            </a:pPr>
            <a:r>
              <a:rPr sz="2800" spc="-30">
                <a:solidFill>
                  <a:srgbClr val="FFFFFF"/>
                </a:solidFill>
                <a:latin typeface="Arial"/>
                <a:cs typeface="Arial"/>
              </a:rPr>
              <a:t>OFDFA: </a:t>
            </a:r>
            <a:r>
              <a:rPr sz="2800" spc="-5">
                <a:solidFill>
                  <a:srgbClr val="FFFFFF"/>
                </a:solidFill>
                <a:latin typeface="Arial"/>
                <a:cs typeface="Arial"/>
              </a:rPr>
              <a:t>1 </a:t>
            </a:r>
            <a:r>
              <a:rPr sz="2800">
                <a:solidFill>
                  <a:srgbClr val="FFFFFF"/>
                </a:solidFill>
                <a:latin typeface="Arial"/>
                <a:cs typeface="Arial"/>
              </a:rPr>
              <a:t>or</a:t>
            </a:r>
            <a:r>
              <a:rPr sz="2800" spc="35">
                <a:solidFill>
                  <a:srgbClr val="FFFFFF"/>
                </a:solidFill>
                <a:latin typeface="Arial"/>
                <a:cs typeface="Arial"/>
              </a:rPr>
              <a:t> </a:t>
            </a:r>
            <a:r>
              <a:rPr sz="2800">
                <a:solidFill>
                  <a:srgbClr val="FFFFFF"/>
                </a:solidFill>
                <a:latin typeface="Arial"/>
                <a:cs typeface="Arial"/>
              </a:rPr>
              <a:t>more</a:t>
            </a:r>
            <a:endParaRPr sz="2800">
              <a:latin typeface="Arial"/>
              <a:cs typeface="Arial"/>
            </a:endParaRPr>
          </a:p>
          <a:p>
            <a:pPr marL="697865" lvl="1" indent="-229235">
              <a:spcBef>
                <a:spcPts val="155"/>
              </a:spcBef>
              <a:buChar char="•"/>
              <a:tabLst>
                <a:tab pos="698500" algn="l"/>
              </a:tabLst>
            </a:pPr>
            <a:r>
              <a:rPr sz="2800" spc="-45">
                <a:solidFill>
                  <a:srgbClr val="EBFF80"/>
                </a:solidFill>
                <a:latin typeface="Arial"/>
                <a:cs typeface="Arial"/>
              </a:rPr>
              <a:t>PFA: </a:t>
            </a:r>
            <a:r>
              <a:rPr sz="2800">
                <a:solidFill>
                  <a:srgbClr val="EBFF80"/>
                </a:solidFill>
                <a:latin typeface="Arial"/>
                <a:cs typeface="Arial"/>
              </a:rPr>
              <a:t>Research must </a:t>
            </a:r>
            <a:r>
              <a:rPr sz="2800" spc="-5">
                <a:solidFill>
                  <a:srgbClr val="EBFF80"/>
                </a:solidFill>
                <a:latin typeface="Arial"/>
                <a:cs typeface="Arial"/>
              </a:rPr>
              <a:t>be</a:t>
            </a:r>
            <a:r>
              <a:rPr sz="2800" spc="30">
                <a:solidFill>
                  <a:srgbClr val="EBFF80"/>
                </a:solidFill>
                <a:latin typeface="Arial"/>
                <a:cs typeface="Arial"/>
              </a:rPr>
              <a:t> </a:t>
            </a:r>
            <a:r>
              <a:rPr sz="2800">
                <a:solidFill>
                  <a:srgbClr val="EBFF80"/>
                </a:solidFill>
                <a:latin typeface="Arial"/>
                <a:cs typeface="Arial"/>
              </a:rPr>
              <a:t>focus</a:t>
            </a:r>
          </a:p>
          <a:p>
            <a:pPr marL="241300" indent="-228600">
              <a:spcBef>
                <a:spcPts val="675"/>
              </a:spcBef>
              <a:buChar char="•"/>
              <a:tabLst>
                <a:tab pos="241300" algn="l"/>
              </a:tabLst>
            </a:pPr>
            <a:r>
              <a:rPr sz="2800" spc="-5">
                <a:solidFill>
                  <a:srgbClr val="73D1F5"/>
                </a:solidFill>
                <a:latin typeface="Arial"/>
                <a:cs typeface="Arial"/>
              </a:rPr>
              <a:t>Provide</a:t>
            </a:r>
            <a:endParaRPr sz="2800">
              <a:solidFill>
                <a:srgbClr val="73D1F5"/>
              </a:solidFill>
              <a:latin typeface="Arial"/>
              <a:cs typeface="Arial"/>
            </a:endParaRPr>
          </a:p>
          <a:p>
            <a:pPr marL="697865" lvl="1" indent="-229235">
              <a:spcBef>
                <a:spcPts val="220"/>
              </a:spcBef>
              <a:buChar char="•"/>
              <a:tabLst>
                <a:tab pos="698500" algn="l"/>
              </a:tabLst>
            </a:pPr>
            <a:r>
              <a:rPr sz="2400" spc="-10">
                <a:solidFill>
                  <a:srgbClr val="73D1F5"/>
                </a:solidFill>
                <a:latin typeface="Arial"/>
                <a:cs typeface="Arial"/>
              </a:rPr>
              <a:t>Sufficient </a:t>
            </a:r>
            <a:r>
              <a:rPr sz="2400" spc="-5">
                <a:solidFill>
                  <a:srgbClr val="73D1F5"/>
                </a:solidFill>
                <a:latin typeface="Arial"/>
                <a:cs typeface="Arial"/>
              </a:rPr>
              <a:t>detail </a:t>
            </a:r>
            <a:r>
              <a:rPr sz="2400">
                <a:solidFill>
                  <a:srgbClr val="73D1F5"/>
                </a:solidFill>
                <a:latin typeface="Arial"/>
                <a:cs typeface="Arial"/>
              </a:rPr>
              <a:t>for</a:t>
            </a:r>
            <a:r>
              <a:rPr sz="2400" spc="20">
                <a:solidFill>
                  <a:srgbClr val="73D1F5"/>
                </a:solidFill>
                <a:latin typeface="Arial"/>
                <a:cs typeface="Arial"/>
              </a:rPr>
              <a:t> </a:t>
            </a:r>
            <a:r>
              <a:rPr sz="2400" spc="-5">
                <a:solidFill>
                  <a:srgbClr val="73D1F5"/>
                </a:solidFill>
                <a:latin typeface="Arial"/>
                <a:cs typeface="Arial"/>
              </a:rPr>
              <a:t>evaluation</a:t>
            </a:r>
            <a:endParaRPr sz="2400">
              <a:solidFill>
                <a:srgbClr val="73D1F5"/>
              </a:solidFill>
              <a:latin typeface="Arial"/>
              <a:cs typeface="Arial"/>
            </a:endParaRPr>
          </a:p>
          <a:p>
            <a:pPr marL="697865" lvl="1" indent="-229235">
              <a:spcBef>
                <a:spcPts val="215"/>
              </a:spcBef>
              <a:buChar char="•"/>
              <a:tabLst>
                <a:tab pos="698500" algn="l"/>
              </a:tabLst>
            </a:pPr>
            <a:r>
              <a:rPr sz="2400" spc="-5">
                <a:solidFill>
                  <a:srgbClr val="73D1F5"/>
                </a:solidFill>
                <a:latin typeface="Arial"/>
                <a:cs typeface="Arial"/>
              </a:rPr>
              <a:t>Note: </a:t>
            </a:r>
            <a:r>
              <a:rPr sz="2400" spc="-10">
                <a:solidFill>
                  <a:srgbClr val="73D1F5"/>
                </a:solidFill>
                <a:latin typeface="Arial"/>
                <a:cs typeface="Arial"/>
              </a:rPr>
              <a:t>History/previous </a:t>
            </a:r>
            <a:r>
              <a:rPr sz="2400" spc="-5">
                <a:solidFill>
                  <a:srgbClr val="73D1F5"/>
                </a:solidFill>
                <a:latin typeface="Arial"/>
                <a:cs typeface="Arial"/>
              </a:rPr>
              <a:t>accomplishments </a:t>
            </a:r>
            <a:r>
              <a:rPr sz="2400">
                <a:solidFill>
                  <a:srgbClr val="73D1F5"/>
                </a:solidFill>
                <a:latin typeface="Arial"/>
                <a:cs typeface="Arial"/>
              </a:rPr>
              <a:t>≠</a:t>
            </a:r>
            <a:r>
              <a:rPr sz="2400" spc="105">
                <a:solidFill>
                  <a:srgbClr val="73D1F5"/>
                </a:solidFill>
                <a:latin typeface="Arial"/>
                <a:cs typeface="Arial"/>
              </a:rPr>
              <a:t> </a:t>
            </a:r>
            <a:r>
              <a:rPr sz="2400" spc="-10">
                <a:solidFill>
                  <a:srgbClr val="73D1F5"/>
                </a:solidFill>
                <a:latin typeface="Arial"/>
                <a:cs typeface="Arial"/>
              </a:rPr>
              <a:t>Plans</a:t>
            </a:r>
            <a:endParaRPr sz="2400">
              <a:solidFill>
                <a:srgbClr val="73D1F5"/>
              </a:solidFill>
              <a:latin typeface="Arial"/>
              <a:cs typeface="Arial"/>
            </a:endParaRPr>
          </a:p>
          <a:p>
            <a:pPr marL="241300" indent="-228600">
              <a:spcBef>
                <a:spcPts val="645"/>
              </a:spcBef>
              <a:buChar char="•"/>
              <a:tabLst>
                <a:tab pos="241300" algn="l"/>
              </a:tabLst>
            </a:pPr>
            <a:r>
              <a:rPr sz="2800" spc="-5">
                <a:solidFill>
                  <a:srgbClr val="73D1F5"/>
                </a:solidFill>
                <a:latin typeface="Arial"/>
                <a:cs typeface="Arial"/>
              </a:rPr>
              <a:t>Key Advisors for </a:t>
            </a:r>
            <a:r>
              <a:rPr sz="2800">
                <a:solidFill>
                  <a:srgbClr val="73D1F5"/>
                </a:solidFill>
                <a:latin typeface="Arial"/>
                <a:cs typeface="Arial"/>
              </a:rPr>
              <a:t>each Developmental</a:t>
            </a:r>
            <a:r>
              <a:rPr sz="2800" spc="-120">
                <a:solidFill>
                  <a:srgbClr val="73D1F5"/>
                </a:solidFill>
                <a:latin typeface="Arial"/>
                <a:cs typeface="Arial"/>
              </a:rPr>
              <a:t> </a:t>
            </a:r>
            <a:r>
              <a:rPr sz="2800" spc="-5">
                <a:solidFill>
                  <a:srgbClr val="73D1F5"/>
                </a:solidFill>
                <a:latin typeface="Arial"/>
                <a:cs typeface="Arial"/>
              </a:rPr>
              <a:t>Plan</a:t>
            </a:r>
            <a:endParaRPr sz="2800">
              <a:solidFill>
                <a:srgbClr val="73D1F5"/>
              </a:solidFill>
              <a:latin typeface="Arial"/>
              <a:cs typeface="Arial"/>
            </a:endParaRPr>
          </a:p>
          <a:p>
            <a:pPr marL="697865" marR="521334" lvl="1" indent="-228600">
              <a:lnSpc>
                <a:spcPts val="2590"/>
              </a:lnSpc>
              <a:spcBef>
                <a:spcPts val="565"/>
              </a:spcBef>
              <a:buChar char="•"/>
              <a:tabLst>
                <a:tab pos="698500" algn="l"/>
              </a:tabLst>
            </a:pPr>
            <a:r>
              <a:rPr sz="2400" spc="-5">
                <a:solidFill>
                  <a:srgbClr val="73D1F5"/>
                </a:solidFill>
                <a:latin typeface="Arial"/>
                <a:cs typeface="Arial"/>
              </a:rPr>
              <a:t>Should </a:t>
            </a:r>
            <a:r>
              <a:rPr sz="2400" spc="-25">
                <a:solidFill>
                  <a:srgbClr val="73D1F5"/>
                </a:solidFill>
                <a:latin typeface="Arial"/>
                <a:cs typeface="Arial"/>
              </a:rPr>
              <a:t>review, </a:t>
            </a:r>
            <a:r>
              <a:rPr sz="2400" spc="-5">
                <a:solidFill>
                  <a:srgbClr val="73D1F5"/>
                </a:solidFill>
                <a:latin typeface="Arial"/>
                <a:cs typeface="Arial"/>
              </a:rPr>
              <a:t>mentor </a:t>
            </a:r>
            <a:r>
              <a:rPr sz="2400" spc="-10">
                <a:solidFill>
                  <a:srgbClr val="73D1F5"/>
                </a:solidFill>
                <a:latin typeface="Arial"/>
                <a:cs typeface="Arial"/>
              </a:rPr>
              <a:t>on </a:t>
            </a:r>
            <a:r>
              <a:rPr sz="2400" spc="-5">
                <a:solidFill>
                  <a:srgbClr val="73D1F5"/>
                </a:solidFill>
                <a:latin typeface="Arial"/>
                <a:cs typeface="Arial"/>
              </a:rPr>
              <a:t>application prior </a:t>
            </a:r>
            <a:r>
              <a:rPr sz="2400">
                <a:solidFill>
                  <a:srgbClr val="73D1F5"/>
                </a:solidFill>
                <a:latin typeface="Arial"/>
                <a:cs typeface="Arial"/>
              </a:rPr>
              <a:t>to </a:t>
            </a:r>
            <a:r>
              <a:rPr sz="2400" spc="-5">
                <a:solidFill>
                  <a:srgbClr val="73D1F5"/>
                </a:solidFill>
                <a:latin typeface="Arial"/>
                <a:cs typeface="Arial"/>
              </a:rPr>
              <a:t>submission</a:t>
            </a:r>
            <a:endParaRPr sz="2400">
              <a:solidFill>
                <a:srgbClr val="73D1F5"/>
              </a:solidFill>
              <a:latin typeface="Arial"/>
              <a:cs typeface="Arial"/>
            </a:endParaRPr>
          </a:p>
          <a:p>
            <a:pPr marL="697865" lvl="1" indent="-229235">
              <a:spcBef>
                <a:spcPts val="165"/>
              </a:spcBef>
              <a:buChar char="•"/>
              <a:tabLst>
                <a:tab pos="698500" algn="l"/>
              </a:tabLst>
            </a:pPr>
            <a:r>
              <a:rPr sz="2400" spc="-5">
                <a:solidFill>
                  <a:srgbClr val="73D1F5"/>
                </a:solidFill>
                <a:latin typeface="Arial"/>
                <a:cs typeface="Arial"/>
              </a:rPr>
              <a:t>Provide letter of</a:t>
            </a:r>
            <a:r>
              <a:rPr sz="2400" spc="15">
                <a:solidFill>
                  <a:srgbClr val="73D1F5"/>
                </a:solidFill>
                <a:latin typeface="Arial"/>
                <a:cs typeface="Arial"/>
              </a:rPr>
              <a:t> </a:t>
            </a:r>
            <a:r>
              <a:rPr sz="2400" spc="-5">
                <a:solidFill>
                  <a:srgbClr val="73D1F5"/>
                </a:solidFill>
                <a:latin typeface="Arial"/>
                <a:cs typeface="Arial"/>
              </a:rPr>
              <a:t>support</a:t>
            </a:r>
            <a:endParaRPr sz="2400">
              <a:solidFill>
                <a:srgbClr val="73D1F5"/>
              </a:solidFill>
              <a:latin typeface="Arial"/>
              <a:cs typeface="Arial"/>
            </a:endParaRPr>
          </a:p>
        </p:txBody>
      </p:sp>
      <p:sp>
        <p:nvSpPr>
          <p:cNvPr id="5" name="TextBox 4">
            <a:extLst>
              <a:ext uri="{FF2B5EF4-FFF2-40B4-BE49-F238E27FC236}">
                <a16:creationId xmlns:a16="http://schemas.microsoft.com/office/drawing/2014/main" id="{2802001C-D5C2-451A-98DE-1A50BC9C8FA0}"/>
              </a:ext>
            </a:extLst>
          </p:cNvPr>
          <p:cNvSpPr txBox="1"/>
          <p:nvPr/>
        </p:nvSpPr>
        <p:spPr>
          <a:xfrm>
            <a:off x="145473" y="6046838"/>
            <a:ext cx="5943600" cy="861774"/>
          </a:xfrm>
          <a:prstGeom prst="rect">
            <a:avLst/>
          </a:prstGeom>
          <a:noFill/>
        </p:spPr>
        <p:txBody>
          <a:bodyPr wrap="square" rtlCol="0">
            <a:spAutoFit/>
          </a:bodyPr>
          <a:lstStyle/>
          <a:p>
            <a:r>
              <a:rPr lang="en-US" sz="1600" b="1">
                <a:solidFill>
                  <a:schemeClr val="bg1"/>
                </a:solidFill>
                <a:latin typeface="Arial"/>
                <a:cs typeface="Arial"/>
              </a:rPr>
              <a:t>O</a:t>
            </a:r>
            <a:r>
              <a:rPr lang="en-US" sz="1600">
                <a:solidFill>
                  <a:schemeClr val="bg1"/>
                </a:solidFill>
                <a:latin typeface="Arial"/>
                <a:cs typeface="Arial"/>
              </a:rPr>
              <a:t>rthodontic </a:t>
            </a:r>
            <a:r>
              <a:rPr lang="en-US" sz="1600" b="1">
                <a:solidFill>
                  <a:schemeClr val="bg1"/>
                </a:solidFill>
                <a:latin typeface="Arial"/>
                <a:cs typeface="Arial"/>
              </a:rPr>
              <a:t>F</a:t>
            </a:r>
            <a:r>
              <a:rPr lang="en-US" sz="1600">
                <a:solidFill>
                  <a:schemeClr val="bg1"/>
                </a:solidFill>
                <a:latin typeface="Arial"/>
                <a:cs typeface="Arial"/>
              </a:rPr>
              <a:t>aculty </a:t>
            </a:r>
            <a:r>
              <a:rPr lang="en-US" sz="1600" b="1">
                <a:solidFill>
                  <a:schemeClr val="bg1"/>
                </a:solidFill>
                <a:latin typeface="Arial"/>
                <a:cs typeface="Arial"/>
              </a:rPr>
              <a:t>D</a:t>
            </a:r>
            <a:r>
              <a:rPr lang="en-US" sz="1600">
                <a:solidFill>
                  <a:schemeClr val="bg1"/>
                </a:solidFill>
                <a:latin typeface="Arial"/>
                <a:cs typeface="Arial"/>
              </a:rPr>
              <a:t>evelopment </a:t>
            </a:r>
            <a:r>
              <a:rPr lang="en-US" sz="1600" b="1">
                <a:solidFill>
                  <a:schemeClr val="bg1"/>
                </a:solidFill>
                <a:latin typeface="Arial"/>
                <a:cs typeface="Arial"/>
              </a:rPr>
              <a:t>F</a:t>
            </a:r>
            <a:r>
              <a:rPr lang="en-US" sz="1600">
                <a:solidFill>
                  <a:schemeClr val="bg1"/>
                </a:solidFill>
                <a:latin typeface="Arial"/>
                <a:cs typeface="Arial"/>
              </a:rPr>
              <a:t>ellowship </a:t>
            </a:r>
            <a:r>
              <a:rPr lang="en-US" sz="1600" b="1">
                <a:solidFill>
                  <a:schemeClr val="bg1"/>
                </a:solidFill>
                <a:latin typeface="Arial"/>
                <a:cs typeface="Arial"/>
              </a:rPr>
              <a:t>A</a:t>
            </a:r>
            <a:r>
              <a:rPr lang="en-US" sz="1600">
                <a:solidFill>
                  <a:schemeClr val="bg1"/>
                </a:solidFill>
                <a:latin typeface="Arial"/>
                <a:cs typeface="Arial"/>
              </a:rPr>
              <a:t>ward</a:t>
            </a:r>
          </a:p>
          <a:p>
            <a:r>
              <a:rPr lang="en-US" sz="1600" b="1">
                <a:solidFill>
                  <a:srgbClr val="EBFF80"/>
                </a:solidFill>
                <a:latin typeface="Arial"/>
                <a:cs typeface="Arial"/>
              </a:rPr>
              <a:t>P</a:t>
            </a:r>
            <a:r>
              <a:rPr lang="en-US" sz="1600">
                <a:solidFill>
                  <a:srgbClr val="EBFF80"/>
                </a:solidFill>
                <a:latin typeface="Arial"/>
                <a:cs typeface="Arial"/>
              </a:rPr>
              <a:t>ostdoctoral </a:t>
            </a:r>
            <a:r>
              <a:rPr lang="en-US" sz="1600" b="1">
                <a:solidFill>
                  <a:srgbClr val="EBFF80"/>
                </a:solidFill>
                <a:latin typeface="Arial"/>
                <a:cs typeface="Arial"/>
              </a:rPr>
              <a:t>F</a:t>
            </a:r>
            <a:r>
              <a:rPr lang="en-US" sz="1600">
                <a:solidFill>
                  <a:srgbClr val="EBFF80"/>
                </a:solidFill>
                <a:latin typeface="Arial"/>
                <a:cs typeface="Arial"/>
              </a:rPr>
              <a:t>ellowship </a:t>
            </a:r>
            <a:r>
              <a:rPr lang="en-US" sz="1600" b="1">
                <a:solidFill>
                  <a:srgbClr val="EBFF80"/>
                </a:solidFill>
                <a:latin typeface="Arial"/>
                <a:cs typeface="Arial"/>
              </a:rPr>
              <a:t>A</a:t>
            </a:r>
            <a:r>
              <a:rPr lang="en-US" sz="1600">
                <a:solidFill>
                  <a:srgbClr val="EBFF80"/>
                </a:solidFill>
                <a:latin typeface="Arial"/>
                <a:cs typeface="Arial"/>
              </a:rPr>
              <a:t>ward</a:t>
            </a:r>
          </a:p>
          <a:p>
            <a:endParaRPr lang="en-US"/>
          </a:p>
        </p:txBody>
      </p:sp>
    </p:spTree>
    <p:extLst>
      <p:ext uri="{BB962C8B-B14F-4D97-AF65-F5344CB8AC3E}">
        <p14:creationId xmlns:p14="http://schemas.microsoft.com/office/powerpoint/2010/main" val="1008450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C5F9564B-25E0-4415-AAB1-031878F4E447}"/>
              </a:ext>
            </a:extLst>
          </p:cNvPr>
          <p:cNvSpPr txBox="1">
            <a:spLocks/>
          </p:cNvSpPr>
          <p:nvPr/>
        </p:nvSpPr>
        <p:spPr>
          <a:xfrm>
            <a:off x="4800600" y="533400"/>
            <a:ext cx="7160259" cy="566822"/>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000" spc="-50">
                <a:solidFill>
                  <a:schemeClr val="bg1"/>
                </a:solidFill>
                <a:latin typeface="Arial Black" panose="020B0A04020102020204" pitchFamily="34" charset="0"/>
              </a:rPr>
              <a:t>OFDFA </a:t>
            </a:r>
            <a:r>
              <a:rPr lang="en-US" sz="4000">
                <a:solidFill>
                  <a:schemeClr val="bg1"/>
                </a:solidFill>
                <a:latin typeface="Arial Black" panose="020B0A04020102020204" pitchFamily="34" charset="0"/>
              </a:rPr>
              <a:t>&amp; </a:t>
            </a:r>
            <a:r>
              <a:rPr lang="en-US" sz="4000" spc="-60">
                <a:solidFill>
                  <a:schemeClr val="bg1"/>
                </a:solidFill>
                <a:latin typeface="Arial Black" panose="020B0A04020102020204" pitchFamily="34" charset="0"/>
              </a:rPr>
              <a:t>PFA: </a:t>
            </a:r>
            <a:r>
              <a:rPr lang="en-US" sz="4000">
                <a:solidFill>
                  <a:schemeClr val="bg1"/>
                </a:solidFill>
                <a:latin typeface="Arial Black" panose="020B0A04020102020204" pitchFamily="34" charset="0"/>
              </a:rPr>
              <a:t>Other</a:t>
            </a:r>
            <a:r>
              <a:rPr lang="en-US" sz="4000" spc="-190">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Info</a:t>
            </a:r>
          </a:p>
        </p:txBody>
      </p:sp>
      <p:sp>
        <p:nvSpPr>
          <p:cNvPr id="3" name="object 3">
            <a:extLst>
              <a:ext uri="{FF2B5EF4-FFF2-40B4-BE49-F238E27FC236}">
                <a16:creationId xmlns:a16="http://schemas.microsoft.com/office/drawing/2014/main" id="{DC00CE3C-F6DE-4A50-8C2E-C8A9508EED13}"/>
              </a:ext>
            </a:extLst>
          </p:cNvPr>
          <p:cNvSpPr txBox="1"/>
          <p:nvPr/>
        </p:nvSpPr>
        <p:spPr>
          <a:xfrm>
            <a:off x="3581400" y="1600200"/>
            <a:ext cx="8238490" cy="3036729"/>
          </a:xfrm>
          <a:prstGeom prst="rect">
            <a:avLst/>
          </a:prstGeom>
        </p:spPr>
        <p:txBody>
          <a:bodyPr vert="horz" wrap="square" lIns="0" tIns="60960" rIns="0" bIns="0" rtlCol="0">
            <a:spAutoFit/>
          </a:bodyPr>
          <a:lstStyle/>
          <a:p>
            <a:pPr marL="241300" marR="5080" indent="-228600">
              <a:lnSpc>
                <a:spcPts val="3020"/>
              </a:lnSpc>
              <a:spcBef>
                <a:spcPts val="480"/>
              </a:spcBef>
              <a:buChar char="•"/>
              <a:tabLst>
                <a:tab pos="241300" algn="l"/>
              </a:tabLst>
            </a:pPr>
            <a:r>
              <a:rPr lang="en-US" sz="2800" spc="-5">
                <a:solidFill>
                  <a:srgbClr val="73D1F5"/>
                </a:solidFill>
                <a:latin typeface="Arial"/>
                <a:cs typeface="Arial"/>
              </a:rPr>
              <a:t>Proposals allowable per orthodontic program</a:t>
            </a:r>
          </a:p>
          <a:p>
            <a:pPr marL="698500" marR="5080" lvl="1" indent="-228600">
              <a:lnSpc>
                <a:spcPts val="3020"/>
              </a:lnSpc>
              <a:spcBef>
                <a:spcPts val="480"/>
              </a:spcBef>
              <a:buChar char="•"/>
              <a:tabLst>
                <a:tab pos="241300" algn="l"/>
              </a:tabLst>
            </a:pPr>
            <a:r>
              <a:rPr lang="en-US" sz="2800" spc="-40">
                <a:solidFill>
                  <a:srgbClr val="73D1F5"/>
                </a:solidFill>
                <a:latin typeface="Arial"/>
                <a:cs typeface="Arial"/>
              </a:rPr>
              <a:t>1 </a:t>
            </a:r>
            <a:r>
              <a:rPr sz="2800" spc="-60">
                <a:solidFill>
                  <a:srgbClr val="73D1F5"/>
                </a:solidFill>
                <a:latin typeface="Arial"/>
                <a:cs typeface="Arial"/>
              </a:rPr>
              <a:t>PFA </a:t>
            </a:r>
            <a:endParaRPr lang="en-US" sz="2800" spc="-60">
              <a:solidFill>
                <a:srgbClr val="73D1F5"/>
              </a:solidFill>
              <a:latin typeface="Arial"/>
              <a:cs typeface="Arial"/>
            </a:endParaRPr>
          </a:p>
          <a:p>
            <a:pPr marL="241300" marR="5080" indent="-228600">
              <a:lnSpc>
                <a:spcPts val="3020"/>
              </a:lnSpc>
              <a:spcBef>
                <a:spcPts val="480"/>
              </a:spcBef>
              <a:buChar char="•"/>
              <a:tabLst>
                <a:tab pos="241300" algn="l"/>
              </a:tabLst>
            </a:pPr>
            <a:r>
              <a:rPr sz="2800" spc="-5">
                <a:solidFill>
                  <a:srgbClr val="73D1F5"/>
                </a:solidFill>
                <a:latin typeface="Arial"/>
                <a:cs typeface="Arial"/>
              </a:rPr>
              <a:t>PI may </a:t>
            </a:r>
            <a:r>
              <a:rPr sz="2800">
                <a:solidFill>
                  <a:srgbClr val="73D1F5"/>
                </a:solidFill>
                <a:latin typeface="Arial"/>
                <a:cs typeface="Arial"/>
              </a:rPr>
              <a:t>apply for both </a:t>
            </a:r>
            <a:r>
              <a:rPr sz="2800" spc="-35">
                <a:solidFill>
                  <a:srgbClr val="73D1F5"/>
                </a:solidFill>
                <a:latin typeface="Arial"/>
                <a:cs typeface="Arial"/>
              </a:rPr>
              <a:t>OFDFA </a:t>
            </a:r>
            <a:r>
              <a:rPr sz="2800" spc="-5">
                <a:solidFill>
                  <a:srgbClr val="73D1F5"/>
                </a:solidFill>
                <a:latin typeface="Arial"/>
                <a:cs typeface="Arial"/>
              </a:rPr>
              <a:t>&amp;</a:t>
            </a:r>
            <a:r>
              <a:rPr sz="2800" spc="-100">
                <a:solidFill>
                  <a:srgbClr val="73D1F5"/>
                </a:solidFill>
                <a:latin typeface="Arial"/>
                <a:cs typeface="Arial"/>
              </a:rPr>
              <a:t> </a:t>
            </a:r>
            <a:r>
              <a:rPr sz="2800" spc="-60">
                <a:solidFill>
                  <a:srgbClr val="73D1F5"/>
                </a:solidFill>
                <a:latin typeface="Arial"/>
                <a:cs typeface="Arial"/>
              </a:rPr>
              <a:t>PFA</a:t>
            </a:r>
            <a:endParaRPr sz="2800">
              <a:solidFill>
                <a:srgbClr val="73D1F5"/>
              </a:solidFill>
              <a:latin typeface="Arial"/>
              <a:cs typeface="Arial"/>
            </a:endParaRPr>
          </a:p>
          <a:p>
            <a:pPr marL="698500" lvl="1" indent="-229235">
              <a:spcBef>
                <a:spcPts val="234"/>
              </a:spcBef>
              <a:buChar char="•"/>
              <a:tabLst>
                <a:tab pos="699135" algn="l"/>
              </a:tabLst>
            </a:pPr>
            <a:r>
              <a:rPr sz="2400">
                <a:solidFill>
                  <a:srgbClr val="73D1F5"/>
                </a:solidFill>
                <a:latin typeface="Arial"/>
                <a:cs typeface="Arial"/>
              </a:rPr>
              <a:t>Only </a:t>
            </a:r>
            <a:r>
              <a:rPr sz="2400" spc="-5">
                <a:solidFill>
                  <a:srgbClr val="73D1F5"/>
                </a:solidFill>
                <a:latin typeface="Arial"/>
                <a:cs typeface="Arial"/>
              </a:rPr>
              <a:t>1 will be</a:t>
            </a:r>
            <a:r>
              <a:rPr sz="2400" spc="20">
                <a:solidFill>
                  <a:srgbClr val="73D1F5"/>
                </a:solidFill>
                <a:latin typeface="Arial"/>
                <a:cs typeface="Arial"/>
              </a:rPr>
              <a:t> </a:t>
            </a:r>
            <a:r>
              <a:rPr sz="2400" spc="-5">
                <a:solidFill>
                  <a:srgbClr val="73D1F5"/>
                </a:solidFill>
                <a:latin typeface="Arial"/>
                <a:cs typeface="Arial"/>
              </a:rPr>
              <a:t>funded</a:t>
            </a:r>
            <a:endParaRPr sz="2400">
              <a:solidFill>
                <a:srgbClr val="73D1F5"/>
              </a:solidFill>
              <a:latin typeface="Arial"/>
              <a:cs typeface="Arial"/>
            </a:endParaRPr>
          </a:p>
          <a:p>
            <a:pPr marL="241300" indent="-228600">
              <a:spcBef>
                <a:spcPts val="640"/>
              </a:spcBef>
              <a:buChar char="•"/>
              <a:tabLst>
                <a:tab pos="241300" algn="l"/>
              </a:tabLst>
            </a:pPr>
            <a:r>
              <a:rPr sz="2800">
                <a:solidFill>
                  <a:srgbClr val="73D1F5"/>
                </a:solidFill>
                <a:latin typeface="Arial"/>
                <a:cs typeface="Arial"/>
              </a:rPr>
              <a:t>Current residents </a:t>
            </a:r>
            <a:r>
              <a:rPr sz="2800" spc="-5">
                <a:solidFill>
                  <a:srgbClr val="73D1F5"/>
                </a:solidFill>
                <a:latin typeface="Arial"/>
                <a:cs typeface="Arial"/>
              </a:rPr>
              <a:t>may </a:t>
            </a:r>
            <a:r>
              <a:rPr sz="2800">
                <a:solidFill>
                  <a:srgbClr val="73D1F5"/>
                </a:solidFill>
                <a:latin typeface="Arial"/>
                <a:cs typeface="Arial"/>
              </a:rPr>
              <a:t>apply </a:t>
            </a:r>
            <a:r>
              <a:rPr sz="2800" spc="-5">
                <a:solidFill>
                  <a:srgbClr val="73D1F5"/>
                </a:solidFill>
                <a:latin typeface="Arial"/>
                <a:cs typeface="Arial"/>
              </a:rPr>
              <a:t>if</a:t>
            </a:r>
            <a:r>
              <a:rPr sz="2800" spc="20">
                <a:solidFill>
                  <a:srgbClr val="73D1F5"/>
                </a:solidFill>
                <a:latin typeface="Arial"/>
                <a:cs typeface="Arial"/>
              </a:rPr>
              <a:t> </a:t>
            </a:r>
            <a:r>
              <a:rPr lang="en-US" sz="2800" spc="20">
                <a:solidFill>
                  <a:srgbClr val="73D1F5"/>
                </a:solidFill>
                <a:latin typeface="Arial"/>
                <a:cs typeface="Arial"/>
              </a:rPr>
              <a:t>they </a:t>
            </a:r>
            <a:r>
              <a:rPr sz="2800">
                <a:solidFill>
                  <a:srgbClr val="73D1F5"/>
                </a:solidFill>
                <a:latin typeface="Arial"/>
                <a:cs typeface="Arial"/>
              </a:rPr>
              <a:t>have</a:t>
            </a:r>
          </a:p>
          <a:p>
            <a:pPr marL="698500" lvl="1" indent="-229235">
              <a:spcBef>
                <a:spcPts val="235"/>
              </a:spcBef>
              <a:buChar char="•"/>
              <a:tabLst>
                <a:tab pos="699135" algn="l"/>
                <a:tab pos="4418965" algn="l"/>
              </a:tabLst>
            </a:pPr>
            <a:r>
              <a:rPr sz="2400">
                <a:solidFill>
                  <a:srgbClr val="73D1F5"/>
                </a:solidFill>
                <a:latin typeface="Arial"/>
                <a:cs typeface="Arial"/>
              </a:rPr>
              <a:t>FT </a:t>
            </a:r>
            <a:r>
              <a:rPr sz="2400" spc="-5">
                <a:solidFill>
                  <a:srgbClr val="73D1F5"/>
                </a:solidFill>
                <a:latin typeface="Arial"/>
                <a:cs typeface="Arial"/>
              </a:rPr>
              <a:t>faculty</a:t>
            </a:r>
            <a:r>
              <a:rPr sz="2400" spc="-10">
                <a:solidFill>
                  <a:srgbClr val="73D1F5"/>
                </a:solidFill>
                <a:latin typeface="Arial"/>
                <a:cs typeface="Arial"/>
              </a:rPr>
              <a:t> </a:t>
            </a:r>
            <a:r>
              <a:rPr sz="2400" spc="-5">
                <a:solidFill>
                  <a:srgbClr val="73D1F5"/>
                </a:solidFill>
                <a:latin typeface="Arial"/>
                <a:cs typeface="Arial"/>
              </a:rPr>
              <a:t>position</a:t>
            </a:r>
            <a:r>
              <a:rPr sz="2400" spc="45">
                <a:solidFill>
                  <a:srgbClr val="73D1F5"/>
                </a:solidFill>
                <a:latin typeface="Arial"/>
                <a:cs typeface="Arial"/>
              </a:rPr>
              <a:t> </a:t>
            </a:r>
            <a:r>
              <a:rPr sz="2400" spc="-5">
                <a:solidFill>
                  <a:srgbClr val="73D1F5"/>
                </a:solidFill>
                <a:latin typeface="Arial"/>
                <a:cs typeface="Arial"/>
              </a:rPr>
              <a:t>starting	July </a:t>
            </a:r>
            <a:r>
              <a:rPr sz="2400">
                <a:solidFill>
                  <a:srgbClr val="73D1F5"/>
                </a:solidFill>
                <a:latin typeface="Arial"/>
                <a:cs typeface="Arial"/>
              </a:rPr>
              <a:t>1st of </a:t>
            </a:r>
            <a:r>
              <a:rPr sz="2400" spc="-5">
                <a:solidFill>
                  <a:srgbClr val="73D1F5"/>
                </a:solidFill>
                <a:latin typeface="Arial"/>
                <a:cs typeface="Arial"/>
              </a:rPr>
              <a:t>funding</a:t>
            </a:r>
            <a:r>
              <a:rPr sz="2400" spc="-10">
                <a:solidFill>
                  <a:srgbClr val="73D1F5"/>
                </a:solidFill>
                <a:latin typeface="Arial"/>
                <a:cs typeface="Arial"/>
              </a:rPr>
              <a:t> </a:t>
            </a:r>
            <a:r>
              <a:rPr sz="2400" spc="-5">
                <a:solidFill>
                  <a:srgbClr val="73D1F5"/>
                </a:solidFill>
                <a:latin typeface="Arial"/>
                <a:cs typeface="Arial"/>
              </a:rPr>
              <a:t>year</a:t>
            </a:r>
            <a:endParaRPr sz="2400">
              <a:solidFill>
                <a:srgbClr val="73D1F5"/>
              </a:solidFill>
              <a:latin typeface="Arial"/>
              <a:cs typeface="Arial"/>
            </a:endParaRPr>
          </a:p>
          <a:p>
            <a:pPr marL="698500" lvl="1" indent="-229235">
              <a:spcBef>
                <a:spcPts val="204"/>
              </a:spcBef>
              <a:buChar char="•"/>
              <a:tabLst>
                <a:tab pos="699135" algn="l"/>
              </a:tabLst>
            </a:pPr>
            <a:r>
              <a:rPr sz="2400" spc="-15">
                <a:solidFill>
                  <a:srgbClr val="73D1F5"/>
                </a:solidFill>
                <a:latin typeface="Arial"/>
                <a:cs typeface="Arial"/>
              </a:rPr>
              <a:t>Verification </a:t>
            </a:r>
            <a:r>
              <a:rPr sz="2400">
                <a:solidFill>
                  <a:srgbClr val="73D1F5"/>
                </a:solidFill>
                <a:latin typeface="Arial"/>
                <a:cs typeface="Arial"/>
              </a:rPr>
              <a:t>of </a:t>
            </a:r>
            <a:r>
              <a:rPr sz="2400" spc="-5">
                <a:solidFill>
                  <a:srgbClr val="73D1F5"/>
                </a:solidFill>
                <a:latin typeface="Arial"/>
                <a:cs typeface="Arial"/>
              </a:rPr>
              <a:t>appointment required </a:t>
            </a:r>
            <a:r>
              <a:rPr sz="2400">
                <a:solidFill>
                  <a:srgbClr val="73D1F5"/>
                </a:solidFill>
                <a:latin typeface="Arial"/>
                <a:cs typeface="Arial"/>
              </a:rPr>
              <a:t>from</a:t>
            </a:r>
            <a:r>
              <a:rPr sz="2400" spc="60">
                <a:solidFill>
                  <a:srgbClr val="73D1F5"/>
                </a:solidFill>
                <a:latin typeface="Arial"/>
                <a:cs typeface="Arial"/>
              </a:rPr>
              <a:t> </a:t>
            </a:r>
            <a:r>
              <a:rPr sz="2400" spc="-5">
                <a:solidFill>
                  <a:srgbClr val="73D1F5"/>
                </a:solidFill>
                <a:latin typeface="Arial"/>
                <a:cs typeface="Arial"/>
              </a:rPr>
              <a:t>chair</a:t>
            </a:r>
            <a:endParaRPr sz="2400">
              <a:solidFill>
                <a:srgbClr val="73D1F5"/>
              </a:solidFill>
              <a:latin typeface="Arial"/>
              <a:cs typeface="Arial"/>
            </a:endParaRPr>
          </a:p>
        </p:txBody>
      </p:sp>
      <p:sp>
        <p:nvSpPr>
          <p:cNvPr id="4" name="TextBox 3">
            <a:extLst>
              <a:ext uri="{FF2B5EF4-FFF2-40B4-BE49-F238E27FC236}">
                <a16:creationId xmlns:a16="http://schemas.microsoft.com/office/drawing/2014/main" id="{EC6F30CC-4DE9-4702-AA6E-5EB82EE7CCF3}"/>
              </a:ext>
            </a:extLst>
          </p:cNvPr>
          <p:cNvSpPr txBox="1"/>
          <p:nvPr/>
        </p:nvSpPr>
        <p:spPr>
          <a:xfrm>
            <a:off x="304800" y="6030862"/>
            <a:ext cx="5943600" cy="861774"/>
          </a:xfrm>
          <a:prstGeom prst="rect">
            <a:avLst/>
          </a:prstGeom>
          <a:noFill/>
        </p:spPr>
        <p:txBody>
          <a:bodyPr wrap="square" rtlCol="0">
            <a:spAutoFit/>
          </a:bodyPr>
          <a:lstStyle/>
          <a:p>
            <a:r>
              <a:rPr lang="en-US" sz="1600" b="1">
                <a:solidFill>
                  <a:schemeClr val="bg1"/>
                </a:solidFill>
                <a:latin typeface="Arial"/>
                <a:cs typeface="Arial"/>
              </a:rPr>
              <a:t>O</a:t>
            </a:r>
            <a:r>
              <a:rPr lang="en-US" sz="1600">
                <a:solidFill>
                  <a:schemeClr val="bg1"/>
                </a:solidFill>
                <a:latin typeface="Arial"/>
                <a:cs typeface="Arial"/>
              </a:rPr>
              <a:t>rthodontic </a:t>
            </a:r>
            <a:r>
              <a:rPr lang="en-US" sz="1600" b="1">
                <a:solidFill>
                  <a:schemeClr val="bg1"/>
                </a:solidFill>
                <a:latin typeface="Arial"/>
                <a:cs typeface="Arial"/>
              </a:rPr>
              <a:t>F</a:t>
            </a:r>
            <a:r>
              <a:rPr lang="en-US" sz="1600">
                <a:solidFill>
                  <a:schemeClr val="bg1"/>
                </a:solidFill>
                <a:latin typeface="Arial"/>
                <a:cs typeface="Arial"/>
              </a:rPr>
              <a:t>aculty </a:t>
            </a:r>
            <a:r>
              <a:rPr lang="en-US" sz="1600" b="1">
                <a:solidFill>
                  <a:schemeClr val="bg1"/>
                </a:solidFill>
                <a:latin typeface="Arial"/>
                <a:cs typeface="Arial"/>
              </a:rPr>
              <a:t>D</a:t>
            </a:r>
            <a:r>
              <a:rPr lang="en-US" sz="1600">
                <a:solidFill>
                  <a:schemeClr val="bg1"/>
                </a:solidFill>
                <a:latin typeface="Arial"/>
                <a:cs typeface="Arial"/>
              </a:rPr>
              <a:t>evelopment </a:t>
            </a:r>
            <a:r>
              <a:rPr lang="en-US" sz="1600" b="1">
                <a:solidFill>
                  <a:schemeClr val="bg1"/>
                </a:solidFill>
                <a:latin typeface="Arial"/>
                <a:cs typeface="Arial"/>
              </a:rPr>
              <a:t>F</a:t>
            </a:r>
            <a:r>
              <a:rPr lang="en-US" sz="1600">
                <a:solidFill>
                  <a:schemeClr val="bg1"/>
                </a:solidFill>
                <a:latin typeface="Arial"/>
                <a:cs typeface="Arial"/>
              </a:rPr>
              <a:t>ellowship </a:t>
            </a:r>
            <a:r>
              <a:rPr lang="en-US" sz="1600" b="1">
                <a:solidFill>
                  <a:schemeClr val="bg1"/>
                </a:solidFill>
                <a:latin typeface="Arial"/>
                <a:cs typeface="Arial"/>
              </a:rPr>
              <a:t>A</a:t>
            </a:r>
            <a:r>
              <a:rPr lang="en-US" sz="1600">
                <a:solidFill>
                  <a:schemeClr val="bg1"/>
                </a:solidFill>
                <a:latin typeface="Arial"/>
                <a:cs typeface="Arial"/>
              </a:rPr>
              <a:t>ward</a:t>
            </a:r>
          </a:p>
          <a:p>
            <a:r>
              <a:rPr lang="en-US" sz="1600" b="1">
                <a:solidFill>
                  <a:srgbClr val="EBFF80"/>
                </a:solidFill>
                <a:latin typeface="Arial"/>
                <a:cs typeface="Arial"/>
              </a:rPr>
              <a:t>P</a:t>
            </a:r>
            <a:r>
              <a:rPr lang="en-US" sz="1600">
                <a:solidFill>
                  <a:srgbClr val="EBFF80"/>
                </a:solidFill>
                <a:latin typeface="Arial"/>
                <a:cs typeface="Arial"/>
              </a:rPr>
              <a:t>ostdoctoral </a:t>
            </a:r>
            <a:r>
              <a:rPr lang="en-US" sz="1600" b="1">
                <a:solidFill>
                  <a:srgbClr val="EBFF80"/>
                </a:solidFill>
                <a:latin typeface="Arial"/>
                <a:cs typeface="Arial"/>
              </a:rPr>
              <a:t>F</a:t>
            </a:r>
            <a:r>
              <a:rPr lang="en-US" sz="1600">
                <a:solidFill>
                  <a:srgbClr val="EBFF80"/>
                </a:solidFill>
                <a:latin typeface="Arial"/>
                <a:cs typeface="Arial"/>
              </a:rPr>
              <a:t>ellowship </a:t>
            </a:r>
            <a:r>
              <a:rPr lang="en-US" sz="1600" b="1">
                <a:solidFill>
                  <a:srgbClr val="EBFF80"/>
                </a:solidFill>
                <a:latin typeface="Arial"/>
                <a:cs typeface="Arial"/>
              </a:rPr>
              <a:t>A</a:t>
            </a:r>
            <a:r>
              <a:rPr lang="en-US" sz="1600">
                <a:solidFill>
                  <a:srgbClr val="EBFF80"/>
                </a:solidFill>
                <a:latin typeface="Arial"/>
                <a:cs typeface="Arial"/>
              </a:rPr>
              <a:t>ward</a:t>
            </a:r>
          </a:p>
          <a:p>
            <a:endParaRPr lang="en-US"/>
          </a:p>
        </p:txBody>
      </p:sp>
    </p:spTree>
    <p:extLst>
      <p:ext uri="{BB962C8B-B14F-4D97-AF65-F5344CB8AC3E}">
        <p14:creationId xmlns:p14="http://schemas.microsoft.com/office/powerpoint/2010/main" val="6786292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020BBB86-8CAA-4CCF-B561-A15C3B9144C9}"/>
              </a:ext>
            </a:extLst>
          </p:cNvPr>
          <p:cNvSpPr txBox="1">
            <a:spLocks/>
          </p:cNvSpPr>
          <p:nvPr/>
        </p:nvSpPr>
        <p:spPr>
          <a:xfrm>
            <a:off x="4800600" y="381000"/>
            <a:ext cx="7312659" cy="566822"/>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000" spc="-50">
                <a:solidFill>
                  <a:schemeClr val="bg1"/>
                </a:solidFill>
                <a:latin typeface="Arial Black" panose="020B0A04020102020204" pitchFamily="34" charset="0"/>
              </a:rPr>
              <a:t>OFDFA </a:t>
            </a:r>
            <a:r>
              <a:rPr lang="en-US" sz="4000">
                <a:solidFill>
                  <a:schemeClr val="bg1"/>
                </a:solidFill>
                <a:latin typeface="Arial Black" panose="020B0A04020102020204" pitchFamily="34" charset="0"/>
              </a:rPr>
              <a:t>&amp; </a:t>
            </a:r>
            <a:r>
              <a:rPr lang="en-US" sz="4000" spc="-60">
                <a:solidFill>
                  <a:schemeClr val="bg1"/>
                </a:solidFill>
                <a:latin typeface="Arial Black" panose="020B0A04020102020204" pitchFamily="34" charset="0"/>
              </a:rPr>
              <a:t>PFA: </a:t>
            </a:r>
            <a:r>
              <a:rPr lang="en-US" sz="4000">
                <a:solidFill>
                  <a:schemeClr val="bg1"/>
                </a:solidFill>
                <a:latin typeface="Arial Black" panose="020B0A04020102020204" pitchFamily="34" charset="0"/>
              </a:rPr>
              <a:t>Other</a:t>
            </a:r>
            <a:r>
              <a:rPr lang="en-US" sz="4000" spc="-190">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Info</a:t>
            </a:r>
          </a:p>
        </p:txBody>
      </p:sp>
      <p:sp>
        <p:nvSpPr>
          <p:cNvPr id="3" name="object 3">
            <a:extLst>
              <a:ext uri="{FF2B5EF4-FFF2-40B4-BE49-F238E27FC236}">
                <a16:creationId xmlns:a16="http://schemas.microsoft.com/office/drawing/2014/main" id="{888BC780-92C0-4230-A895-AB1775117A35}"/>
              </a:ext>
            </a:extLst>
          </p:cNvPr>
          <p:cNvSpPr txBox="1">
            <a:spLocks/>
          </p:cNvSpPr>
          <p:nvPr/>
        </p:nvSpPr>
        <p:spPr>
          <a:xfrm>
            <a:off x="3505200" y="1572722"/>
            <a:ext cx="8131810" cy="3712555"/>
          </a:xfrm>
          <a:prstGeom prst="rect">
            <a:avLst/>
          </a:prstGeom>
        </p:spPr>
        <p:txBody>
          <a:bodyPr vert="horz" wrap="square" lIns="0" tIns="4445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71145" indent="-228600" algn="l">
              <a:spcBef>
                <a:spcPts val="350"/>
              </a:spcBef>
              <a:buFont typeface="Arial" panose="020B0604020202020204" pitchFamily="34" charset="0"/>
              <a:buChar char="•"/>
              <a:tabLst>
                <a:tab pos="271145" algn="l"/>
              </a:tabLst>
            </a:pPr>
            <a:r>
              <a:rPr lang="en-US" sz="2800" spc="-5">
                <a:solidFill>
                  <a:srgbClr val="73D1F5"/>
                </a:solidFill>
              </a:rPr>
              <a:t>“Stipend” (cash gift) </a:t>
            </a:r>
            <a:r>
              <a:rPr lang="en-US" sz="2800">
                <a:solidFill>
                  <a:srgbClr val="73D1F5"/>
                </a:solidFill>
              </a:rPr>
              <a:t>for </a:t>
            </a:r>
            <a:r>
              <a:rPr lang="en-US" sz="2800" spc="-5">
                <a:solidFill>
                  <a:srgbClr val="73D1F5"/>
                </a:solidFill>
              </a:rPr>
              <a:t>salary</a:t>
            </a:r>
            <a:r>
              <a:rPr lang="en-US" sz="2800" spc="20">
                <a:solidFill>
                  <a:srgbClr val="73D1F5"/>
                </a:solidFill>
              </a:rPr>
              <a:t> </a:t>
            </a:r>
            <a:r>
              <a:rPr lang="en-US" sz="2800">
                <a:solidFill>
                  <a:srgbClr val="73D1F5"/>
                </a:solidFill>
              </a:rPr>
              <a:t>support</a:t>
            </a:r>
          </a:p>
          <a:p>
            <a:pPr marL="728345" lvl="1" indent="-229235" algn="l">
              <a:spcBef>
                <a:spcPts val="220"/>
              </a:spcBef>
              <a:buFont typeface="Arial" panose="020B0604020202020204" pitchFamily="34" charset="0"/>
              <a:buChar char="•"/>
              <a:tabLst>
                <a:tab pos="728980" algn="l"/>
              </a:tabLst>
            </a:pPr>
            <a:r>
              <a:rPr lang="en-US" sz="2800" spc="-5">
                <a:solidFill>
                  <a:srgbClr val="73D1F5"/>
                </a:solidFill>
                <a:latin typeface="Arial"/>
                <a:cs typeface="Arial"/>
              </a:rPr>
              <a:t>Allowed by the AAOF </a:t>
            </a:r>
            <a:r>
              <a:rPr lang="en-US" sz="2800">
                <a:solidFill>
                  <a:srgbClr val="73D1F5"/>
                </a:solidFill>
                <a:latin typeface="Arial"/>
                <a:cs typeface="Arial"/>
              </a:rPr>
              <a:t>for </a:t>
            </a:r>
            <a:r>
              <a:rPr lang="en-US" sz="2800" spc="-30">
                <a:solidFill>
                  <a:srgbClr val="73D1F5"/>
                </a:solidFill>
                <a:latin typeface="Arial"/>
                <a:cs typeface="Arial"/>
              </a:rPr>
              <a:t>OFDFA </a:t>
            </a:r>
            <a:r>
              <a:rPr lang="en-US" sz="2800">
                <a:solidFill>
                  <a:srgbClr val="73D1F5"/>
                </a:solidFill>
                <a:latin typeface="Arial"/>
                <a:cs typeface="Arial"/>
              </a:rPr>
              <a:t>&amp; </a:t>
            </a:r>
            <a:r>
              <a:rPr lang="en-US" sz="2800" spc="-45">
                <a:solidFill>
                  <a:srgbClr val="73D1F5"/>
                </a:solidFill>
                <a:latin typeface="Arial"/>
                <a:cs typeface="Arial"/>
              </a:rPr>
              <a:t>PFA</a:t>
            </a:r>
            <a:r>
              <a:rPr lang="en-US" sz="2800" spc="-370">
                <a:solidFill>
                  <a:srgbClr val="73D1F5"/>
                </a:solidFill>
                <a:latin typeface="Arial"/>
                <a:cs typeface="Arial"/>
              </a:rPr>
              <a:t>  </a:t>
            </a:r>
            <a:r>
              <a:rPr lang="en-US" sz="2800" spc="-10">
                <a:solidFill>
                  <a:srgbClr val="73D1F5"/>
                </a:solidFill>
                <a:latin typeface="Arial"/>
                <a:cs typeface="Arial"/>
              </a:rPr>
              <a:t>only</a:t>
            </a:r>
            <a:endParaRPr lang="en-US" sz="2800">
              <a:solidFill>
                <a:srgbClr val="73D1F5"/>
              </a:solidFill>
              <a:latin typeface="Arial"/>
              <a:cs typeface="Arial"/>
            </a:endParaRPr>
          </a:p>
          <a:p>
            <a:pPr marL="728345" marR="5080" lvl="1" indent="-228600" algn="l">
              <a:lnSpc>
                <a:spcPts val="2590"/>
              </a:lnSpc>
              <a:spcBef>
                <a:spcPts val="545"/>
              </a:spcBef>
              <a:buFont typeface="Arial" panose="020B0604020202020204" pitchFamily="34" charset="0"/>
              <a:buChar char="•"/>
              <a:tabLst>
                <a:tab pos="728980" algn="l"/>
              </a:tabLst>
            </a:pPr>
            <a:r>
              <a:rPr lang="en-US" sz="2800" spc="-5">
                <a:solidFill>
                  <a:srgbClr val="73D1F5"/>
                </a:solidFill>
                <a:latin typeface="Arial"/>
                <a:cs typeface="Arial"/>
              </a:rPr>
              <a:t>Note: Some institutions will </a:t>
            </a:r>
            <a:r>
              <a:rPr lang="en-US" sz="2800">
                <a:solidFill>
                  <a:srgbClr val="73D1F5"/>
                </a:solidFill>
                <a:latin typeface="Arial"/>
                <a:cs typeface="Arial"/>
              </a:rPr>
              <a:t>not </a:t>
            </a:r>
            <a:r>
              <a:rPr lang="en-US" sz="2800" spc="-5">
                <a:solidFill>
                  <a:srgbClr val="73D1F5"/>
                </a:solidFill>
                <a:latin typeface="Arial"/>
                <a:cs typeface="Arial"/>
              </a:rPr>
              <a:t>allow additional income  as “salary”</a:t>
            </a:r>
            <a:endParaRPr lang="en-US" sz="2800">
              <a:solidFill>
                <a:srgbClr val="73D1F5"/>
              </a:solidFill>
              <a:latin typeface="Arial"/>
              <a:cs typeface="Arial"/>
            </a:endParaRPr>
          </a:p>
          <a:p>
            <a:pPr marL="1185545" lvl="2" indent="-229235" algn="l">
              <a:spcBef>
                <a:spcPts val="235"/>
              </a:spcBef>
              <a:buFont typeface="Arial" panose="020B0604020202020204" pitchFamily="34" charset="0"/>
              <a:buChar char="•"/>
              <a:tabLst>
                <a:tab pos="1185545" algn="l"/>
                <a:tab pos="1186180" algn="l"/>
              </a:tabLst>
            </a:pPr>
            <a:r>
              <a:rPr lang="en-US" sz="2400">
                <a:solidFill>
                  <a:srgbClr val="73D1F5"/>
                </a:solidFill>
                <a:latin typeface="Arial"/>
                <a:cs typeface="Arial"/>
              </a:rPr>
              <a:t>Other options if this is not allowed by your</a:t>
            </a:r>
            <a:r>
              <a:rPr lang="en-US" sz="2400" spc="-160">
                <a:solidFill>
                  <a:srgbClr val="73D1F5"/>
                </a:solidFill>
                <a:latin typeface="Arial"/>
                <a:cs typeface="Arial"/>
              </a:rPr>
              <a:t> </a:t>
            </a:r>
            <a:r>
              <a:rPr lang="en-US" sz="2400">
                <a:solidFill>
                  <a:srgbClr val="73D1F5"/>
                </a:solidFill>
                <a:latin typeface="Arial"/>
                <a:cs typeface="Arial"/>
              </a:rPr>
              <a:t>institution</a:t>
            </a:r>
          </a:p>
          <a:p>
            <a:pPr marL="1642745" lvl="3" indent="-229235" algn="l">
              <a:spcBef>
                <a:spcPts val="295"/>
              </a:spcBef>
              <a:buFont typeface="Arial" panose="020B0604020202020204" pitchFamily="34" charset="0"/>
              <a:buChar char="•"/>
              <a:tabLst>
                <a:tab pos="1642745" algn="l"/>
                <a:tab pos="1643380" algn="l"/>
              </a:tabLst>
            </a:pPr>
            <a:r>
              <a:rPr lang="en-US" sz="2400" spc="-5">
                <a:solidFill>
                  <a:srgbClr val="73D1F5"/>
                </a:solidFill>
                <a:latin typeface="Arial"/>
                <a:cs typeface="Arial"/>
              </a:rPr>
              <a:t>Separate LOAs </a:t>
            </a:r>
            <a:r>
              <a:rPr lang="en-US" sz="2400">
                <a:solidFill>
                  <a:srgbClr val="73D1F5"/>
                </a:solidFill>
                <a:latin typeface="Arial"/>
                <a:cs typeface="Arial"/>
              </a:rPr>
              <a:t>for </a:t>
            </a:r>
            <a:r>
              <a:rPr lang="en-US" sz="2400" spc="-5">
                <a:solidFill>
                  <a:srgbClr val="73D1F5"/>
                </a:solidFill>
                <a:latin typeface="Arial"/>
                <a:cs typeface="Arial"/>
              </a:rPr>
              <a:t>institution AND</a:t>
            </a:r>
            <a:r>
              <a:rPr lang="en-US" sz="2400" spc="-95">
                <a:solidFill>
                  <a:srgbClr val="73D1F5"/>
                </a:solidFill>
                <a:latin typeface="Arial"/>
                <a:cs typeface="Arial"/>
              </a:rPr>
              <a:t> </a:t>
            </a:r>
            <a:r>
              <a:rPr lang="en-US" sz="2400">
                <a:solidFill>
                  <a:srgbClr val="73D1F5"/>
                </a:solidFill>
                <a:latin typeface="Arial"/>
                <a:cs typeface="Arial"/>
              </a:rPr>
              <a:t>PI</a:t>
            </a:r>
          </a:p>
          <a:p>
            <a:pPr marL="2099945" lvl="4" indent="-229235" algn="l">
              <a:spcBef>
                <a:spcPts val="275"/>
              </a:spcBef>
              <a:buFont typeface="Arial" panose="020B0604020202020204" pitchFamily="34" charset="0"/>
              <a:buChar char="•"/>
              <a:tabLst>
                <a:tab pos="2099945" algn="l"/>
                <a:tab pos="2100580" algn="l"/>
              </a:tabLst>
            </a:pPr>
            <a:r>
              <a:rPr lang="en-US" sz="2400" spc="-5">
                <a:solidFill>
                  <a:srgbClr val="73D1F5"/>
                </a:solidFill>
                <a:latin typeface="Arial"/>
                <a:cs typeface="Arial"/>
              </a:rPr>
              <a:t>Need institutional official </a:t>
            </a:r>
            <a:r>
              <a:rPr lang="en-US" sz="2400">
                <a:solidFill>
                  <a:srgbClr val="73D1F5"/>
                </a:solidFill>
                <a:latin typeface="Arial"/>
                <a:cs typeface="Arial"/>
              </a:rPr>
              <a:t>to </a:t>
            </a:r>
            <a:r>
              <a:rPr lang="en-US" sz="2400" spc="-5">
                <a:solidFill>
                  <a:srgbClr val="73D1F5"/>
                </a:solidFill>
                <a:latin typeface="Arial"/>
                <a:cs typeface="Arial"/>
              </a:rPr>
              <a:t>sign both</a:t>
            </a:r>
            <a:r>
              <a:rPr lang="en-US" sz="2400" spc="45">
                <a:solidFill>
                  <a:srgbClr val="73D1F5"/>
                </a:solidFill>
                <a:latin typeface="Arial"/>
                <a:cs typeface="Arial"/>
              </a:rPr>
              <a:t> </a:t>
            </a:r>
            <a:r>
              <a:rPr lang="en-US" sz="2400">
                <a:solidFill>
                  <a:srgbClr val="73D1F5"/>
                </a:solidFill>
                <a:latin typeface="Arial"/>
                <a:cs typeface="Arial"/>
              </a:rPr>
              <a:t>LOAs</a:t>
            </a:r>
          </a:p>
          <a:p>
            <a:pPr marL="2099945" lvl="4" indent="-229235" algn="l">
              <a:spcBef>
                <a:spcPts val="290"/>
              </a:spcBef>
              <a:buFont typeface="Arial" panose="020B0604020202020204" pitchFamily="34" charset="0"/>
              <a:buChar char="•"/>
              <a:tabLst>
                <a:tab pos="2099945" algn="l"/>
                <a:tab pos="2100580" algn="l"/>
              </a:tabLst>
            </a:pPr>
            <a:r>
              <a:rPr lang="en-US" sz="2400">
                <a:solidFill>
                  <a:srgbClr val="73D1F5"/>
                </a:solidFill>
                <a:latin typeface="Arial"/>
                <a:cs typeface="Arial"/>
              </a:rPr>
              <a:t>IF </a:t>
            </a:r>
            <a:r>
              <a:rPr lang="en-US" sz="2400" spc="-5">
                <a:solidFill>
                  <a:srgbClr val="73D1F5"/>
                </a:solidFill>
                <a:latin typeface="Arial"/>
                <a:cs typeface="Arial"/>
              </a:rPr>
              <a:t>not possible, suggest </a:t>
            </a:r>
            <a:r>
              <a:rPr lang="en-US" sz="2400" spc="-10">
                <a:solidFill>
                  <a:srgbClr val="73D1F5"/>
                </a:solidFill>
                <a:latin typeface="Arial"/>
                <a:cs typeface="Arial"/>
              </a:rPr>
              <a:t>re-designing budget and</a:t>
            </a:r>
            <a:r>
              <a:rPr lang="en-US" sz="2400" spc="125">
                <a:solidFill>
                  <a:srgbClr val="73D1F5"/>
                </a:solidFill>
                <a:latin typeface="Arial"/>
                <a:cs typeface="Arial"/>
              </a:rPr>
              <a:t> </a:t>
            </a:r>
            <a:r>
              <a:rPr lang="en-US" sz="2400" spc="-5">
                <a:solidFill>
                  <a:srgbClr val="73D1F5"/>
                </a:solidFill>
                <a:latin typeface="Arial"/>
                <a:cs typeface="Arial"/>
              </a:rPr>
              <a:t>justifications</a:t>
            </a:r>
            <a:endParaRPr lang="en-US" sz="2400">
              <a:solidFill>
                <a:srgbClr val="73D1F5"/>
              </a:solidFill>
              <a:latin typeface="Arial"/>
              <a:cs typeface="Arial"/>
            </a:endParaRPr>
          </a:p>
        </p:txBody>
      </p:sp>
      <p:sp>
        <p:nvSpPr>
          <p:cNvPr id="4" name="TextBox 3">
            <a:extLst>
              <a:ext uri="{FF2B5EF4-FFF2-40B4-BE49-F238E27FC236}">
                <a16:creationId xmlns:a16="http://schemas.microsoft.com/office/drawing/2014/main" id="{AA5019A2-DF9D-492C-B006-F2D78A956A2D}"/>
              </a:ext>
            </a:extLst>
          </p:cNvPr>
          <p:cNvSpPr txBox="1"/>
          <p:nvPr/>
        </p:nvSpPr>
        <p:spPr>
          <a:xfrm>
            <a:off x="228600" y="5910177"/>
            <a:ext cx="5943600" cy="861774"/>
          </a:xfrm>
          <a:prstGeom prst="rect">
            <a:avLst/>
          </a:prstGeom>
          <a:noFill/>
        </p:spPr>
        <p:txBody>
          <a:bodyPr wrap="square" rtlCol="0">
            <a:spAutoFit/>
          </a:bodyPr>
          <a:lstStyle/>
          <a:p>
            <a:r>
              <a:rPr lang="en-US" sz="1600" b="1">
                <a:solidFill>
                  <a:schemeClr val="bg1"/>
                </a:solidFill>
                <a:latin typeface="Arial"/>
                <a:cs typeface="Arial"/>
              </a:rPr>
              <a:t>O</a:t>
            </a:r>
            <a:r>
              <a:rPr lang="en-US" sz="1600">
                <a:solidFill>
                  <a:schemeClr val="bg1"/>
                </a:solidFill>
                <a:latin typeface="Arial"/>
                <a:cs typeface="Arial"/>
              </a:rPr>
              <a:t>rthodontic </a:t>
            </a:r>
            <a:r>
              <a:rPr lang="en-US" sz="1600" b="1">
                <a:solidFill>
                  <a:schemeClr val="bg1"/>
                </a:solidFill>
                <a:latin typeface="Arial"/>
                <a:cs typeface="Arial"/>
              </a:rPr>
              <a:t>F</a:t>
            </a:r>
            <a:r>
              <a:rPr lang="en-US" sz="1600">
                <a:solidFill>
                  <a:schemeClr val="bg1"/>
                </a:solidFill>
                <a:latin typeface="Arial"/>
                <a:cs typeface="Arial"/>
              </a:rPr>
              <a:t>aculty </a:t>
            </a:r>
            <a:r>
              <a:rPr lang="en-US" sz="1600" b="1">
                <a:solidFill>
                  <a:schemeClr val="bg1"/>
                </a:solidFill>
                <a:latin typeface="Arial"/>
                <a:cs typeface="Arial"/>
              </a:rPr>
              <a:t>D</a:t>
            </a:r>
            <a:r>
              <a:rPr lang="en-US" sz="1600">
                <a:solidFill>
                  <a:schemeClr val="bg1"/>
                </a:solidFill>
                <a:latin typeface="Arial"/>
                <a:cs typeface="Arial"/>
              </a:rPr>
              <a:t>evelopment </a:t>
            </a:r>
            <a:r>
              <a:rPr lang="en-US" sz="1600" b="1">
                <a:solidFill>
                  <a:schemeClr val="bg1"/>
                </a:solidFill>
                <a:latin typeface="Arial"/>
                <a:cs typeface="Arial"/>
              </a:rPr>
              <a:t>F</a:t>
            </a:r>
            <a:r>
              <a:rPr lang="en-US" sz="1600">
                <a:solidFill>
                  <a:schemeClr val="bg1"/>
                </a:solidFill>
                <a:latin typeface="Arial"/>
                <a:cs typeface="Arial"/>
              </a:rPr>
              <a:t>ellowship </a:t>
            </a:r>
            <a:r>
              <a:rPr lang="en-US" sz="1600" b="1">
                <a:solidFill>
                  <a:schemeClr val="bg1"/>
                </a:solidFill>
                <a:latin typeface="Arial"/>
                <a:cs typeface="Arial"/>
              </a:rPr>
              <a:t>A</a:t>
            </a:r>
            <a:r>
              <a:rPr lang="en-US" sz="1600">
                <a:solidFill>
                  <a:schemeClr val="bg1"/>
                </a:solidFill>
                <a:latin typeface="Arial"/>
                <a:cs typeface="Arial"/>
              </a:rPr>
              <a:t>ward</a:t>
            </a:r>
          </a:p>
          <a:p>
            <a:r>
              <a:rPr lang="en-US" sz="1600" b="1">
                <a:solidFill>
                  <a:srgbClr val="EBFF80"/>
                </a:solidFill>
                <a:latin typeface="Arial"/>
                <a:cs typeface="Arial"/>
              </a:rPr>
              <a:t>P</a:t>
            </a:r>
            <a:r>
              <a:rPr lang="en-US" sz="1600">
                <a:solidFill>
                  <a:srgbClr val="EBFF80"/>
                </a:solidFill>
                <a:latin typeface="Arial"/>
                <a:cs typeface="Arial"/>
              </a:rPr>
              <a:t>ostdoctoral </a:t>
            </a:r>
            <a:r>
              <a:rPr lang="en-US" sz="1600" b="1">
                <a:solidFill>
                  <a:srgbClr val="EBFF80"/>
                </a:solidFill>
                <a:latin typeface="Arial"/>
                <a:cs typeface="Arial"/>
              </a:rPr>
              <a:t>F</a:t>
            </a:r>
            <a:r>
              <a:rPr lang="en-US" sz="1600">
                <a:solidFill>
                  <a:srgbClr val="EBFF80"/>
                </a:solidFill>
                <a:latin typeface="Arial"/>
                <a:cs typeface="Arial"/>
              </a:rPr>
              <a:t>ellowship </a:t>
            </a:r>
            <a:r>
              <a:rPr lang="en-US" sz="1600" b="1">
                <a:solidFill>
                  <a:srgbClr val="EBFF80"/>
                </a:solidFill>
                <a:latin typeface="Arial"/>
                <a:cs typeface="Arial"/>
              </a:rPr>
              <a:t>A</a:t>
            </a:r>
            <a:r>
              <a:rPr lang="en-US" sz="1600">
                <a:solidFill>
                  <a:srgbClr val="EBFF80"/>
                </a:solidFill>
                <a:latin typeface="Arial"/>
                <a:cs typeface="Arial"/>
              </a:rPr>
              <a:t>ward</a:t>
            </a:r>
          </a:p>
          <a:p>
            <a:endParaRPr lang="en-US"/>
          </a:p>
        </p:txBody>
      </p:sp>
    </p:spTree>
    <p:extLst>
      <p:ext uri="{BB962C8B-B14F-4D97-AF65-F5344CB8AC3E}">
        <p14:creationId xmlns:p14="http://schemas.microsoft.com/office/powerpoint/2010/main" val="1214652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E3B571-42AA-49DB-BC5B-2000A8DEF0B8}"/>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74D5B3E4-2E07-43D7-B121-B000B9B59FD5}"/>
              </a:ext>
            </a:extLst>
          </p:cNvPr>
          <p:cNvSpPr txBox="1">
            <a:spLocks/>
          </p:cNvSpPr>
          <p:nvPr/>
        </p:nvSpPr>
        <p:spPr>
          <a:xfrm>
            <a:off x="4495800" y="304800"/>
            <a:ext cx="7903057" cy="5674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a:solidFill>
                  <a:schemeClr val="bg1"/>
                </a:solidFill>
                <a:latin typeface="Arial Black" panose="020B0A04020102020204" pitchFamily="34" charset="0"/>
              </a:rPr>
              <a:t>BRA &amp; RAA:</a:t>
            </a:r>
            <a:r>
              <a:rPr lang="en-US" sz="4000" spc="-310">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Specifics</a:t>
            </a:r>
          </a:p>
        </p:txBody>
      </p:sp>
      <p:sp>
        <p:nvSpPr>
          <p:cNvPr id="3" name="object 3">
            <a:extLst>
              <a:ext uri="{FF2B5EF4-FFF2-40B4-BE49-F238E27FC236}">
                <a16:creationId xmlns:a16="http://schemas.microsoft.com/office/drawing/2014/main" id="{72B97223-3ED3-4D76-B808-C747950982FA}"/>
              </a:ext>
            </a:extLst>
          </p:cNvPr>
          <p:cNvSpPr txBox="1"/>
          <p:nvPr/>
        </p:nvSpPr>
        <p:spPr>
          <a:xfrm>
            <a:off x="4724400" y="1219200"/>
            <a:ext cx="7246620" cy="4906471"/>
          </a:xfrm>
          <a:prstGeom prst="rect">
            <a:avLst/>
          </a:prstGeom>
        </p:spPr>
        <p:txBody>
          <a:bodyPr vert="horz" wrap="square" lIns="0" tIns="50800" rIns="0" bIns="0" rtlCol="0">
            <a:spAutoFit/>
          </a:bodyPr>
          <a:lstStyle/>
          <a:p>
            <a:pPr marL="241300" indent="-228600">
              <a:spcBef>
                <a:spcPts val="400"/>
              </a:spcBef>
              <a:buChar char="•"/>
              <a:tabLst>
                <a:tab pos="241300" algn="l"/>
              </a:tabLst>
            </a:pPr>
            <a:r>
              <a:rPr sz="2800" u="heavy">
                <a:solidFill>
                  <a:srgbClr val="73D1F5"/>
                </a:solidFill>
                <a:uFill>
                  <a:solidFill>
                    <a:srgbClr val="CCFF33"/>
                  </a:solidFill>
                </a:uFill>
                <a:latin typeface="Arial"/>
                <a:cs typeface="Arial"/>
              </a:rPr>
              <a:t>Project</a:t>
            </a:r>
            <a:r>
              <a:rPr sz="2800" u="heavy" spc="-25">
                <a:solidFill>
                  <a:srgbClr val="73D1F5"/>
                </a:solidFill>
                <a:uFill>
                  <a:solidFill>
                    <a:srgbClr val="CCFF33"/>
                  </a:solidFill>
                </a:uFill>
                <a:latin typeface="Arial"/>
                <a:cs typeface="Arial"/>
              </a:rPr>
              <a:t> </a:t>
            </a:r>
            <a:r>
              <a:rPr sz="2800" u="heavy">
                <a:solidFill>
                  <a:srgbClr val="73D1F5"/>
                </a:solidFill>
                <a:uFill>
                  <a:solidFill>
                    <a:srgbClr val="CCFF33"/>
                  </a:solidFill>
                </a:uFill>
                <a:latin typeface="Arial"/>
                <a:cs typeface="Arial"/>
              </a:rPr>
              <a:t>Plans</a:t>
            </a:r>
            <a:endParaRPr sz="2800">
              <a:solidFill>
                <a:srgbClr val="73D1F5"/>
              </a:solidFill>
              <a:latin typeface="Arial"/>
              <a:cs typeface="Arial"/>
            </a:endParaRPr>
          </a:p>
          <a:p>
            <a:pPr marL="697865" lvl="1" indent="-228600">
              <a:spcBef>
                <a:spcPts val="245"/>
              </a:spcBef>
              <a:buChar char="•"/>
              <a:tabLst>
                <a:tab pos="697865" algn="l"/>
                <a:tab pos="698500" algn="l"/>
              </a:tabLst>
            </a:pPr>
            <a:r>
              <a:rPr sz="2400" spc="-5">
                <a:solidFill>
                  <a:srgbClr val="73D1F5"/>
                </a:solidFill>
                <a:latin typeface="Arial"/>
                <a:cs typeface="Arial"/>
              </a:rPr>
              <a:t>Page</a:t>
            </a:r>
            <a:r>
              <a:rPr sz="2400">
                <a:solidFill>
                  <a:srgbClr val="73D1F5"/>
                </a:solidFill>
                <a:latin typeface="Arial"/>
                <a:cs typeface="Arial"/>
              </a:rPr>
              <a:t> </a:t>
            </a:r>
            <a:r>
              <a:rPr sz="2400" spc="-5">
                <a:solidFill>
                  <a:srgbClr val="73D1F5"/>
                </a:solidFill>
                <a:latin typeface="Arial"/>
                <a:cs typeface="Arial"/>
              </a:rPr>
              <a:t>limits</a:t>
            </a:r>
            <a:endParaRPr sz="2400">
              <a:solidFill>
                <a:srgbClr val="73D1F5"/>
              </a:solidFill>
              <a:latin typeface="Arial"/>
              <a:cs typeface="Arial"/>
            </a:endParaRPr>
          </a:p>
          <a:p>
            <a:pPr marL="1155700" lvl="2" indent="-229870">
              <a:spcBef>
                <a:spcPts val="275"/>
              </a:spcBef>
              <a:buChar char="•"/>
              <a:tabLst>
                <a:tab pos="1155700" algn="l"/>
                <a:tab pos="1156335" algn="l"/>
              </a:tabLst>
            </a:pPr>
            <a:r>
              <a:rPr sz="2000" b="1" spc="-5">
                <a:solidFill>
                  <a:schemeClr val="bg1"/>
                </a:solidFill>
                <a:latin typeface="Arial"/>
                <a:cs typeface="Arial"/>
              </a:rPr>
              <a:t>≤ 10 pages for</a:t>
            </a:r>
            <a:r>
              <a:rPr sz="2000" b="1" spc="-40">
                <a:solidFill>
                  <a:schemeClr val="bg1"/>
                </a:solidFill>
                <a:latin typeface="Arial"/>
                <a:cs typeface="Arial"/>
              </a:rPr>
              <a:t> </a:t>
            </a:r>
            <a:r>
              <a:rPr sz="2000" b="1" spc="-5">
                <a:solidFill>
                  <a:schemeClr val="bg1"/>
                </a:solidFill>
                <a:latin typeface="Arial"/>
                <a:cs typeface="Arial"/>
              </a:rPr>
              <a:t>BRA</a:t>
            </a:r>
            <a:endParaRPr sz="2000" b="1">
              <a:solidFill>
                <a:schemeClr val="bg1"/>
              </a:solidFill>
              <a:latin typeface="Arial"/>
              <a:cs typeface="Arial"/>
            </a:endParaRPr>
          </a:p>
          <a:p>
            <a:pPr marL="1223010" lvl="2" indent="-297180">
              <a:spcBef>
                <a:spcPts val="280"/>
              </a:spcBef>
              <a:buChar char="•"/>
              <a:tabLst>
                <a:tab pos="1223010" algn="l"/>
                <a:tab pos="1223645" algn="l"/>
              </a:tabLst>
            </a:pPr>
            <a:r>
              <a:rPr sz="2000" b="1" spc="-5">
                <a:solidFill>
                  <a:srgbClr val="EBFF80"/>
                </a:solidFill>
                <a:latin typeface="Arial"/>
                <a:cs typeface="Arial"/>
              </a:rPr>
              <a:t>≤ 5 </a:t>
            </a:r>
            <a:r>
              <a:rPr sz="2000" b="1" spc="-10">
                <a:solidFill>
                  <a:srgbClr val="EBFF80"/>
                </a:solidFill>
                <a:latin typeface="Arial"/>
                <a:cs typeface="Arial"/>
              </a:rPr>
              <a:t>pages </a:t>
            </a:r>
            <a:r>
              <a:rPr sz="2000" b="1" spc="-5">
                <a:solidFill>
                  <a:srgbClr val="EBFF80"/>
                </a:solidFill>
                <a:latin typeface="Arial"/>
                <a:cs typeface="Arial"/>
              </a:rPr>
              <a:t>for</a:t>
            </a:r>
            <a:r>
              <a:rPr sz="2000" b="1" spc="-20">
                <a:solidFill>
                  <a:srgbClr val="EBFF80"/>
                </a:solidFill>
                <a:latin typeface="Arial"/>
                <a:cs typeface="Arial"/>
              </a:rPr>
              <a:t> </a:t>
            </a:r>
            <a:r>
              <a:rPr sz="2000" b="1" spc="-10">
                <a:solidFill>
                  <a:srgbClr val="EBFF80"/>
                </a:solidFill>
                <a:latin typeface="Arial"/>
                <a:cs typeface="Arial"/>
              </a:rPr>
              <a:t>RAA</a:t>
            </a:r>
            <a:endParaRPr sz="2000" b="1">
              <a:solidFill>
                <a:srgbClr val="EBFF80"/>
              </a:solidFill>
              <a:latin typeface="Arial"/>
              <a:cs typeface="Arial"/>
            </a:endParaRPr>
          </a:p>
          <a:p>
            <a:pPr marL="697865" lvl="1" indent="-228600">
              <a:spcBef>
                <a:spcPts val="225"/>
              </a:spcBef>
              <a:buChar char="•"/>
              <a:tabLst>
                <a:tab pos="697865" algn="l"/>
                <a:tab pos="698500" algn="l"/>
              </a:tabLst>
            </a:pPr>
            <a:r>
              <a:rPr sz="2400" spc="-5">
                <a:solidFill>
                  <a:srgbClr val="73D1F5"/>
                </a:solidFill>
                <a:latin typeface="Arial"/>
                <a:cs typeface="Arial"/>
              </a:rPr>
              <a:t>Background &amp; Significance</a:t>
            </a:r>
            <a:endParaRPr sz="2400">
              <a:solidFill>
                <a:srgbClr val="73D1F5"/>
              </a:solidFill>
              <a:latin typeface="Arial"/>
              <a:cs typeface="Arial"/>
            </a:endParaRPr>
          </a:p>
          <a:p>
            <a:pPr marL="697865" lvl="1" indent="-228600">
              <a:spcBef>
                <a:spcPts val="244"/>
              </a:spcBef>
              <a:buChar char="•"/>
              <a:tabLst>
                <a:tab pos="697865" algn="l"/>
                <a:tab pos="698500" algn="l"/>
              </a:tabLst>
            </a:pPr>
            <a:r>
              <a:rPr sz="2400" spc="-5">
                <a:solidFill>
                  <a:srgbClr val="73D1F5"/>
                </a:solidFill>
                <a:latin typeface="Arial"/>
                <a:cs typeface="Arial"/>
              </a:rPr>
              <a:t>Preliminary</a:t>
            </a:r>
            <a:r>
              <a:rPr sz="2400" spc="15">
                <a:solidFill>
                  <a:srgbClr val="73D1F5"/>
                </a:solidFill>
                <a:latin typeface="Arial"/>
                <a:cs typeface="Arial"/>
              </a:rPr>
              <a:t> </a:t>
            </a:r>
            <a:r>
              <a:rPr sz="2400" spc="-5">
                <a:solidFill>
                  <a:srgbClr val="73D1F5"/>
                </a:solidFill>
                <a:latin typeface="Arial"/>
                <a:cs typeface="Arial"/>
              </a:rPr>
              <a:t>Studies</a:t>
            </a:r>
            <a:endParaRPr sz="2400">
              <a:solidFill>
                <a:srgbClr val="73D1F5"/>
              </a:solidFill>
              <a:latin typeface="Arial"/>
              <a:cs typeface="Arial"/>
            </a:endParaRPr>
          </a:p>
          <a:p>
            <a:pPr marL="697865" lvl="1" indent="-228600">
              <a:spcBef>
                <a:spcPts val="225"/>
              </a:spcBef>
              <a:buChar char="•"/>
              <a:tabLst>
                <a:tab pos="697865" algn="l"/>
                <a:tab pos="698500" algn="l"/>
              </a:tabLst>
            </a:pPr>
            <a:r>
              <a:rPr sz="2400" spc="-5">
                <a:solidFill>
                  <a:srgbClr val="73D1F5"/>
                </a:solidFill>
                <a:latin typeface="Arial"/>
                <a:cs typeface="Arial"/>
              </a:rPr>
              <a:t>Experimental Design, Methods &amp; Statistical</a:t>
            </a:r>
            <a:r>
              <a:rPr sz="2400" spc="-50">
                <a:solidFill>
                  <a:srgbClr val="73D1F5"/>
                </a:solidFill>
                <a:latin typeface="Arial"/>
                <a:cs typeface="Arial"/>
              </a:rPr>
              <a:t> </a:t>
            </a:r>
            <a:r>
              <a:rPr sz="2400" spc="-5">
                <a:solidFill>
                  <a:srgbClr val="73D1F5"/>
                </a:solidFill>
                <a:latin typeface="Arial"/>
                <a:cs typeface="Arial"/>
              </a:rPr>
              <a:t>Analyses</a:t>
            </a:r>
            <a:endParaRPr sz="2400">
              <a:solidFill>
                <a:srgbClr val="73D1F5"/>
              </a:solidFill>
              <a:latin typeface="Arial"/>
              <a:cs typeface="Arial"/>
            </a:endParaRPr>
          </a:p>
          <a:p>
            <a:pPr marL="697865" lvl="1" indent="-228600">
              <a:spcBef>
                <a:spcPts val="240"/>
              </a:spcBef>
              <a:buChar char="•"/>
              <a:tabLst>
                <a:tab pos="697865" algn="l"/>
                <a:tab pos="698500" algn="l"/>
              </a:tabLst>
            </a:pPr>
            <a:r>
              <a:rPr sz="2400" spc="-5">
                <a:solidFill>
                  <a:srgbClr val="73D1F5"/>
                </a:solidFill>
                <a:latin typeface="Arial"/>
                <a:cs typeface="Arial"/>
              </a:rPr>
              <a:t>Expected</a:t>
            </a:r>
            <a:r>
              <a:rPr sz="2400" spc="5">
                <a:solidFill>
                  <a:srgbClr val="73D1F5"/>
                </a:solidFill>
                <a:latin typeface="Arial"/>
                <a:cs typeface="Arial"/>
              </a:rPr>
              <a:t> </a:t>
            </a:r>
            <a:r>
              <a:rPr sz="2400" spc="-5">
                <a:solidFill>
                  <a:srgbClr val="73D1F5"/>
                </a:solidFill>
                <a:latin typeface="Arial"/>
                <a:cs typeface="Arial"/>
              </a:rPr>
              <a:t>Outcomes</a:t>
            </a:r>
            <a:endParaRPr sz="2400">
              <a:solidFill>
                <a:srgbClr val="73D1F5"/>
              </a:solidFill>
              <a:latin typeface="Arial"/>
              <a:cs typeface="Arial"/>
            </a:endParaRPr>
          </a:p>
          <a:p>
            <a:pPr marL="697865" lvl="1" indent="-228600">
              <a:spcBef>
                <a:spcPts val="240"/>
              </a:spcBef>
              <a:buChar char="•"/>
              <a:tabLst>
                <a:tab pos="697865" algn="l"/>
                <a:tab pos="698500" algn="l"/>
              </a:tabLst>
            </a:pPr>
            <a:r>
              <a:rPr sz="2400" spc="-5">
                <a:solidFill>
                  <a:srgbClr val="73D1F5"/>
                </a:solidFill>
                <a:latin typeface="Arial"/>
                <a:cs typeface="Arial"/>
              </a:rPr>
              <a:t>Alternative</a:t>
            </a:r>
            <a:r>
              <a:rPr sz="2400" spc="-114">
                <a:solidFill>
                  <a:srgbClr val="73D1F5"/>
                </a:solidFill>
                <a:latin typeface="Arial"/>
                <a:cs typeface="Arial"/>
              </a:rPr>
              <a:t> </a:t>
            </a:r>
            <a:r>
              <a:rPr sz="2400" spc="-5">
                <a:solidFill>
                  <a:srgbClr val="73D1F5"/>
                </a:solidFill>
                <a:latin typeface="Arial"/>
                <a:cs typeface="Arial"/>
              </a:rPr>
              <a:t>Approaches</a:t>
            </a:r>
            <a:endParaRPr sz="2400">
              <a:solidFill>
                <a:srgbClr val="73D1F5"/>
              </a:solidFill>
              <a:latin typeface="Arial"/>
              <a:cs typeface="Arial"/>
            </a:endParaRPr>
          </a:p>
          <a:p>
            <a:pPr marL="1155700" lvl="2" indent="-229870">
              <a:spcBef>
                <a:spcPts val="280"/>
              </a:spcBef>
              <a:buChar char="•"/>
              <a:tabLst>
                <a:tab pos="1155700" algn="l"/>
                <a:tab pos="1156335" algn="l"/>
              </a:tabLst>
            </a:pPr>
            <a:r>
              <a:rPr sz="2000" spc="-5">
                <a:solidFill>
                  <a:srgbClr val="73D1F5"/>
                </a:solidFill>
                <a:latin typeface="Arial"/>
                <a:cs typeface="Arial"/>
              </a:rPr>
              <a:t>What if outcomes are not </a:t>
            </a:r>
            <a:r>
              <a:rPr sz="2000">
                <a:solidFill>
                  <a:srgbClr val="73D1F5"/>
                </a:solidFill>
                <a:latin typeface="Arial"/>
                <a:cs typeface="Arial"/>
              </a:rPr>
              <a:t>as</a:t>
            </a:r>
            <a:r>
              <a:rPr sz="2000" spc="60">
                <a:solidFill>
                  <a:srgbClr val="73D1F5"/>
                </a:solidFill>
                <a:latin typeface="Arial"/>
                <a:cs typeface="Arial"/>
              </a:rPr>
              <a:t> </a:t>
            </a:r>
            <a:r>
              <a:rPr sz="2000" spc="-5">
                <a:solidFill>
                  <a:srgbClr val="73D1F5"/>
                </a:solidFill>
                <a:latin typeface="Arial"/>
                <a:cs typeface="Arial"/>
              </a:rPr>
              <a:t>expected?</a:t>
            </a:r>
            <a:endParaRPr sz="2000">
              <a:solidFill>
                <a:srgbClr val="73D1F5"/>
              </a:solidFill>
              <a:latin typeface="Arial"/>
              <a:cs typeface="Arial"/>
            </a:endParaRPr>
          </a:p>
          <a:p>
            <a:pPr marL="1155700" lvl="2" indent="-229870">
              <a:spcBef>
                <a:spcPts val="275"/>
              </a:spcBef>
              <a:buChar char="•"/>
              <a:tabLst>
                <a:tab pos="1155700" algn="l"/>
                <a:tab pos="1156335" algn="l"/>
              </a:tabLst>
            </a:pPr>
            <a:r>
              <a:rPr sz="2000" spc="-5">
                <a:solidFill>
                  <a:srgbClr val="73D1F5"/>
                </a:solidFill>
                <a:latin typeface="Arial"/>
                <a:cs typeface="Arial"/>
              </a:rPr>
              <a:t>How to</a:t>
            </a:r>
            <a:r>
              <a:rPr sz="2000" spc="5">
                <a:solidFill>
                  <a:srgbClr val="73D1F5"/>
                </a:solidFill>
                <a:latin typeface="Arial"/>
                <a:cs typeface="Arial"/>
              </a:rPr>
              <a:t> </a:t>
            </a:r>
            <a:r>
              <a:rPr sz="2000" spc="-5">
                <a:solidFill>
                  <a:srgbClr val="73D1F5"/>
                </a:solidFill>
                <a:latin typeface="Arial"/>
                <a:cs typeface="Arial"/>
              </a:rPr>
              <a:t>trouble-shoot</a:t>
            </a:r>
            <a:endParaRPr sz="2000">
              <a:solidFill>
                <a:srgbClr val="73D1F5"/>
              </a:solidFill>
              <a:latin typeface="Arial"/>
              <a:cs typeface="Arial"/>
            </a:endParaRPr>
          </a:p>
          <a:p>
            <a:pPr marL="1155700" lvl="2" indent="-229870">
              <a:spcBef>
                <a:spcPts val="265"/>
              </a:spcBef>
              <a:buChar char="•"/>
              <a:tabLst>
                <a:tab pos="1155700" algn="l"/>
                <a:tab pos="1156335" algn="l"/>
              </a:tabLst>
            </a:pPr>
            <a:r>
              <a:rPr sz="2000" spc="-5">
                <a:solidFill>
                  <a:srgbClr val="73D1F5"/>
                </a:solidFill>
                <a:latin typeface="Arial"/>
                <a:cs typeface="Arial"/>
              </a:rPr>
              <a:t>Demonstrate that all aspects </a:t>
            </a:r>
            <a:r>
              <a:rPr lang="en-US" sz="2000" spc="-5">
                <a:solidFill>
                  <a:srgbClr val="73D1F5"/>
                </a:solidFill>
                <a:latin typeface="Arial"/>
                <a:cs typeface="Arial"/>
              </a:rPr>
              <a:t>have </a:t>
            </a:r>
            <a:r>
              <a:rPr sz="2000" spc="-5">
                <a:solidFill>
                  <a:srgbClr val="73D1F5"/>
                </a:solidFill>
                <a:latin typeface="Arial"/>
                <a:cs typeface="Arial"/>
              </a:rPr>
              <a:t>been</a:t>
            </a:r>
            <a:r>
              <a:rPr sz="2000" spc="114">
                <a:solidFill>
                  <a:srgbClr val="73D1F5"/>
                </a:solidFill>
                <a:latin typeface="Arial"/>
                <a:cs typeface="Arial"/>
              </a:rPr>
              <a:t> </a:t>
            </a:r>
            <a:r>
              <a:rPr sz="2000" spc="-5">
                <a:solidFill>
                  <a:srgbClr val="73D1F5"/>
                </a:solidFill>
                <a:latin typeface="Arial"/>
                <a:cs typeface="Arial"/>
              </a:rPr>
              <a:t>considered</a:t>
            </a:r>
            <a:endParaRPr sz="2000">
              <a:solidFill>
                <a:srgbClr val="73D1F5"/>
              </a:solidFill>
              <a:latin typeface="Arial"/>
              <a:cs typeface="Arial"/>
            </a:endParaRPr>
          </a:p>
        </p:txBody>
      </p:sp>
      <p:sp>
        <p:nvSpPr>
          <p:cNvPr id="8" name="TextBox 7">
            <a:extLst>
              <a:ext uri="{FF2B5EF4-FFF2-40B4-BE49-F238E27FC236}">
                <a16:creationId xmlns:a16="http://schemas.microsoft.com/office/drawing/2014/main" id="{06092D9E-1F6F-41CE-9F39-5199819DFBBC}"/>
              </a:ext>
            </a:extLst>
          </p:cNvPr>
          <p:cNvSpPr txBox="1"/>
          <p:nvPr/>
        </p:nvSpPr>
        <p:spPr>
          <a:xfrm>
            <a:off x="339437" y="6001434"/>
            <a:ext cx="4038600" cy="646331"/>
          </a:xfrm>
          <a:prstGeom prst="rect">
            <a:avLst/>
          </a:prstGeom>
          <a:noFill/>
        </p:spPr>
        <p:txBody>
          <a:bodyPr wrap="square" rtlCol="0">
            <a:spAutoFit/>
          </a:bodyPr>
          <a:lstStyle/>
          <a:p>
            <a:r>
              <a:rPr lang="en-US" b="1" spc="-15">
                <a:solidFill>
                  <a:schemeClr val="bg1"/>
                </a:solidFill>
                <a:latin typeface="Arial"/>
                <a:cs typeface="Arial"/>
              </a:rPr>
              <a:t>B</a:t>
            </a:r>
            <a:r>
              <a:rPr lang="en-US" spc="-15">
                <a:solidFill>
                  <a:schemeClr val="bg1"/>
                </a:solidFill>
                <a:latin typeface="Arial"/>
                <a:cs typeface="Arial"/>
              </a:rPr>
              <a:t>iomedical </a:t>
            </a:r>
            <a:r>
              <a:rPr lang="en-US" b="1" spc="-15">
                <a:solidFill>
                  <a:schemeClr val="bg1"/>
                </a:solidFill>
                <a:latin typeface="Arial"/>
                <a:cs typeface="Arial"/>
              </a:rPr>
              <a:t>R</a:t>
            </a:r>
            <a:r>
              <a:rPr lang="en-US" spc="-15">
                <a:solidFill>
                  <a:schemeClr val="bg1"/>
                </a:solidFill>
                <a:latin typeface="Arial"/>
                <a:cs typeface="Arial"/>
              </a:rPr>
              <a:t>esearch </a:t>
            </a:r>
            <a:r>
              <a:rPr lang="en-US" b="1" spc="-15">
                <a:solidFill>
                  <a:schemeClr val="bg1"/>
                </a:solidFill>
                <a:latin typeface="Arial"/>
                <a:cs typeface="Arial"/>
              </a:rPr>
              <a:t>A</a:t>
            </a:r>
            <a:r>
              <a:rPr lang="en-US" spc="-15">
                <a:solidFill>
                  <a:schemeClr val="bg1"/>
                </a:solidFill>
                <a:latin typeface="Arial"/>
                <a:cs typeface="Arial"/>
              </a:rPr>
              <a:t>ward</a:t>
            </a:r>
          </a:p>
          <a:p>
            <a:r>
              <a:rPr lang="en-US" b="1" spc="-15">
                <a:solidFill>
                  <a:srgbClr val="EBFF80"/>
                </a:solidFill>
                <a:latin typeface="Arial"/>
                <a:cs typeface="Arial"/>
              </a:rPr>
              <a:t>R</a:t>
            </a:r>
            <a:r>
              <a:rPr lang="en-US" spc="-15">
                <a:solidFill>
                  <a:srgbClr val="EBFF80"/>
                </a:solidFill>
                <a:latin typeface="Arial"/>
                <a:cs typeface="Arial"/>
              </a:rPr>
              <a:t>esearch </a:t>
            </a:r>
            <a:r>
              <a:rPr lang="en-US" b="1" spc="-15">
                <a:solidFill>
                  <a:srgbClr val="EBFF80"/>
                </a:solidFill>
                <a:latin typeface="Arial"/>
                <a:cs typeface="Arial"/>
              </a:rPr>
              <a:t>A</a:t>
            </a:r>
            <a:r>
              <a:rPr lang="en-US" spc="-15">
                <a:solidFill>
                  <a:srgbClr val="EBFF80"/>
                </a:solidFill>
                <a:latin typeface="Arial"/>
                <a:cs typeface="Arial"/>
              </a:rPr>
              <a:t>id </a:t>
            </a:r>
            <a:r>
              <a:rPr lang="en-US" b="1" spc="-15">
                <a:solidFill>
                  <a:srgbClr val="EBFF80"/>
                </a:solidFill>
                <a:latin typeface="Arial"/>
                <a:cs typeface="Arial"/>
              </a:rPr>
              <a:t>A</a:t>
            </a:r>
            <a:r>
              <a:rPr lang="en-US" spc="-15">
                <a:solidFill>
                  <a:srgbClr val="EBFF80"/>
                </a:solidFill>
                <a:latin typeface="Arial"/>
                <a:cs typeface="Arial"/>
              </a:rPr>
              <a:t>ward</a:t>
            </a:r>
            <a:endParaRPr lang="en-US">
              <a:solidFill>
                <a:srgbClr val="EBFF80"/>
              </a:solidFill>
            </a:endParaRPr>
          </a:p>
        </p:txBody>
      </p:sp>
    </p:spTree>
    <p:extLst>
      <p:ext uri="{BB962C8B-B14F-4D97-AF65-F5344CB8AC3E}">
        <p14:creationId xmlns:p14="http://schemas.microsoft.com/office/powerpoint/2010/main" val="1657238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830DB6-8B47-46B6-9755-DC065D0177C2}"/>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3">
            <a:extLst>
              <a:ext uri="{FF2B5EF4-FFF2-40B4-BE49-F238E27FC236}">
                <a16:creationId xmlns:a16="http://schemas.microsoft.com/office/drawing/2014/main" id="{F5D3526E-B2C5-4753-90BD-AF7785654D1A}"/>
              </a:ext>
            </a:extLst>
          </p:cNvPr>
          <p:cNvSpPr txBox="1">
            <a:spLocks/>
          </p:cNvSpPr>
          <p:nvPr/>
        </p:nvSpPr>
        <p:spPr>
          <a:xfrm>
            <a:off x="4953000" y="228600"/>
            <a:ext cx="6710071" cy="566822"/>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000">
                <a:solidFill>
                  <a:schemeClr val="bg1"/>
                </a:solidFill>
                <a:latin typeface="Arial Black" panose="020B0A04020102020204" pitchFamily="34" charset="0"/>
              </a:rPr>
              <a:t>BRA &amp; RAA :</a:t>
            </a:r>
            <a:r>
              <a:rPr lang="en-US" sz="4000" spc="-545">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Specifics</a:t>
            </a:r>
          </a:p>
        </p:txBody>
      </p:sp>
      <p:sp>
        <p:nvSpPr>
          <p:cNvPr id="3" name="object 4">
            <a:extLst>
              <a:ext uri="{FF2B5EF4-FFF2-40B4-BE49-F238E27FC236}">
                <a16:creationId xmlns:a16="http://schemas.microsoft.com/office/drawing/2014/main" id="{A387E84F-490C-476A-9037-52F328FCFAB2}"/>
              </a:ext>
            </a:extLst>
          </p:cNvPr>
          <p:cNvSpPr txBox="1"/>
          <p:nvPr/>
        </p:nvSpPr>
        <p:spPr>
          <a:xfrm>
            <a:off x="3384286" y="1371600"/>
            <a:ext cx="8655313" cy="4996881"/>
          </a:xfrm>
          <a:prstGeom prst="rect">
            <a:avLst/>
          </a:prstGeom>
        </p:spPr>
        <p:txBody>
          <a:bodyPr vert="horz" wrap="square" lIns="0" tIns="97155" rIns="0" bIns="0" rtlCol="0">
            <a:spAutoFit/>
          </a:bodyPr>
          <a:lstStyle/>
          <a:p>
            <a:pPr marL="241300" indent="-228600">
              <a:spcBef>
                <a:spcPts val="765"/>
              </a:spcBef>
              <a:buChar char="•"/>
              <a:tabLst>
                <a:tab pos="241300" algn="l"/>
              </a:tabLst>
            </a:pPr>
            <a:r>
              <a:rPr sz="2400" u="heavy">
                <a:solidFill>
                  <a:srgbClr val="73D1F5"/>
                </a:solidFill>
                <a:uFill>
                  <a:solidFill>
                    <a:srgbClr val="CCFF33"/>
                  </a:solidFill>
                </a:uFill>
                <a:latin typeface="Arial"/>
                <a:cs typeface="Arial"/>
              </a:rPr>
              <a:t>Letters </a:t>
            </a:r>
            <a:r>
              <a:rPr sz="2400" u="heavy" spc="-5">
                <a:solidFill>
                  <a:srgbClr val="73D1F5"/>
                </a:solidFill>
                <a:uFill>
                  <a:solidFill>
                    <a:srgbClr val="CCFF33"/>
                  </a:solidFill>
                </a:uFill>
                <a:latin typeface="Arial"/>
                <a:cs typeface="Arial"/>
              </a:rPr>
              <a:t>of Support</a:t>
            </a:r>
            <a:r>
              <a:rPr sz="2400" spc="-5">
                <a:solidFill>
                  <a:srgbClr val="73D1F5"/>
                </a:solidFill>
                <a:latin typeface="Arial"/>
                <a:cs typeface="Arial"/>
              </a:rPr>
              <a:t> -</a:t>
            </a:r>
            <a:r>
              <a:rPr lang="en-US" sz="2400" spc="-5">
                <a:solidFill>
                  <a:srgbClr val="73D1F5"/>
                </a:solidFill>
                <a:latin typeface="Arial"/>
                <a:cs typeface="Arial"/>
              </a:rPr>
              <a:t> </a:t>
            </a:r>
            <a:r>
              <a:rPr sz="2400" spc="-5">
                <a:solidFill>
                  <a:srgbClr val="73D1F5"/>
                </a:solidFill>
                <a:latin typeface="Arial"/>
                <a:cs typeface="Arial"/>
              </a:rPr>
              <a:t>Page </a:t>
            </a:r>
            <a:r>
              <a:rPr sz="2400">
                <a:solidFill>
                  <a:srgbClr val="73D1F5"/>
                </a:solidFill>
                <a:latin typeface="Arial"/>
                <a:cs typeface="Arial"/>
              </a:rPr>
              <a:t>limits:</a:t>
            </a:r>
            <a:r>
              <a:rPr sz="2400" spc="30">
                <a:solidFill>
                  <a:srgbClr val="73D1F5"/>
                </a:solidFill>
                <a:latin typeface="Arial"/>
                <a:cs typeface="Arial"/>
              </a:rPr>
              <a:t> </a:t>
            </a:r>
            <a:r>
              <a:rPr sz="2400" spc="-5">
                <a:solidFill>
                  <a:srgbClr val="73D1F5"/>
                </a:solidFill>
                <a:latin typeface="Arial"/>
                <a:cs typeface="Arial"/>
              </a:rPr>
              <a:t>None</a:t>
            </a:r>
            <a:endParaRPr sz="2400">
              <a:solidFill>
                <a:srgbClr val="73D1F5"/>
              </a:solidFill>
              <a:latin typeface="Arial"/>
              <a:cs typeface="Arial"/>
            </a:endParaRPr>
          </a:p>
          <a:p>
            <a:pPr marL="241300" indent="-228600">
              <a:spcBef>
                <a:spcPts val="660"/>
              </a:spcBef>
              <a:buChar char="•"/>
              <a:tabLst>
                <a:tab pos="241300" algn="l"/>
              </a:tabLst>
            </a:pPr>
            <a:r>
              <a:rPr sz="2400">
                <a:solidFill>
                  <a:srgbClr val="73D1F5"/>
                </a:solidFill>
                <a:latin typeface="Arial"/>
                <a:cs typeface="Arial"/>
              </a:rPr>
              <a:t>Individuals </a:t>
            </a:r>
            <a:r>
              <a:rPr sz="2400" spc="-5">
                <a:solidFill>
                  <a:srgbClr val="73D1F5"/>
                </a:solidFill>
                <a:latin typeface="Arial"/>
                <a:cs typeface="Arial"/>
              </a:rPr>
              <a:t>named on </a:t>
            </a:r>
            <a:r>
              <a:rPr sz="2400" spc="-25">
                <a:solidFill>
                  <a:srgbClr val="73D1F5"/>
                </a:solidFill>
                <a:latin typeface="Arial"/>
                <a:cs typeface="Arial"/>
              </a:rPr>
              <a:t>Title </a:t>
            </a:r>
            <a:r>
              <a:rPr sz="2400" spc="-5">
                <a:solidFill>
                  <a:srgbClr val="73D1F5"/>
                </a:solidFill>
                <a:latin typeface="Arial"/>
                <a:cs typeface="Arial"/>
              </a:rPr>
              <a:t>Page</a:t>
            </a:r>
            <a:endParaRPr sz="2400">
              <a:solidFill>
                <a:srgbClr val="73D1F5"/>
              </a:solidFill>
              <a:latin typeface="Arial"/>
              <a:cs typeface="Arial"/>
            </a:endParaRPr>
          </a:p>
          <a:p>
            <a:pPr marL="1155700" lvl="1" indent="-229870">
              <a:spcBef>
                <a:spcPts val="285"/>
              </a:spcBef>
              <a:buChar char="•"/>
              <a:tabLst>
                <a:tab pos="1155700" algn="l"/>
                <a:tab pos="1156335" algn="l"/>
              </a:tabLst>
            </a:pPr>
            <a:r>
              <a:rPr sz="2000">
                <a:solidFill>
                  <a:srgbClr val="73D1F5"/>
                </a:solidFill>
                <a:latin typeface="Arial"/>
                <a:cs typeface="Arial"/>
              </a:rPr>
              <a:t>Co-I(s), Consultant(s): </a:t>
            </a:r>
            <a:r>
              <a:rPr sz="2000" spc="-20">
                <a:solidFill>
                  <a:srgbClr val="73D1F5"/>
                </a:solidFill>
                <a:latin typeface="Arial"/>
                <a:cs typeface="Arial"/>
              </a:rPr>
              <a:t>Verify </a:t>
            </a:r>
            <a:r>
              <a:rPr sz="2000">
                <a:solidFill>
                  <a:srgbClr val="73D1F5"/>
                </a:solidFill>
                <a:latin typeface="Arial"/>
                <a:cs typeface="Arial"/>
              </a:rPr>
              <a:t>participation, plans for</a:t>
            </a:r>
            <a:r>
              <a:rPr sz="2000" spc="-170">
                <a:solidFill>
                  <a:srgbClr val="73D1F5"/>
                </a:solidFill>
                <a:latin typeface="Arial"/>
                <a:cs typeface="Arial"/>
              </a:rPr>
              <a:t> </a:t>
            </a:r>
            <a:r>
              <a:rPr sz="2000">
                <a:solidFill>
                  <a:srgbClr val="73D1F5"/>
                </a:solidFill>
                <a:latin typeface="Arial"/>
                <a:cs typeface="Arial"/>
              </a:rPr>
              <a:t>support</a:t>
            </a:r>
          </a:p>
          <a:p>
            <a:pPr marL="241300" indent="-228600">
              <a:spcBef>
                <a:spcPts val="640"/>
              </a:spcBef>
              <a:buChar char="•"/>
              <a:tabLst>
                <a:tab pos="241300" algn="l"/>
              </a:tabLst>
            </a:pPr>
            <a:r>
              <a:rPr sz="2400">
                <a:solidFill>
                  <a:srgbClr val="73D1F5"/>
                </a:solidFill>
                <a:latin typeface="Arial"/>
                <a:cs typeface="Arial"/>
              </a:rPr>
              <a:t>Institutional</a:t>
            </a:r>
            <a:r>
              <a:rPr sz="2400" spc="-10">
                <a:solidFill>
                  <a:srgbClr val="73D1F5"/>
                </a:solidFill>
                <a:latin typeface="Arial"/>
                <a:cs typeface="Arial"/>
              </a:rPr>
              <a:t> official</a:t>
            </a:r>
            <a:endParaRPr sz="2400">
              <a:solidFill>
                <a:srgbClr val="73D1F5"/>
              </a:solidFill>
              <a:latin typeface="Arial"/>
              <a:cs typeface="Arial"/>
            </a:endParaRPr>
          </a:p>
          <a:p>
            <a:pPr marL="1155700" lvl="1" indent="-229870">
              <a:spcBef>
                <a:spcPts val="285"/>
              </a:spcBef>
              <a:buChar char="•"/>
              <a:tabLst>
                <a:tab pos="1155700" algn="l"/>
                <a:tab pos="1156335" algn="l"/>
              </a:tabLst>
            </a:pPr>
            <a:r>
              <a:rPr sz="2000" spc="-20">
                <a:solidFill>
                  <a:srgbClr val="73D1F5"/>
                </a:solidFill>
                <a:latin typeface="Arial"/>
                <a:cs typeface="Arial"/>
              </a:rPr>
              <a:t>Verify </a:t>
            </a:r>
            <a:r>
              <a:rPr sz="2000">
                <a:solidFill>
                  <a:srgbClr val="73D1F5"/>
                </a:solidFill>
                <a:latin typeface="Arial"/>
                <a:cs typeface="Arial"/>
              </a:rPr>
              <a:t>support of/resources for Project</a:t>
            </a:r>
            <a:r>
              <a:rPr sz="2000" spc="-145">
                <a:solidFill>
                  <a:srgbClr val="73D1F5"/>
                </a:solidFill>
                <a:latin typeface="Arial"/>
                <a:cs typeface="Arial"/>
              </a:rPr>
              <a:t> </a:t>
            </a:r>
            <a:r>
              <a:rPr sz="2000">
                <a:solidFill>
                  <a:srgbClr val="73D1F5"/>
                </a:solidFill>
                <a:latin typeface="Arial"/>
                <a:cs typeface="Arial"/>
              </a:rPr>
              <a:t>Plan</a:t>
            </a:r>
          </a:p>
          <a:p>
            <a:pPr marL="241300" indent="-228600">
              <a:spcBef>
                <a:spcPts val="640"/>
              </a:spcBef>
              <a:buChar char="•"/>
              <a:tabLst>
                <a:tab pos="241300" algn="l"/>
              </a:tabLst>
            </a:pPr>
            <a:r>
              <a:rPr sz="2400" spc="-5">
                <a:solidFill>
                  <a:srgbClr val="73D1F5"/>
                </a:solidFill>
                <a:latin typeface="Arial"/>
                <a:cs typeface="Arial"/>
              </a:rPr>
              <a:t>Chair - </a:t>
            </a:r>
            <a:r>
              <a:rPr sz="2400" spc="-30">
                <a:solidFill>
                  <a:srgbClr val="73D1F5"/>
                </a:solidFill>
                <a:latin typeface="Arial"/>
                <a:cs typeface="Arial"/>
              </a:rPr>
              <a:t>Verify </a:t>
            </a:r>
            <a:r>
              <a:rPr sz="2400" spc="-20">
                <a:solidFill>
                  <a:srgbClr val="73D1F5"/>
                </a:solidFill>
                <a:latin typeface="Arial"/>
                <a:cs typeface="Arial"/>
              </a:rPr>
              <a:t>eligibility, </a:t>
            </a:r>
            <a:r>
              <a:rPr sz="2400" spc="-5">
                <a:solidFill>
                  <a:srgbClr val="73D1F5"/>
                </a:solidFill>
                <a:latin typeface="Arial"/>
                <a:cs typeface="Arial"/>
              </a:rPr>
              <a:t>support &amp;</a:t>
            </a:r>
            <a:r>
              <a:rPr sz="2400" spc="80">
                <a:solidFill>
                  <a:srgbClr val="73D1F5"/>
                </a:solidFill>
                <a:latin typeface="Arial"/>
                <a:cs typeface="Arial"/>
              </a:rPr>
              <a:t> </a:t>
            </a:r>
            <a:r>
              <a:rPr sz="2400" spc="-5">
                <a:solidFill>
                  <a:srgbClr val="73D1F5"/>
                </a:solidFill>
                <a:latin typeface="Arial"/>
                <a:cs typeface="Arial"/>
              </a:rPr>
              <a:t>time</a:t>
            </a:r>
            <a:endParaRPr sz="2400">
              <a:solidFill>
                <a:srgbClr val="73D1F5"/>
              </a:solidFill>
              <a:latin typeface="Arial"/>
              <a:cs typeface="Arial"/>
            </a:endParaRPr>
          </a:p>
          <a:p>
            <a:pPr marL="1155700" lvl="1" indent="-229870">
              <a:spcBef>
                <a:spcPts val="285"/>
              </a:spcBef>
              <a:buChar char="•"/>
              <a:tabLst>
                <a:tab pos="1155700" algn="l"/>
                <a:tab pos="1156335" algn="l"/>
              </a:tabLst>
            </a:pPr>
            <a:r>
              <a:rPr sz="2000" spc="-5">
                <a:solidFill>
                  <a:schemeClr val="bg1"/>
                </a:solidFill>
                <a:latin typeface="Arial"/>
                <a:cs typeface="Arial"/>
              </a:rPr>
              <a:t>BRA: Confirm </a:t>
            </a:r>
            <a:r>
              <a:rPr sz="2000">
                <a:solidFill>
                  <a:schemeClr val="bg1"/>
                </a:solidFill>
                <a:latin typeface="Arial"/>
                <a:cs typeface="Arial"/>
              </a:rPr>
              <a:t>≥3 </a:t>
            </a:r>
            <a:r>
              <a:rPr sz="2000" spc="-5">
                <a:solidFill>
                  <a:schemeClr val="bg1"/>
                </a:solidFill>
                <a:latin typeface="Arial"/>
                <a:cs typeface="Arial"/>
              </a:rPr>
              <a:t>yrs </a:t>
            </a:r>
            <a:r>
              <a:rPr sz="2000">
                <a:solidFill>
                  <a:schemeClr val="bg1"/>
                </a:solidFill>
                <a:latin typeface="Arial"/>
                <a:cs typeface="Arial"/>
              </a:rPr>
              <a:t>as FT faculty as of July 1 of funding</a:t>
            </a:r>
            <a:r>
              <a:rPr sz="2000" spc="-175">
                <a:solidFill>
                  <a:schemeClr val="bg1"/>
                </a:solidFill>
                <a:latin typeface="Arial"/>
                <a:cs typeface="Arial"/>
              </a:rPr>
              <a:t> </a:t>
            </a:r>
            <a:r>
              <a:rPr sz="2000">
                <a:solidFill>
                  <a:schemeClr val="bg1"/>
                </a:solidFill>
                <a:latin typeface="Arial"/>
                <a:cs typeface="Arial"/>
              </a:rPr>
              <a:t>period</a:t>
            </a:r>
            <a:endParaRPr lang="en-US" sz="2000">
              <a:solidFill>
                <a:schemeClr val="bg1"/>
              </a:solidFill>
              <a:latin typeface="Arial"/>
              <a:cs typeface="Arial"/>
            </a:endParaRPr>
          </a:p>
          <a:p>
            <a:pPr marL="1612900" lvl="2" indent="-229870">
              <a:spcBef>
                <a:spcPts val="285"/>
              </a:spcBef>
              <a:buChar char="•"/>
              <a:tabLst>
                <a:tab pos="1155700" algn="l"/>
                <a:tab pos="1156335" algn="l"/>
              </a:tabLst>
            </a:pPr>
            <a:r>
              <a:rPr lang="en-US" sz="2000">
                <a:solidFill>
                  <a:schemeClr val="bg1"/>
                </a:solidFill>
                <a:latin typeface="Arial"/>
                <a:cs typeface="Arial"/>
              </a:rPr>
              <a:t>Cleft/Craniofacial Orthodontists: confirm teaching activities</a:t>
            </a:r>
            <a:endParaRPr sz="2000">
              <a:solidFill>
                <a:schemeClr val="bg1"/>
              </a:solidFill>
              <a:latin typeface="Arial"/>
              <a:cs typeface="Arial"/>
            </a:endParaRPr>
          </a:p>
          <a:p>
            <a:pPr marL="1155700" lvl="1" indent="-229870">
              <a:spcBef>
                <a:spcPts val="265"/>
              </a:spcBef>
              <a:buChar char="•"/>
              <a:tabLst>
                <a:tab pos="1155700" algn="l"/>
                <a:tab pos="1156335" algn="l"/>
              </a:tabLst>
            </a:pPr>
            <a:r>
              <a:rPr sz="2400">
                <a:solidFill>
                  <a:srgbClr val="EBFF80"/>
                </a:solidFill>
                <a:latin typeface="Arial"/>
                <a:cs typeface="Arial"/>
              </a:rPr>
              <a:t>RAA</a:t>
            </a:r>
          </a:p>
          <a:p>
            <a:pPr marL="1612900" lvl="2" indent="-229235">
              <a:spcBef>
                <a:spcPts val="285"/>
              </a:spcBef>
              <a:buChar char="•"/>
              <a:tabLst>
                <a:tab pos="1612900" algn="l"/>
                <a:tab pos="1613535" algn="l"/>
              </a:tabLst>
            </a:pPr>
            <a:r>
              <a:rPr sz="2000" spc="-5">
                <a:solidFill>
                  <a:srgbClr val="EBFF80"/>
                </a:solidFill>
                <a:latin typeface="Arial"/>
                <a:cs typeface="Arial"/>
              </a:rPr>
              <a:t>Resident:</a:t>
            </a:r>
            <a:endParaRPr sz="2000">
              <a:solidFill>
                <a:srgbClr val="EBFF80"/>
              </a:solidFill>
              <a:latin typeface="Arial"/>
              <a:cs typeface="Arial"/>
            </a:endParaRPr>
          </a:p>
          <a:p>
            <a:pPr marL="2070100" lvl="3" indent="-229235">
              <a:spcBef>
                <a:spcPts val="290"/>
              </a:spcBef>
              <a:buChar char="•"/>
              <a:tabLst>
                <a:tab pos="2070100" algn="l"/>
                <a:tab pos="2070735" algn="l"/>
              </a:tabLst>
            </a:pPr>
            <a:r>
              <a:rPr sz="2000" spc="-5">
                <a:solidFill>
                  <a:srgbClr val="EBFF80"/>
                </a:solidFill>
                <a:latin typeface="Arial"/>
                <a:cs typeface="Arial"/>
              </a:rPr>
              <a:t>Highlight strong interest in a future academic</a:t>
            </a:r>
            <a:r>
              <a:rPr sz="2000" spc="70">
                <a:solidFill>
                  <a:srgbClr val="EBFF80"/>
                </a:solidFill>
                <a:latin typeface="Arial"/>
                <a:cs typeface="Arial"/>
              </a:rPr>
              <a:t> </a:t>
            </a:r>
            <a:r>
              <a:rPr sz="2000" spc="-5">
                <a:solidFill>
                  <a:srgbClr val="EBFF80"/>
                </a:solidFill>
                <a:latin typeface="Arial"/>
                <a:cs typeface="Arial"/>
              </a:rPr>
              <a:t>career</a:t>
            </a:r>
            <a:endParaRPr sz="2000">
              <a:solidFill>
                <a:srgbClr val="EBFF80"/>
              </a:solidFill>
              <a:latin typeface="Arial"/>
              <a:cs typeface="Arial"/>
            </a:endParaRPr>
          </a:p>
          <a:p>
            <a:pPr marL="2070100" lvl="3" indent="-229235">
              <a:spcBef>
                <a:spcPts val="285"/>
              </a:spcBef>
              <a:buChar char="•"/>
              <a:tabLst>
                <a:tab pos="2070100" algn="l"/>
                <a:tab pos="2070735" algn="l"/>
              </a:tabLst>
            </a:pPr>
            <a:r>
              <a:rPr sz="2000" spc="-20">
                <a:solidFill>
                  <a:srgbClr val="EBFF80"/>
                </a:solidFill>
                <a:latin typeface="Arial"/>
                <a:cs typeface="Arial"/>
              </a:rPr>
              <a:t>Time </a:t>
            </a:r>
            <a:r>
              <a:rPr sz="2000">
                <a:solidFill>
                  <a:srgbClr val="EBFF80"/>
                </a:solidFill>
                <a:latin typeface="Arial"/>
                <a:cs typeface="Arial"/>
              </a:rPr>
              <a:t>to </a:t>
            </a:r>
            <a:r>
              <a:rPr sz="2000" spc="-5">
                <a:solidFill>
                  <a:srgbClr val="EBFF80"/>
                </a:solidFill>
                <a:latin typeface="Arial"/>
                <a:cs typeface="Arial"/>
              </a:rPr>
              <a:t>complete project </a:t>
            </a:r>
            <a:r>
              <a:rPr sz="2000" spc="-15">
                <a:solidFill>
                  <a:srgbClr val="EBFF80"/>
                </a:solidFill>
                <a:latin typeface="Arial"/>
                <a:cs typeface="Arial"/>
              </a:rPr>
              <a:t>while </a:t>
            </a:r>
            <a:r>
              <a:rPr sz="2000">
                <a:solidFill>
                  <a:srgbClr val="EBFF80"/>
                </a:solidFill>
                <a:latin typeface="Arial"/>
                <a:cs typeface="Arial"/>
              </a:rPr>
              <a:t>in</a:t>
            </a:r>
            <a:r>
              <a:rPr sz="2000" spc="75">
                <a:solidFill>
                  <a:srgbClr val="EBFF80"/>
                </a:solidFill>
                <a:latin typeface="Arial"/>
                <a:cs typeface="Arial"/>
              </a:rPr>
              <a:t> </a:t>
            </a:r>
            <a:r>
              <a:rPr sz="2000" spc="-5">
                <a:solidFill>
                  <a:srgbClr val="EBFF80"/>
                </a:solidFill>
                <a:latin typeface="Arial"/>
                <a:cs typeface="Arial"/>
              </a:rPr>
              <a:t>program</a:t>
            </a:r>
            <a:endParaRPr sz="2000">
              <a:solidFill>
                <a:srgbClr val="EBFF80"/>
              </a:solidFill>
              <a:latin typeface="Arial"/>
              <a:cs typeface="Arial"/>
            </a:endParaRPr>
          </a:p>
          <a:p>
            <a:pPr marL="1612900" lvl="2" indent="-229235">
              <a:spcBef>
                <a:spcPts val="280"/>
              </a:spcBef>
              <a:buChar char="•"/>
              <a:tabLst>
                <a:tab pos="1612900" algn="l"/>
                <a:tab pos="1613535" algn="l"/>
              </a:tabLst>
            </a:pPr>
            <a:r>
              <a:rPr sz="2000">
                <a:solidFill>
                  <a:srgbClr val="EBFF80"/>
                </a:solidFill>
                <a:latin typeface="Arial"/>
                <a:cs typeface="Arial"/>
              </a:rPr>
              <a:t>PT</a:t>
            </a:r>
            <a:r>
              <a:rPr sz="2000" spc="-35">
                <a:solidFill>
                  <a:srgbClr val="EBFF80"/>
                </a:solidFill>
                <a:latin typeface="Arial"/>
                <a:cs typeface="Arial"/>
              </a:rPr>
              <a:t> </a:t>
            </a:r>
            <a:r>
              <a:rPr sz="2000" spc="-5">
                <a:solidFill>
                  <a:srgbClr val="EBFF80"/>
                </a:solidFill>
                <a:latin typeface="Arial"/>
                <a:cs typeface="Arial"/>
              </a:rPr>
              <a:t>faculty</a:t>
            </a:r>
            <a:endParaRPr sz="2000">
              <a:solidFill>
                <a:srgbClr val="EBFF80"/>
              </a:solidFill>
              <a:latin typeface="Arial"/>
              <a:cs typeface="Arial"/>
            </a:endParaRPr>
          </a:p>
        </p:txBody>
      </p:sp>
      <p:sp>
        <p:nvSpPr>
          <p:cNvPr id="5" name="TextBox 4">
            <a:extLst>
              <a:ext uri="{FF2B5EF4-FFF2-40B4-BE49-F238E27FC236}">
                <a16:creationId xmlns:a16="http://schemas.microsoft.com/office/drawing/2014/main" id="{906938F1-3263-4429-ABAC-4B098D5E0EDB}"/>
              </a:ext>
            </a:extLst>
          </p:cNvPr>
          <p:cNvSpPr txBox="1"/>
          <p:nvPr/>
        </p:nvSpPr>
        <p:spPr>
          <a:xfrm>
            <a:off x="339437" y="6001434"/>
            <a:ext cx="4038600" cy="646331"/>
          </a:xfrm>
          <a:prstGeom prst="rect">
            <a:avLst/>
          </a:prstGeom>
          <a:noFill/>
        </p:spPr>
        <p:txBody>
          <a:bodyPr wrap="square" rtlCol="0">
            <a:spAutoFit/>
          </a:bodyPr>
          <a:lstStyle/>
          <a:p>
            <a:r>
              <a:rPr lang="en-US" b="1" spc="-15">
                <a:solidFill>
                  <a:schemeClr val="bg1"/>
                </a:solidFill>
                <a:latin typeface="Arial"/>
                <a:cs typeface="Arial"/>
              </a:rPr>
              <a:t>B</a:t>
            </a:r>
            <a:r>
              <a:rPr lang="en-US" spc="-15">
                <a:solidFill>
                  <a:schemeClr val="bg1"/>
                </a:solidFill>
                <a:latin typeface="Arial"/>
                <a:cs typeface="Arial"/>
              </a:rPr>
              <a:t>iomedical </a:t>
            </a:r>
            <a:r>
              <a:rPr lang="en-US" b="1" spc="-15">
                <a:solidFill>
                  <a:schemeClr val="bg1"/>
                </a:solidFill>
                <a:latin typeface="Arial"/>
                <a:cs typeface="Arial"/>
              </a:rPr>
              <a:t>R</a:t>
            </a:r>
            <a:r>
              <a:rPr lang="en-US" spc="-15">
                <a:solidFill>
                  <a:schemeClr val="bg1"/>
                </a:solidFill>
                <a:latin typeface="Arial"/>
                <a:cs typeface="Arial"/>
              </a:rPr>
              <a:t>esearch </a:t>
            </a:r>
            <a:r>
              <a:rPr lang="en-US" b="1" spc="-15">
                <a:solidFill>
                  <a:schemeClr val="bg1"/>
                </a:solidFill>
                <a:latin typeface="Arial"/>
                <a:cs typeface="Arial"/>
              </a:rPr>
              <a:t>A</a:t>
            </a:r>
            <a:r>
              <a:rPr lang="en-US" spc="-15">
                <a:solidFill>
                  <a:schemeClr val="bg1"/>
                </a:solidFill>
                <a:latin typeface="Arial"/>
                <a:cs typeface="Arial"/>
              </a:rPr>
              <a:t>ward</a:t>
            </a:r>
          </a:p>
          <a:p>
            <a:r>
              <a:rPr lang="en-US" b="1" spc="-15">
                <a:solidFill>
                  <a:srgbClr val="EBFF80"/>
                </a:solidFill>
                <a:latin typeface="Arial"/>
                <a:cs typeface="Arial"/>
              </a:rPr>
              <a:t>R</a:t>
            </a:r>
            <a:r>
              <a:rPr lang="en-US" spc="-15">
                <a:solidFill>
                  <a:srgbClr val="EBFF80"/>
                </a:solidFill>
                <a:latin typeface="Arial"/>
                <a:cs typeface="Arial"/>
              </a:rPr>
              <a:t>esearch </a:t>
            </a:r>
            <a:r>
              <a:rPr lang="en-US" b="1" spc="-15">
                <a:solidFill>
                  <a:srgbClr val="EBFF80"/>
                </a:solidFill>
                <a:latin typeface="Arial"/>
                <a:cs typeface="Arial"/>
              </a:rPr>
              <a:t>A</a:t>
            </a:r>
            <a:r>
              <a:rPr lang="en-US" spc="-15">
                <a:solidFill>
                  <a:srgbClr val="EBFF80"/>
                </a:solidFill>
                <a:latin typeface="Arial"/>
                <a:cs typeface="Arial"/>
              </a:rPr>
              <a:t>id </a:t>
            </a:r>
            <a:r>
              <a:rPr lang="en-US" b="1" spc="-15">
                <a:solidFill>
                  <a:srgbClr val="EBFF80"/>
                </a:solidFill>
                <a:latin typeface="Arial"/>
                <a:cs typeface="Arial"/>
              </a:rPr>
              <a:t>A</a:t>
            </a:r>
            <a:r>
              <a:rPr lang="en-US" spc="-15">
                <a:solidFill>
                  <a:srgbClr val="EBFF80"/>
                </a:solidFill>
                <a:latin typeface="Arial"/>
                <a:cs typeface="Arial"/>
              </a:rPr>
              <a:t>ward</a:t>
            </a:r>
            <a:endParaRPr lang="en-US">
              <a:solidFill>
                <a:srgbClr val="EBFF80"/>
              </a:solidFill>
            </a:endParaRPr>
          </a:p>
        </p:txBody>
      </p:sp>
    </p:spTree>
    <p:extLst>
      <p:ext uri="{BB962C8B-B14F-4D97-AF65-F5344CB8AC3E}">
        <p14:creationId xmlns:p14="http://schemas.microsoft.com/office/powerpoint/2010/main" val="3098745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87D85F-0381-4CE5-B46E-5D11F53B39DC}"/>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2">
            <a:extLst>
              <a:ext uri="{FF2B5EF4-FFF2-40B4-BE49-F238E27FC236}">
                <a16:creationId xmlns:a16="http://schemas.microsoft.com/office/drawing/2014/main" id="{AFBE6A28-AA72-4992-89B6-A3E2926EE276}"/>
              </a:ext>
            </a:extLst>
          </p:cNvPr>
          <p:cNvSpPr txBox="1">
            <a:spLocks/>
          </p:cNvSpPr>
          <p:nvPr/>
        </p:nvSpPr>
        <p:spPr>
          <a:xfrm>
            <a:off x="5486400" y="304800"/>
            <a:ext cx="5966663" cy="622222"/>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400">
                <a:solidFill>
                  <a:schemeClr val="bg1"/>
                </a:solidFill>
                <a:latin typeface="Arial Black" panose="020B0A04020102020204" pitchFamily="34" charset="0"/>
              </a:rPr>
              <a:t>BRA: </a:t>
            </a:r>
            <a:r>
              <a:rPr lang="en-US" sz="4400" spc="-5">
                <a:solidFill>
                  <a:schemeClr val="bg1"/>
                </a:solidFill>
                <a:latin typeface="Arial Black" panose="020B0A04020102020204" pitchFamily="34" charset="0"/>
              </a:rPr>
              <a:t>Other</a:t>
            </a:r>
            <a:r>
              <a:rPr lang="en-US" sz="4400" spc="-65">
                <a:solidFill>
                  <a:schemeClr val="bg1"/>
                </a:solidFill>
                <a:latin typeface="Arial Black" panose="020B0A04020102020204" pitchFamily="34" charset="0"/>
              </a:rPr>
              <a:t> </a:t>
            </a:r>
            <a:r>
              <a:rPr lang="en-US" sz="4400">
                <a:solidFill>
                  <a:schemeClr val="bg1"/>
                </a:solidFill>
                <a:latin typeface="Arial Black" panose="020B0A04020102020204" pitchFamily="34" charset="0"/>
              </a:rPr>
              <a:t>Info</a:t>
            </a:r>
          </a:p>
        </p:txBody>
      </p:sp>
      <p:sp>
        <p:nvSpPr>
          <p:cNvPr id="4" name="object 3">
            <a:extLst>
              <a:ext uri="{FF2B5EF4-FFF2-40B4-BE49-F238E27FC236}">
                <a16:creationId xmlns:a16="http://schemas.microsoft.com/office/drawing/2014/main" id="{688043B6-5013-4AE0-ABF2-AE274D133881}"/>
              </a:ext>
            </a:extLst>
          </p:cNvPr>
          <p:cNvSpPr txBox="1"/>
          <p:nvPr/>
        </p:nvSpPr>
        <p:spPr>
          <a:xfrm>
            <a:off x="3886200" y="1600200"/>
            <a:ext cx="7772400" cy="4553811"/>
          </a:xfrm>
          <a:prstGeom prst="rect">
            <a:avLst/>
          </a:prstGeom>
        </p:spPr>
        <p:txBody>
          <a:bodyPr vert="horz" wrap="square" lIns="0" tIns="44450" rIns="0" bIns="0" rtlCol="0">
            <a:spAutoFit/>
          </a:bodyPr>
          <a:lstStyle/>
          <a:p>
            <a:pPr marL="241300" indent="-228600">
              <a:spcBef>
                <a:spcPts val="350"/>
              </a:spcBef>
              <a:buChar char="•"/>
              <a:tabLst>
                <a:tab pos="241300" algn="l"/>
              </a:tabLst>
            </a:pPr>
            <a:r>
              <a:rPr sz="2800">
                <a:solidFill>
                  <a:srgbClr val="73D1F5"/>
                </a:solidFill>
                <a:latin typeface="Arial"/>
                <a:cs typeface="Arial"/>
              </a:rPr>
              <a:t>Investigator-initiated</a:t>
            </a:r>
            <a:r>
              <a:rPr sz="2800" spc="-10">
                <a:solidFill>
                  <a:srgbClr val="73D1F5"/>
                </a:solidFill>
                <a:latin typeface="Arial"/>
                <a:cs typeface="Arial"/>
              </a:rPr>
              <a:t> </a:t>
            </a:r>
            <a:r>
              <a:rPr sz="2800" spc="-5">
                <a:solidFill>
                  <a:srgbClr val="73D1F5"/>
                </a:solidFill>
                <a:latin typeface="Arial"/>
                <a:cs typeface="Arial"/>
              </a:rPr>
              <a:t>research</a:t>
            </a:r>
            <a:endParaRPr sz="2800">
              <a:solidFill>
                <a:srgbClr val="73D1F5"/>
              </a:solidFill>
              <a:latin typeface="Arial"/>
              <a:cs typeface="Arial"/>
            </a:endParaRPr>
          </a:p>
          <a:p>
            <a:pPr marL="698500" lvl="1" indent="-228600">
              <a:spcBef>
                <a:spcPts val="220"/>
              </a:spcBef>
              <a:buChar char="•"/>
              <a:tabLst>
                <a:tab pos="698500" algn="l"/>
              </a:tabLst>
            </a:pPr>
            <a:r>
              <a:rPr sz="2400">
                <a:solidFill>
                  <a:srgbClr val="73D1F5"/>
                </a:solidFill>
                <a:latin typeface="Arial"/>
                <a:cs typeface="Arial"/>
              </a:rPr>
              <a:t>Orthodontics &amp; </a:t>
            </a:r>
            <a:r>
              <a:rPr sz="2400" spc="-5">
                <a:solidFill>
                  <a:srgbClr val="73D1F5"/>
                </a:solidFill>
                <a:latin typeface="Arial"/>
                <a:cs typeface="Arial"/>
              </a:rPr>
              <a:t>related</a:t>
            </a:r>
            <a:r>
              <a:rPr sz="2400" spc="-10">
                <a:solidFill>
                  <a:srgbClr val="73D1F5"/>
                </a:solidFill>
                <a:latin typeface="Arial"/>
                <a:cs typeface="Arial"/>
              </a:rPr>
              <a:t> </a:t>
            </a:r>
            <a:r>
              <a:rPr sz="2400" spc="-5">
                <a:solidFill>
                  <a:srgbClr val="73D1F5"/>
                </a:solidFill>
                <a:latin typeface="Arial"/>
                <a:cs typeface="Arial"/>
              </a:rPr>
              <a:t>topics</a:t>
            </a:r>
            <a:endParaRPr sz="2400">
              <a:solidFill>
                <a:srgbClr val="73D1F5"/>
              </a:solidFill>
              <a:latin typeface="Arial"/>
              <a:cs typeface="Arial"/>
            </a:endParaRPr>
          </a:p>
          <a:p>
            <a:pPr marL="698500" lvl="1" indent="-228600">
              <a:spcBef>
                <a:spcPts val="219"/>
              </a:spcBef>
              <a:buChar char="•"/>
              <a:tabLst>
                <a:tab pos="698500" algn="l"/>
              </a:tabLst>
            </a:pPr>
            <a:r>
              <a:rPr sz="2400" spc="-5">
                <a:solidFill>
                  <a:srgbClr val="73D1F5"/>
                </a:solidFill>
                <a:latin typeface="Arial"/>
                <a:cs typeface="Arial"/>
              </a:rPr>
              <a:t>Expected </a:t>
            </a:r>
            <a:r>
              <a:rPr sz="2400">
                <a:solidFill>
                  <a:srgbClr val="73D1F5"/>
                </a:solidFill>
                <a:latin typeface="Arial"/>
                <a:cs typeface="Arial"/>
              </a:rPr>
              <a:t>to </a:t>
            </a:r>
            <a:r>
              <a:rPr sz="2400" spc="-5">
                <a:solidFill>
                  <a:srgbClr val="73D1F5"/>
                </a:solidFill>
                <a:latin typeface="Arial"/>
                <a:cs typeface="Arial"/>
              </a:rPr>
              <a:t>lead</a:t>
            </a:r>
            <a:r>
              <a:rPr sz="2400" spc="20">
                <a:solidFill>
                  <a:srgbClr val="73D1F5"/>
                </a:solidFill>
                <a:latin typeface="Arial"/>
                <a:cs typeface="Arial"/>
              </a:rPr>
              <a:t> </a:t>
            </a:r>
            <a:r>
              <a:rPr sz="2400">
                <a:solidFill>
                  <a:srgbClr val="73D1F5"/>
                </a:solidFill>
                <a:latin typeface="Arial"/>
                <a:cs typeface="Arial"/>
              </a:rPr>
              <a:t>to</a:t>
            </a:r>
          </a:p>
          <a:p>
            <a:pPr marL="1155700" lvl="2" indent="-229235">
              <a:spcBef>
                <a:spcPts val="270"/>
              </a:spcBef>
              <a:buChar char="•"/>
              <a:tabLst>
                <a:tab pos="1155065" algn="l"/>
                <a:tab pos="1156335" algn="l"/>
              </a:tabLst>
            </a:pPr>
            <a:r>
              <a:rPr sz="2000">
                <a:solidFill>
                  <a:srgbClr val="73D1F5"/>
                </a:solidFill>
                <a:latin typeface="Arial"/>
                <a:cs typeface="Arial"/>
              </a:rPr>
              <a:t>Publications</a:t>
            </a:r>
          </a:p>
          <a:p>
            <a:pPr marL="1155700" lvl="2" indent="-229235">
              <a:spcBef>
                <a:spcPts val="260"/>
              </a:spcBef>
              <a:buChar char="•"/>
              <a:tabLst>
                <a:tab pos="1155065" algn="l"/>
                <a:tab pos="1156335" algn="l"/>
              </a:tabLst>
            </a:pPr>
            <a:r>
              <a:rPr sz="2000">
                <a:solidFill>
                  <a:srgbClr val="73D1F5"/>
                </a:solidFill>
                <a:latin typeface="Arial"/>
                <a:cs typeface="Arial"/>
              </a:rPr>
              <a:t>Preliminary data: external grant applications (e.g.</a:t>
            </a:r>
            <a:r>
              <a:rPr lang="en-US" sz="2000">
                <a:solidFill>
                  <a:srgbClr val="73D1F5"/>
                </a:solidFill>
                <a:latin typeface="Arial"/>
                <a:cs typeface="Arial"/>
              </a:rPr>
              <a:t>,</a:t>
            </a:r>
            <a:r>
              <a:rPr sz="2000" spc="-140">
                <a:solidFill>
                  <a:srgbClr val="73D1F5"/>
                </a:solidFill>
                <a:latin typeface="Arial"/>
                <a:cs typeface="Arial"/>
              </a:rPr>
              <a:t> </a:t>
            </a:r>
            <a:r>
              <a:rPr sz="2000">
                <a:solidFill>
                  <a:srgbClr val="73D1F5"/>
                </a:solidFill>
                <a:latin typeface="Arial"/>
                <a:cs typeface="Arial"/>
              </a:rPr>
              <a:t>NIH)</a:t>
            </a:r>
          </a:p>
          <a:p>
            <a:pPr marL="698500" lvl="1" indent="-228600">
              <a:spcBef>
                <a:spcPts val="200"/>
              </a:spcBef>
              <a:buChar char="•"/>
              <a:tabLst>
                <a:tab pos="698500" algn="l"/>
              </a:tabLst>
            </a:pPr>
            <a:r>
              <a:rPr sz="2400" spc="-5">
                <a:solidFill>
                  <a:srgbClr val="73D1F5"/>
                </a:solidFill>
                <a:latin typeface="Arial"/>
                <a:cs typeface="Arial"/>
              </a:rPr>
              <a:t>Scientific </a:t>
            </a:r>
            <a:r>
              <a:rPr sz="2400">
                <a:solidFill>
                  <a:srgbClr val="73D1F5"/>
                </a:solidFill>
                <a:latin typeface="Arial"/>
                <a:cs typeface="Arial"/>
              </a:rPr>
              <a:t>merit </a:t>
            </a:r>
            <a:r>
              <a:rPr sz="2400" spc="-5">
                <a:solidFill>
                  <a:srgbClr val="73D1F5"/>
                </a:solidFill>
                <a:latin typeface="Arial"/>
                <a:cs typeface="Arial"/>
              </a:rPr>
              <a:t>emphasized</a:t>
            </a:r>
            <a:endParaRPr sz="2400">
              <a:solidFill>
                <a:srgbClr val="73D1F5"/>
              </a:solidFill>
              <a:latin typeface="Arial"/>
              <a:cs typeface="Arial"/>
            </a:endParaRPr>
          </a:p>
          <a:p>
            <a:pPr marL="241300" indent="-228600">
              <a:spcBef>
                <a:spcPts val="660"/>
              </a:spcBef>
              <a:buChar char="•"/>
              <a:tabLst>
                <a:tab pos="241300" algn="l"/>
              </a:tabLst>
            </a:pPr>
            <a:r>
              <a:rPr sz="2800" spc="-5">
                <a:solidFill>
                  <a:srgbClr val="73D1F5"/>
                </a:solidFill>
                <a:latin typeface="Arial"/>
                <a:cs typeface="Arial"/>
              </a:rPr>
              <a:t>No limit: # </a:t>
            </a:r>
            <a:r>
              <a:rPr sz="2800">
                <a:solidFill>
                  <a:srgbClr val="73D1F5"/>
                </a:solidFill>
                <a:latin typeface="Arial"/>
                <a:cs typeface="Arial"/>
              </a:rPr>
              <a:t>of proposals per orthodontic</a:t>
            </a:r>
            <a:r>
              <a:rPr sz="2800" spc="-40">
                <a:solidFill>
                  <a:srgbClr val="73D1F5"/>
                </a:solidFill>
                <a:latin typeface="Arial"/>
                <a:cs typeface="Arial"/>
              </a:rPr>
              <a:t> </a:t>
            </a:r>
            <a:r>
              <a:rPr sz="2800">
                <a:solidFill>
                  <a:srgbClr val="73D1F5"/>
                </a:solidFill>
                <a:latin typeface="Arial"/>
                <a:cs typeface="Arial"/>
              </a:rPr>
              <a:t>program</a:t>
            </a:r>
          </a:p>
          <a:p>
            <a:pPr marL="241300" indent="-228600">
              <a:spcBef>
                <a:spcPts val="660"/>
              </a:spcBef>
              <a:buChar char="•"/>
              <a:tabLst>
                <a:tab pos="241300" algn="l"/>
              </a:tabLst>
            </a:pPr>
            <a:r>
              <a:rPr sz="2800" spc="-5">
                <a:solidFill>
                  <a:srgbClr val="73D1F5"/>
                </a:solidFill>
                <a:latin typeface="Arial"/>
                <a:cs typeface="Arial"/>
              </a:rPr>
              <a:t>PI</a:t>
            </a:r>
            <a:r>
              <a:rPr sz="2800" spc="-105">
                <a:solidFill>
                  <a:srgbClr val="73D1F5"/>
                </a:solidFill>
                <a:latin typeface="Arial"/>
                <a:cs typeface="Arial"/>
              </a:rPr>
              <a:t> </a:t>
            </a:r>
            <a:r>
              <a:rPr sz="2800" spc="-5">
                <a:solidFill>
                  <a:srgbClr val="73D1F5"/>
                </a:solidFill>
                <a:latin typeface="Arial"/>
                <a:cs typeface="Arial"/>
              </a:rPr>
              <a:t>may</a:t>
            </a:r>
            <a:endParaRPr sz="2800">
              <a:solidFill>
                <a:srgbClr val="73D1F5"/>
              </a:solidFill>
              <a:latin typeface="Arial"/>
              <a:cs typeface="Arial"/>
            </a:endParaRPr>
          </a:p>
          <a:p>
            <a:pPr marL="698500" lvl="1" indent="-228600">
              <a:spcBef>
                <a:spcPts val="220"/>
              </a:spcBef>
              <a:buChar char="•"/>
              <a:tabLst>
                <a:tab pos="698500" algn="l"/>
              </a:tabLst>
            </a:pPr>
            <a:r>
              <a:rPr sz="2400" spc="-5">
                <a:solidFill>
                  <a:srgbClr val="73D1F5"/>
                </a:solidFill>
                <a:latin typeface="Arial"/>
                <a:cs typeface="Arial"/>
              </a:rPr>
              <a:t>Apply </a:t>
            </a:r>
            <a:r>
              <a:rPr sz="2400">
                <a:solidFill>
                  <a:srgbClr val="73D1F5"/>
                </a:solidFill>
                <a:latin typeface="Arial"/>
                <a:cs typeface="Arial"/>
              </a:rPr>
              <a:t>for </a:t>
            </a:r>
            <a:r>
              <a:rPr sz="2400" spc="-5">
                <a:solidFill>
                  <a:srgbClr val="73D1F5"/>
                </a:solidFill>
                <a:latin typeface="Arial"/>
                <a:cs typeface="Arial"/>
              </a:rPr>
              <a:t>both </a:t>
            </a:r>
            <a:r>
              <a:rPr sz="2400">
                <a:solidFill>
                  <a:srgbClr val="73D1F5"/>
                </a:solidFill>
                <a:latin typeface="Arial"/>
                <a:cs typeface="Arial"/>
              </a:rPr>
              <a:t>BRA &amp; </a:t>
            </a:r>
            <a:r>
              <a:rPr sz="2400" spc="-45">
                <a:solidFill>
                  <a:srgbClr val="73D1F5"/>
                </a:solidFill>
                <a:latin typeface="Arial"/>
                <a:cs typeface="Arial"/>
              </a:rPr>
              <a:t>PFA </a:t>
            </a:r>
            <a:r>
              <a:rPr sz="2400">
                <a:solidFill>
                  <a:srgbClr val="73D1F5"/>
                </a:solidFill>
                <a:latin typeface="Arial"/>
                <a:cs typeface="Arial"/>
              </a:rPr>
              <a:t>- </a:t>
            </a:r>
            <a:r>
              <a:rPr sz="2400" spc="-5">
                <a:solidFill>
                  <a:srgbClr val="73D1F5"/>
                </a:solidFill>
                <a:latin typeface="Arial"/>
                <a:cs typeface="Arial"/>
              </a:rPr>
              <a:t>only 1 will be</a:t>
            </a:r>
            <a:r>
              <a:rPr sz="2400" spc="-190">
                <a:solidFill>
                  <a:srgbClr val="73D1F5"/>
                </a:solidFill>
                <a:latin typeface="Arial"/>
                <a:cs typeface="Arial"/>
              </a:rPr>
              <a:t> </a:t>
            </a:r>
            <a:r>
              <a:rPr sz="2400" spc="-5">
                <a:solidFill>
                  <a:srgbClr val="73D1F5"/>
                </a:solidFill>
                <a:latin typeface="Arial"/>
                <a:cs typeface="Arial"/>
              </a:rPr>
              <a:t>funded</a:t>
            </a:r>
            <a:endParaRPr sz="2400">
              <a:solidFill>
                <a:srgbClr val="73D1F5"/>
              </a:solidFill>
              <a:latin typeface="Arial"/>
              <a:cs typeface="Arial"/>
            </a:endParaRPr>
          </a:p>
          <a:p>
            <a:pPr marL="698500" lvl="1" indent="-228600">
              <a:spcBef>
                <a:spcPts val="220"/>
              </a:spcBef>
              <a:buChar char="•"/>
              <a:tabLst>
                <a:tab pos="698500" algn="l"/>
              </a:tabLst>
            </a:pPr>
            <a:r>
              <a:rPr sz="2400" spc="-5">
                <a:solidFill>
                  <a:srgbClr val="73D1F5"/>
                </a:solidFill>
                <a:latin typeface="Arial"/>
                <a:cs typeface="Arial"/>
              </a:rPr>
              <a:t>Can</a:t>
            </a:r>
            <a:r>
              <a:rPr sz="2400">
                <a:solidFill>
                  <a:srgbClr val="73D1F5"/>
                </a:solidFill>
                <a:latin typeface="Arial"/>
                <a:cs typeface="Arial"/>
              </a:rPr>
              <a:t>not </a:t>
            </a:r>
            <a:r>
              <a:rPr sz="2400" spc="-5">
                <a:solidFill>
                  <a:srgbClr val="73D1F5"/>
                </a:solidFill>
                <a:latin typeface="Arial"/>
                <a:cs typeface="Arial"/>
              </a:rPr>
              <a:t>apply </a:t>
            </a:r>
            <a:r>
              <a:rPr sz="2400">
                <a:solidFill>
                  <a:srgbClr val="73D1F5"/>
                </a:solidFill>
                <a:latin typeface="Arial"/>
                <a:cs typeface="Arial"/>
              </a:rPr>
              <a:t>if PI/Co-PI </a:t>
            </a:r>
            <a:r>
              <a:rPr sz="2400" spc="-5">
                <a:solidFill>
                  <a:srgbClr val="73D1F5"/>
                </a:solidFill>
                <a:latin typeface="Arial"/>
                <a:cs typeface="Arial"/>
              </a:rPr>
              <a:t>on another</a:t>
            </a:r>
            <a:r>
              <a:rPr sz="2400" spc="10">
                <a:solidFill>
                  <a:srgbClr val="73D1F5"/>
                </a:solidFill>
                <a:latin typeface="Arial"/>
                <a:cs typeface="Arial"/>
              </a:rPr>
              <a:t> </a:t>
            </a:r>
            <a:r>
              <a:rPr sz="2400" spc="-5">
                <a:solidFill>
                  <a:srgbClr val="73D1F5"/>
                </a:solidFill>
                <a:latin typeface="Arial"/>
                <a:cs typeface="Arial"/>
              </a:rPr>
              <a:t>application</a:t>
            </a:r>
            <a:r>
              <a:rPr lang="en-US" sz="2400" spc="-5">
                <a:solidFill>
                  <a:srgbClr val="73D1F5"/>
                </a:solidFill>
                <a:latin typeface="Arial"/>
                <a:cs typeface="Arial"/>
              </a:rPr>
              <a:t> in same or other category</a:t>
            </a:r>
            <a:endParaRPr sz="2400">
              <a:solidFill>
                <a:srgbClr val="73D1F5"/>
              </a:solidFill>
              <a:latin typeface="Arial"/>
              <a:cs typeface="Arial"/>
            </a:endParaRPr>
          </a:p>
        </p:txBody>
      </p:sp>
      <p:sp>
        <p:nvSpPr>
          <p:cNvPr id="5" name="TextBox 4">
            <a:extLst>
              <a:ext uri="{FF2B5EF4-FFF2-40B4-BE49-F238E27FC236}">
                <a16:creationId xmlns:a16="http://schemas.microsoft.com/office/drawing/2014/main" id="{404A5FE8-1154-41A4-8615-7FBEA6C18118}"/>
              </a:ext>
            </a:extLst>
          </p:cNvPr>
          <p:cNvSpPr txBox="1"/>
          <p:nvPr/>
        </p:nvSpPr>
        <p:spPr>
          <a:xfrm>
            <a:off x="339437" y="6001434"/>
            <a:ext cx="4038600" cy="646331"/>
          </a:xfrm>
          <a:prstGeom prst="rect">
            <a:avLst/>
          </a:prstGeom>
          <a:noFill/>
        </p:spPr>
        <p:txBody>
          <a:bodyPr wrap="square" rtlCol="0">
            <a:spAutoFit/>
          </a:bodyPr>
          <a:lstStyle/>
          <a:p>
            <a:r>
              <a:rPr lang="en-US" b="1" spc="-15">
                <a:solidFill>
                  <a:schemeClr val="bg1"/>
                </a:solidFill>
                <a:latin typeface="Arial"/>
                <a:cs typeface="Arial"/>
              </a:rPr>
              <a:t>B</a:t>
            </a:r>
            <a:r>
              <a:rPr lang="en-US" spc="-15">
                <a:solidFill>
                  <a:schemeClr val="bg1"/>
                </a:solidFill>
                <a:latin typeface="Arial"/>
                <a:cs typeface="Arial"/>
              </a:rPr>
              <a:t>iomedical </a:t>
            </a:r>
            <a:r>
              <a:rPr lang="en-US" b="1" spc="-15">
                <a:solidFill>
                  <a:schemeClr val="bg1"/>
                </a:solidFill>
                <a:latin typeface="Arial"/>
                <a:cs typeface="Arial"/>
              </a:rPr>
              <a:t>R</a:t>
            </a:r>
            <a:r>
              <a:rPr lang="en-US" spc="-15">
                <a:solidFill>
                  <a:schemeClr val="bg1"/>
                </a:solidFill>
                <a:latin typeface="Arial"/>
                <a:cs typeface="Arial"/>
              </a:rPr>
              <a:t>esearch </a:t>
            </a:r>
            <a:r>
              <a:rPr lang="en-US" b="1" spc="-15">
                <a:solidFill>
                  <a:schemeClr val="bg1"/>
                </a:solidFill>
                <a:latin typeface="Arial"/>
                <a:cs typeface="Arial"/>
              </a:rPr>
              <a:t>A</a:t>
            </a:r>
            <a:r>
              <a:rPr lang="en-US" spc="-15">
                <a:solidFill>
                  <a:schemeClr val="bg1"/>
                </a:solidFill>
                <a:latin typeface="Arial"/>
                <a:cs typeface="Arial"/>
              </a:rPr>
              <a:t>ward</a:t>
            </a:r>
          </a:p>
          <a:p>
            <a:r>
              <a:rPr lang="en-US" b="1" spc="-15">
                <a:solidFill>
                  <a:srgbClr val="EBFF80"/>
                </a:solidFill>
                <a:latin typeface="Arial"/>
                <a:cs typeface="Arial"/>
              </a:rPr>
              <a:t>R</a:t>
            </a:r>
            <a:r>
              <a:rPr lang="en-US" spc="-15">
                <a:solidFill>
                  <a:srgbClr val="EBFF80"/>
                </a:solidFill>
                <a:latin typeface="Arial"/>
                <a:cs typeface="Arial"/>
              </a:rPr>
              <a:t>esearch </a:t>
            </a:r>
            <a:r>
              <a:rPr lang="en-US" b="1" spc="-15">
                <a:solidFill>
                  <a:srgbClr val="EBFF80"/>
                </a:solidFill>
                <a:latin typeface="Arial"/>
                <a:cs typeface="Arial"/>
              </a:rPr>
              <a:t>A</a:t>
            </a:r>
            <a:r>
              <a:rPr lang="en-US" spc="-15">
                <a:solidFill>
                  <a:srgbClr val="EBFF80"/>
                </a:solidFill>
                <a:latin typeface="Arial"/>
                <a:cs typeface="Arial"/>
              </a:rPr>
              <a:t>id </a:t>
            </a:r>
            <a:r>
              <a:rPr lang="en-US" b="1" spc="-15">
                <a:solidFill>
                  <a:srgbClr val="EBFF80"/>
                </a:solidFill>
                <a:latin typeface="Arial"/>
                <a:cs typeface="Arial"/>
              </a:rPr>
              <a:t>A</a:t>
            </a:r>
            <a:r>
              <a:rPr lang="en-US" spc="-15">
                <a:solidFill>
                  <a:srgbClr val="EBFF80"/>
                </a:solidFill>
                <a:latin typeface="Arial"/>
                <a:cs typeface="Arial"/>
              </a:rPr>
              <a:t>ward</a:t>
            </a:r>
            <a:endParaRPr lang="en-US">
              <a:solidFill>
                <a:srgbClr val="EBFF80"/>
              </a:solidFill>
            </a:endParaRPr>
          </a:p>
        </p:txBody>
      </p:sp>
    </p:spTree>
    <p:extLst>
      <p:ext uri="{BB962C8B-B14F-4D97-AF65-F5344CB8AC3E}">
        <p14:creationId xmlns:p14="http://schemas.microsoft.com/office/powerpoint/2010/main" val="391895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87D85F-0381-4CE5-B46E-5D11F53B39DC}"/>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2">
            <a:extLst>
              <a:ext uri="{FF2B5EF4-FFF2-40B4-BE49-F238E27FC236}">
                <a16:creationId xmlns:a16="http://schemas.microsoft.com/office/drawing/2014/main" id="{C097F12E-F43F-4F52-89C3-372E4AA9B0D3}"/>
              </a:ext>
            </a:extLst>
          </p:cNvPr>
          <p:cNvSpPr txBox="1">
            <a:spLocks/>
          </p:cNvSpPr>
          <p:nvPr/>
        </p:nvSpPr>
        <p:spPr>
          <a:xfrm>
            <a:off x="5181600" y="152400"/>
            <a:ext cx="6452209" cy="6228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400">
                <a:solidFill>
                  <a:schemeClr val="bg1"/>
                </a:solidFill>
                <a:latin typeface="Arial Black" panose="020B0A04020102020204" pitchFamily="34" charset="0"/>
              </a:rPr>
              <a:t>Center</a:t>
            </a:r>
            <a:r>
              <a:rPr lang="en-US" sz="4400" spc="-320">
                <a:solidFill>
                  <a:schemeClr val="bg1"/>
                </a:solidFill>
                <a:latin typeface="Arial Black" panose="020B0A04020102020204" pitchFamily="34" charset="0"/>
              </a:rPr>
              <a:t> </a:t>
            </a:r>
            <a:r>
              <a:rPr lang="en-US" sz="4400" spc="-15">
                <a:solidFill>
                  <a:schemeClr val="bg1"/>
                </a:solidFill>
                <a:latin typeface="Arial Black" panose="020B0A04020102020204" pitchFamily="34" charset="0"/>
              </a:rPr>
              <a:t>Award</a:t>
            </a:r>
          </a:p>
        </p:txBody>
      </p:sp>
      <p:sp>
        <p:nvSpPr>
          <p:cNvPr id="4" name="object 3">
            <a:extLst>
              <a:ext uri="{FF2B5EF4-FFF2-40B4-BE49-F238E27FC236}">
                <a16:creationId xmlns:a16="http://schemas.microsoft.com/office/drawing/2014/main" id="{086EACB0-D4BB-4A31-B597-300C21C90D40}"/>
              </a:ext>
            </a:extLst>
          </p:cNvPr>
          <p:cNvSpPr txBox="1"/>
          <p:nvPr/>
        </p:nvSpPr>
        <p:spPr>
          <a:xfrm>
            <a:off x="3581399" y="1447800"/>
            <a:ext cx="8052409" cy="4404995"/>
          </a:xfrm>
          <a:prstGeom prst="rect">
            <a:avLst/>
          </a:prstGeom>
        </p:spPr>
        <p:txBody>
          <a:bodyPr vert="horz" wrap="square" lIns="0" tIns="50165" rIns="0" bIns="0" rtlCol="0">
            <a:spAutoFit/>
          </a:bodyPr>
          <a:lstStyle/>
          <a:p>
            <a:pPr marL="241300" indent="-228600">
              <a:spcBef>
                <a:spcPts val="395"/>
              </a:spcBef>
              <a:buChar char="•"/>
              <a:tabLst>
                <a:tab pos="241300" algn="l"/>
              </a:tabLst>
            </a:pPr>
            <a:r>
              <a:rPr sz="2600">
                <a:solidFill>
                  <a:srgbClr val="73D1F5"/>
                </a:solidFill>
                <a:latin typeface="Arial"/>
                <a:cs typeface="Arial"/>
              </a:rPr>
              <a:t>Four types – support</a:t>
            </a:r>
            <a:r>
              <a:rPr sz="2600" spc="-35">
                <a:solidFill>
                  <a:srgbClr val="73D1F5"/>
                </a:solidFill>
                <a:latin typeface="Arial"/>
                <a:cs typeface="Arial"/>
              </a:rPr>
              <a:t> </a:t>
            </a:r>
            <a:r>
              <a:rPr sz="2600">
                <a:solidFill>
                  <a:srgbClr val="73D1F5"/>
                </a:solidFill>
                <a:latin typeface="Arial"/>
                <a:cs typeface="Arial"/>
              </a:rPr>
              <a:t>for</a:t>
            </a:r>
          </a:p>
          <a:p>
            <a:pPr marL="984885" lvl="1" indent="-515620">
              <a:spcBef>
                <a:spcPts val="245"/>
              </a:spcBef>
              <a:buAutoNum type="arabicPeriod"/>
              <a:tabLst>
                <a:tab pos="984885" algn="l"/>
                <a:tab pos="985519" algn="l"/>
              </a:tabLst>
            </a:pPr>
            <a:r>
              <a:rPr sz="2200" spc="-5">
                <a:solidFill>
                  <a:srgbClr val="73D1F5"/>
                </a:solidFill>
                <a:latin typeface="Arial"/>
                <a:cs typeface="Arial"/>
              </a:rPr>
              <a:t>Establishing a “center” of</a:t>
            </a:r>
            <a:r>
              <a:rPr sz="2200" spc="20">
                <a:solidFill>
                  <a:srgbClr val="73D1F5"/>
                </a:solidFill>
                <a:latin typeface="Arial"/>
                <a:cs typeface="Arial"/>
              </a:rPr>
              <a:t> </a:t>
            </a:r>
            <a:r>
              <a:rPr sz="2200" spc="-5">
                <a:solidFill>
                  <a:srgbClr val="73D1F5"/>
                </a:solidFill>
                <a:latin typeface="Arial"/>
                <a:cs typeface="Arial"/>
              </a:rPr>
              <a:t>investigation</a:t>
            </a:r>
            <a:endParaRPr sz="2200">
              <a:solidFill>
                <a:srgbClr val="73D1F5"/>
              </a:solidFill>
              <a:latin typeface="Arial"/>
              <a:cs typeface="Arial"/>
            </a:endParaRPr>
          </a:p>
          <a:p>
            <a:pPr marL="984885" lvl="1" indent="-515620">
              <a:spcBef>
                <a:spcPts val="240"/>
              </a:spcBef>
              <a:buAutoNum type="arabicPeriod"/>
              <a:tabLst>
                <a:tab pos="984885" algn="l"/>
                <a:tab pos="985519" algn="l"/>
              </a:tabLst>
            </a:pPr>
            <a:r>
              <a:rPr sz="2200" spc="-5">
                <a:solidFill>
                  <a:srgbClr val="73D1F5"/>
                </a:solidFill>
                <a:latin typeface="Arial"/>
                <a:cs typeface="Arial"/>
              </a:rPr>
              <a:t>Established “center” of</a:t>
            </a:r>
            <a:r>
              <a:rPr sz="2200" spc="25">
                <a:solidFill>
                  <a:srgbClr val="73D1F5"/>
                </a:solidFill>
                <a:latin typeface="Arial"/>
                <a:cs typeface="Arial"/>
              </a:rPr>
              <a:t> </a:t>
            </a:r>
            <a:r>
              <a:rPr sz="2200" spc="-5">
                <a:solidFill>
                  <a:srgbClr val="73D1F5"/>
                </a:solidFill>
                <a:latin typeface="Arial"/>
                <a:cs typeface="Arial"/>
              </a:rPr>
              <a:t>investigation</a:t>
            </a:r>
            <a:endParaRPr sz="2200">
              <a:solidFill>
                <a:srgbClr val="73D1F5"/>
              </a:solidFill>
              <a:latin typeface="Arial"/>
              <a:cs typeface="Arial"/>
            </a:endParaRPr>
          </a:p>
          <a:p>
            <a:pPr marL="984885" lvl="1" indent="-515620">
              <a:spcBef>
                <a:spcPts val="229"/>
              </a:spcBef>
              <a:buAutoNum type="arabicPeriod"/>
              <a:tabLst>
                <a:tab pos="984885" algn="l"/>
                <a:tab pos="985519" algn="l"/>
              </a:tabLst>
            </a:pPr>
            <a:r>
              <a:rPr sz="2200">
                <a:solidFill>
                  <a:srgbClr val="73D1F5"/>
                </a:solidFill>
                <a:latin typeface="Arial"/>
                <a:cs typeface="Arial"/>
              </a:rPr>
              <a:t>Special collections </a:t>
            </a:r>
            <a:r>
              <a:rPr sz="2200" spc="-5">
                <a:solidFill>
                  <a:srgbClr val="73D1F5"/>
                </a:solidFill>
                <a:latin typeface="Arial"/>
                <a:cs typeface="Arial"/>
              </a:rPr>
              <a:t>&amp;</a:t>
            </a:r>
            <a:r>
              <a:rPr sz="2200" spc="-35">
                <a:solidFill>
                  <a:srgbClr val="73D1F5"/>
                </a:solidFill>
                <a:latin typeface="Arial"/>
                <a:cs typeface="Arial"/>
              </a:rPr>
              <a:t> </a:t>
            </a:r>
            <a:r>
              <a:rPr sz="2200">
                <a:solidFill>
                  <a:srgbClr val="73D1F5"/>
                </a:solidFill>
                <a:latin typeface="Arial"/>
                <a:cs typeface="Arial"/>
              </a:rPr>
              <a:t>databases</a:t>
            </a:r>
          </a:p>
          <a:p>
            <a:pPr marL="984885" marR="5080" lvl="1" indent="-515620">
              <a:lnSpc>
                <a:spcPts val="2380"/>
              </a:lnSpc>
              <a:spcBef>
                <a:spcPts val="535"/>
              </a:spcBef>
              <a:buAutoNum type="arabicPeriod"/>
              <a:tabLst>
                <a:tab pos="984885" algn="l"/>
                <a:tab pos="985519" algn="l"/>
              </a:tabLst>
            </a:pPr>
            <a:r>
              <a:rPr sz="2200" spc="-5">
                <a:solidFill>
                  <a:srgbClr val="73D1F5"/>
                </a:solidFill>
                <a:latin typeface="Arial"/>
                <a:cs typeface="Arial"/>
              </a:rPr>
              <a:t>Collaborative inter-institutional symposia / workshops to expedite discoveries &amp; </a:t>
            </a:r>
            <a:r>
              <a:rPr sz="2200">
                <a:solidFill>
                  <a:srgbClr val="73D1F5"/>
                </a:solidFill>
                <a:latin typeface="Arial"/>
                <a:cs typeface="Arial"/>
              </a:rPr>
              <a:t>technology</a:t>
            </a:r>
            <a:r>
              <a:rPr sz="2200" spc="30">
                <a:solidFill>
                  <a:srgbClr val="73D1F5"/>
                </a:solidFill>
                <a:latin typeface="Arial"/>
                <a:cs typeface="Arial"/>
              </a:rPr>
              <a:t> </a:t>
            </a:r>
            <a:r>
              <a:rPr sz="2200" spc="-5">
                <a:solidFill>
                  <a:srgbClr val="73D1F5"/>
                </a:solidFill>
                <a:latin typeface="Arial"/>
                <a:cs typeface="Arial"/>
              </a:rPr>
              <a:t>transfer</a:t>
            </a:r>
            <a:endParaRPr sz="2200">
              <a:solidFill>
                <a:srgbClr val="73D1F5"/>
              </a:solidFill>
              <a:latin typeface="Arial"/>
              <a:cs typeface="Arial"/>
            </a:endParaRPr>
          </a:p>
          <a:p>
            <a:pPr marL="241300" indent="-228600">
              <a:spcBef>
                <a:spcPts val="640"/>
              </a:spcBef>
              <a:buChar char="•"/>
              <a:tabLst>
                <a:tab pos="241300" algn="l"/>
              </a:tabLst>
            </a:pPr>
            <a:r>
              <a:rPr sz="2600">
                <a:solidFill>
                  <a:srgbClr val="73D1F5"/>
                </a:solidFill>
                <a:latin typeface="Arial"/>
                <a:cs typeface="Arial"/>
              </a:rPr>
              <a:t>Project Plan ≤10</a:t>
            </a:r>
            <a:r>
              <a:rPr sz="2600" spc="-20">
                <a:solidFill>
                  <a:srgbClr val="73D1F5"/>
                </a:solidFill>
                <a:latin typeface="Arial"/>
                <a:cs typeface="Arial"/>
              </a:rPr>
              <a:t> </a:t>
            </a:r>
            <a:r>
              <a:rPr sz="2600">
                <a:solidFill>
                  <a:srgbClr val="73D1F5"/>
                </a:solidFill>
                <a:latin typeface="Arial"/>
                <a:cs typeface="Arial"/>
              </a:rPr>
              <a:t>pages</a:t>
            </a:r>
          </a:p>
          <a:p>
            <a:pPr marL="241300" indent="-228600">
              <a:spcBef>
                <a:spcPts val="690"/>
              </a:spcBef>
              <a:buChar char="•"/>
              <a:tabLst>
                <a:tab pos="241300" algn="l"/>
              </a:tabLst>
            </a:pPr>
            <a:r>
              <a:rPr sz="2600">
                <a:solidFill>
                  <a:srgbClr val="73D1F5"/>
                </a:solidFill>
                <a:latin typeface="Arial"/>
                <a:cs typeface="Arial"/>
              </a:rPr>
              <a:t>Content depends on </a:t>
            </a:r>
            <a:r>
              <a:rPr sz="2600" spc="-35">
                <a:solidFill>
                  <a:srgbClr val="73D1F5"/>
                </a:solidFill>
                <a:latin typeface="Arial"/>
                <a:cs typeface="Arial"/>
              </a:rPr>
              <a:t>Type </a:t>
            </a:r>
            <a:r>
              <a:rPr sz="2600">
                <a:solidFill>
                  <a:srgbClr val="73D1F5"/>
                </a:solidFill>
                <a:latin typeface="Arial"/>
                <a:cs typeface="Arial"/>
              </a:rPr>
              <a:t>1 to</a:t>
            </a:r>
            <a:r>
              <a:rPr sz="2600" spc="-55">
                <a:solidFill>
                  <a:srgbClr val="73D1F5"/>
                </a:solidFill>
                <a:latin typeface="Arial"/>
                <a:cs typeface="Arial"/>
              </a:rPr>
              <a:t> </a:t>
            </a:r>
            <a:r>
              <a:rPr sz="2600">
                <a:solidFill>
                  <a:srgbClr val="73D1F5"/>
                </a:solidFill>
                <a:latin typeface="Arial"/>
                <a:cs typeface="Arial"/>
              </a:rPr>
              <a:t>4</a:t>
            </a:r>
          </a:p>
          <a:p>
            <a:pPr marL="241300" indent="-228600">
              <a:spcBef>
                <a:spcPts val="680"/>
              </a:spcBef>
              <a:buChar char="•"/>
              <a:tabLst>
                <a:tab pos="241300" algn="l"/>
              </a:tabLst>
            </a:pPr>
            <a:r>
              <a:rPr sz="2600">
                <a:solidFill>
                  <a:srgbClr val="73D1F5"/>
                </a:solidFill>
                <a:latin typeface="Arial"/>
                <a:cs typeface="Arial"/>
              </a:rPr>
              <a:t>Need to</a:t>
            </a:r>
            <a:r>
              <a:rPr sz="2600" spc="-10">
                <a:solidFill>
                  <a:srgbClr val="73D1F5"/>
                </a:solidFill>
                <a:latin typeface="Arial"/>
                <a:cs typeface="Arial"/>
              </a:rPr>
              <a:t> </a:t>
            </a:r>
            <a:r>
              <a:rPr sz="2600">
                <a:solidFill>
                  <a:srgbClr val="73D1F5"/>
                </a:solidFill>
                <a:latin typeface="Arial"/>
                <a:cs typeface="Arial"/>
              </a:rPr>
              <a:t>demonstrate</a:t>
            </a:r>
          </a:p>
          <a:p>
            <a:pPr marL="697865" indent="-228600">
              <a:spcBef>
                <a:spcPts val="259"/>
              </a:spcBef>
              <a:buChar char="•"/>
              <a:tabLst>
                <a:tab pos="697865" algn="l"/>
                <a:tab pos="698500" algn="l"/>
              </a:tabLst>
            </a:pPr>
            <a:r>
              <a:rPr sz="2200" spc="-5">
                <a:solidFill>
                  <a:srgbClr val="73D1F5"/>
                </a:solidFill>
                <a:latin typeface="Arial"/>
                <a:cs typeface="Arial"/>
              </a:rPr>
              <a:t>Genuine cooperative and collaborative</a:t>
            </a:r>
            <a:r>
              <a:rPr sz="2200" spc="60">
                <a:solidFill>
                  <a:srgbClr val="73D1F5"/>
                </a:solidFill>
                <a:latin typeface="Arial"/>
                <a:cs typeface="Arial"/>
              </a:rPr>
              <a:t> </a:t>
            </a:r>
            <a:r>
              <a:rPr sz="2200" spc="-5">
                <a:solidFill>
                  <a:srgbClr val="73D1F5"/>
                </a:solidFill>
                <a:latin typeface="Arial"/>
                <a:cs typeface="Arial"/>
              </a:rPr>
              <a:t>undertaking</a:t>
            </a:r>
            <a:endParaRPr sz="2200">
              <a:solidFill>
                <a:srgbClr val="73D1F5"/>
              </a:solidFill>
              <a:latin typeface="Arial"/>
              <a:cs typeface="Arial"/>
            </a:endParaRPr>
          </a:p>
          <a:p>
            <a:pPr marL="697865" indent="-228600">
              <a:spcBef>
                <a:spcPts val="229"/>
              </a:spcBef>
              <a:buChar char="•"/>
              <a:tabLst>
                <a:tab pos="697865" algn="l"/>
                <a:tab pos="698500" algn="l"/>
              </a:tabLst>
            </a:pPr>
            <a:r>
              <a:rPr sz="2200" spc="-5">
                <a:solidFill>
                  <a:srgbClr val="73D1F5"/>
                </a:solidFill>
                <a:latin typeface="Arial"/>
                <a:cs typeface="Arial"/>
              </a:rPr>
              <a:t>Not merely an expanded</a:t>
            </a:r>
            <a:r>
              <a:rPr sz="2200" spc="45">
                <a:solidFill>
                  <a:srgbClr val="73D1F5"/>
                </a:solidFill>
                <a:latin typeface="Arial"/>
                <a:cs typeface="Arial"/>
              </a:rPr>
              <a:t> </a:t>
            </a:r>
            <a:r>
              <a:rPr sz="2200" spc="-5">
                <a:solidFill>
                  <a:srgbClr val="73D1F5"/>
                </a:solidFill>
                <a:latin typeface="Arial"/>
                <a:cs typeface="Arial"/>
              </a:rPr>
              <a:t>BRA</a:t>
            </a:r>
            <a:endParaRPr sz="2200">
              <a:solidFill>
                <a:srgbClr val="73D1F5"/>
              </a:solidFill>
              <a:latin typeface="Arial"/>
              <a:cs typeface="Arial"/>
            </a:endParaRPr>
          </a:p>
        </p:txBody>
      </p:sp>
      <p:sp>
        <p:nvSpPr>
          <p:cNvPr id="5" name="TextBox 4">
            <a:extLst>
              <a:ext uri="{FF2B5EF4-FFF2-40B4-BE49-F238E27FC236}">
                <a16:creationId xmlns:a16="http://schemas.microsoft.com/office/drawing/2014/main" id="{93A6DF41-AC84-4BF8-8EB8-7FE15A048C1D}"/>
              </a:ext>
            </a:extLst>
          </p:cNvPr>
          <p:cNvSpPr txBox="1"/>
          <p:nvPr/>
        </p:nvSpPr>
        <p:spPr>
          <a:xfrm>
            <a:off x="457200" y="6096000"/>
            <a:ext cx="4038600" cy="369332"/>
          </a:xfrm>
          <a:prstGeom prst="rect">
            <a:avLst/>
          </a:prstGeom>
          <a:noFill/>
        </p:spPr>
        <p:txBody>
          <a:bodyPr wrap="square" rtlCol="0">
            <a:spAutoFit/>
          </a:bodyPr>
          <a:lstStyle/>
          <a:p>
            <a:r>
              <a:rPr lang="en-US" b="1" spc="-15">
                <a:solidFill>
                  <a:schemeClr val="bg1"/>
                </a:solidFill>
                <a:latin typeface="Arial"/>
                <a:cs typeface="Arial"/>
              </a:rPr>
              <a:t>C</a:t>
            </a:r>
            <a:r>
              <a:rPr lang="en-US" spc="-15">
                <a:solidFill>
                  <a:schemeClr val="bg1"/>
                </a:solidFill>
                <a:latin typeface="Arial"/>
                <a:cs typeface="Arial"/>
              </a:rPr>
              <a:t>enter </a:t>
            </a:r>
            <a:r>
              <a:rPr lang="en-US" b="1" spc="-15">
                <a:solidFill>
                  <a:schemeClr val="bg1"/>
                </a:solidFill>
                <a:latin typeface="Arial"/>
                <a:cs typeface="Arial"/>
              </a:rPr>
              <a:t>A</a:t>
            </a:r>
            <a:r>
              <a:rPr lang="en-US" spc="-15">
                <a:solidFill>
                  <a:schemeClr val="bg1"/>
                </a:solidFill>
                <a:latin typeface="Arial"/>
                <a:cs typeface="Arial"/>
              </a:rPr>
              <a:t>ward</a:t>
            </a:r>
            <a:endParaRPr lang="en-US" b="1" spc="-15">
              <a:solidFill>
                <a:schemeClr val="bg1"/>
              </a:solidFill>
              <a:latin typeface="Arial"/>
              <a:cs typeface="Arial"/>
            </a:endParaRPr>
          </a:p>
        </p:txBody>
      </p:sp>
    </p:spTree>
    <p:extLst>
      <p:ext uri="{BB962C8B-B14F-4D97-AF65-F5344CB8AC3E}">
        <p14:creationId xmlns:p14="http://schemas.microsoft.com/office/powerpoint/2010/main" val="1370767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87D85F-0381-4CE5-B46E-5D11F53B39DC}"/>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2">
            <a:extLst>
              <a:ext uri="{FF2B5EF4-FFF2-40B4-BE49-F238E27FC236}">
                <a16:creationId xmlns:a16="http://schemas.microsoft.com/office/drawing/2014/main" id="{53E45EB2-D430-4D0D-9AD6-EB8FC2897E26}"/>
              </a:ext>
            </a:extLst>
          </p:cNvPr>
          <p:cNvSpPr txBox="1">
            <a:spLocks/>
          </p:cNvSpPr>
          <p:nvPr/>
        </p:nvSpPr>
        <p:spPr>
          <a:xfrm>
            <a:off x="3581400" y="135823"/>
            <a:ext cx="8001000" cy="1422056"/>
          </a:xfrm>
          <a:prstGeom prst="rect">
            <a:avLst/>
          </a:prstGeom>
        </p:spPr>
        <p:txBody>
          <a:bodyPr vert="horz" wrap="square" lIns="0" tIns="9652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642110" marR="5080" indent="-1629410" algn="r">
              <a:lnSpc>
                <a:spcPts val="5290"/>
              </a:lnSpc>
              <a:spcBef>
                <a:spcPts val="760"/>
              </a:spcBef>
            </a:pPr>
            <a:r>
              <a:rPr lang="en-US" sz="3600" b="1" spc="-5">
                <a:solidFill>
                  <a:srgbClr val="95E011"/>
                </a:solidFill>
                <a:latin typeface="Arial Black" panose="020B0A04020102020204" pitchFamily="34" charset="0"/>
              </a:rPr>
              <a:t>Guide to the 2024 Cycle for  Applicants &amp;</a:t>
            </a:r>
            <a:r>
              <a:rPr lang="en-US" sz="3600" b="1" spc="-10">
                <a:solidFill>
                  <a:srgbClr val="95E011"/>
                </a:solidFill>
                <a:latin typeface="Arial Black" panose="020B0A04020102020204" pitchFamily="34" charset="0"/>
              </a:rPr>
              <a:t> </a:t>
            </a:r>
            <a:r>
              <a:rPr lang="en-US" sz="3600" b="1" spc="-5">
                <a:solidFill>
                  <a:srgbClr val="95E011"/>
                </a:solidFill>
                <a:latin typeface="Arial Black" panose="020B0A04020102020204" pitchFamily="34" charset="0"/>
              </a:rPr>
              <a:t>Mentors</a:t>
            </a:r>
            <a:endParaRPr lang="en-US" sz="3600">
              <a:solidFill>
                <a:srgbClr val="95E011"/>
              </a:solidFill>
              <a:latin typeface="Arial Black" panose="020B0A04020102020204" pitchFamily="34" charset="0"/>
            </a:endParaRPr>
          </a:p>
        </p:txBody>
      </p:sp>
      <p:sp>
        <p:nvSpPr>
          <p:cNvPr id="4" name="object 3">
            <a:extLst>
              <a:ext uri="{FF2B5EF4-FFF2-40B4-BE49-F238E27FC236}">
                <a16:creationId xmlns:a16="http://schemas.microsoft.com/office/drawing/2014/main" id="{24943E85-A0AA-4181-BF21-9448AFC20876}"/>
              </a:ext>
            </a:extLst>
          </p:cNvPr>
          <p:cNvSpPr txBox="1"/>
          <p:nvPr/>
        </p:nvSpPr>
        <p:spPr>
          <a:xfrm>
            <a:off x="3810000" y="1981200"/>
            <a:ext cx="7012940" cy="4029949"/>
          </a:xfrm>
          <a:prstGeom prst="rect">
            <a:avLst/>
          </a:prstGeom>
        </p:spPr>
        <p:txBody>
          <a:bodyPr vert="horz" wrap="square" lIns="0" tIns="97155" rIns="0" bIns="0" rtlCol="0">
            <a:spAutoFit/>
          </a:bodyPr>
          <a:lstStyle/>
          <a:p>
            <a:pPr marL="241300" indent="-228600">
              <a:spcBef>
                <a:spcPts val="765"/>
              </a:spcBef>
              <a:buChar char="•"/>
              <a:tabLst>
                <a:tab pos="241300" algn="l"/>
              </a:tabLst>
            </a:pPr>
            <a:r>
              <a:rPr sz="2800" spc="-10">
                <a:solidFill>
                  <a:srgbClr val="73D1F5"/>
                </a:solidFill>
                <a:latin typeface="Arial"/>
                <a:cs typeface="Arial"/>
              </a:rPr>
              <a:t>Workshop</a:t>
            </a:r>
            <a:r>
              <a:rPr sz="2800" spc="-5">
                <a:solidFill>
                  <a:srgbClr val="73D1F5"/>
                </a:solidFill>
                <a:latin typeface="Arial"/>
                <a:cs typeface="Arial"/>
              </a:rPr>
              <a:t> Goals</a:t>
            </a:r>
            <a:endParaRPr sz="2800">
              <a:solidFill>
                <a:srgbClr val="73D1F5"/>
              </a:solidFill>
              <a:latin typeface="Arial"/>
              <a:cs typeface="Arial"/>
            </a:endParaRPr>
          </a:p>
          <a:p>
            <a:pPr marL="241300" indent="-228600">
              <a:spcBef>
                <a:spcPts val="665"/>
              </a:spcBef>
              <a:buChar char="•"/>
              <a:tabLst>
                <a:tab pos="241300" algn="l"/>
              </a:tabLst>
            </a:pPr>
            <a:r>
              <a:rPr sz="2800" spc="-10">
                <a:solidFill>
                  <a:srgbClr val="73D1F5"/>
                </a:solidFill>
                <a:latin typeface="Arial"/>
                <a:cs typeface="Arial"/>
              </a:rPr>
              <a:t>AAOF </a:t>
            </a:r>
            <a:r>
              <a:rPr sz="2800" spc="-5">
                <a:solidFill>
                  <a:srgbClr val="73D1F5"/>
                </a:solidFill>
                <a:latin typeface="Arial"/>
                <a:cs typeface="Arial"/>
              </a:rPr>
              <a:t>Mission &amp;</a:t>
            </a:r>
            <a:r>
              <a:rPr sz="2800" spc="-150">
                <a:solidFill>
                  <a:srgbClr val="73D1F5"/>
                </a:solidFill>
                <a:latin typeface="Arial"/>
                <a:cs typeface="Arial"/>
              </a:rPr>
              <a:t> </a:t>
            </a:r>
            <a:r>
              <a:rPr sz="2800" spc="-5">
                <a:solidFill>
                  <a:srgbClr val="73D1F5"/>
                </a:solidFill>
                <a:latin typeface="Arial"/>
                <a:cs typeface="Arial"/>
              </a:rPr>
              <a:t>Achievements</a:t>
            </a:r>
            <a:endParaRPr sz="2800">
              <a:solidFill>
                <a:srgbClr val="73D1F5"/>
              </a:solidFill>
              <a:latin typeface="Arial"/>
              <a:cs typeface="Arial"/>
            </a:endParaRPr>
          </a:p>
          <a:p>
            <a:pPr marL="241300" indent="-228600">
              <a:spcBef>
                <a:spcPts val="670"/>
              </a:spcBef>
              <a:buChar char="•"/>
              <a:tabLst>
                <a:tab pos="241300" algn="l"/>
              </a:tabLst>
            </a:pPr>
            <a:r>
              <a:rPr sz="2800" spc="-15">
                <a:solidFill>
                  <a:srgbClr val="73D1F5"/>
                </a:solidFill>
                <a:latin typeface="Arial"/>
                <a:cs typeface="Arial"/>
              </a:rPr>
              <a:t>Award </a:t>
            </a:r>
            <a:r>
              <a:rPr sz="2800" spc="-35">
                <a:solidFill>
                  <a:srgbClr val="73D1F5"/>
                </a:solidFill>
                <a:latin typeface="Arial"/>
                <a:cs typeface="Arial"/>
              </a:rPr>
              <a:t>Types </a:t>
            </a:r>
            <a:r>
              <a:rPr sz="2800" spc="-5">
                <a:solidFill>
                  <a:srgbClr val="73D1F5"/>
                </a:solidFill>
                <a:latin typeface="Arial"/>
                <a:cs typeface="Arial"/>
              </a:rPr>
              <a:t>&amp; Eligibility</a:t>
            </a:r>
            <a:r>
              <a:rPr sz="2800" spc="35">
                <a:solidFill>
                  <a:srgbClr val="73D1F5"/>
                </a:solidFill>
                <a:latin typeface="Arial"/>
                <a:cs typeface="Arial"/>
              </a:rPr>
              <a:t> </a:t>
            </a:r>
            <a:r>
              <a:rPr sz="2800" spc="-5">
                <a:solidFill>
                  <a:srgbClr val="73D1F5"/>
                </a:solidFill>
                <a:latin typeface="Arial"/>
                <a:cs typeface="Arial"/>
              </a:rPr>
              <a:t>Criteria</a:t>
            </a:r>
            <a:endParaRPr sz="2800">
              <a:solidFill>
                <a:srgbClr val="73D1F5"/>
              </a:solidFill>
              <a:latin typeface="Arial"/>
              <a:cs typeface="Arial"/>
            </a:endParaRPr>
          </a:p>
          <a:p>
            <a:pPr marL="241300" indent="-228600">
              <a:spcBef>
                <a:spcPts val="660"/>
              </a:spcBef>
              <a:buChar char="•"/>
              <a:tabLst>
                <a:tab pos="241300" algn="l"/>
              </a:tabLst>
            </a:pPr>
            <a:r>
              <a:rPr sz="2800" spc="-105">
                <a:solidFill>
                  <a:srgbClr val="73D1F5"/>
                </a:solidFill>
                <a:latin typeface="Arial"/>
                <a:cs typeface="Arial"/>
              </a:rPr>
              <a:t>11 </a:t>
            </a:r>
            <a:r>
              <a:rPr sz="2800">
                <a:solidFill>
                  <a:srgbClr val="73D1F5"/>
                </a:solidFill>
                <a:latin typeface="Arial"/>
                <a:cs typeface="Arial"/>
              </a:rPr>
              <a:t>Required</a:t>
            </a:r>
            <a:r>
              <a:rPr sz="2800" spc="110">
                <a:solidFill>
                  <a:srgbClr val="73D1F5"/>
                </a:solidFill>
                <a:latin typeface="Arial"/>
                <a:cs typeface="Arial"/>
              </a:rPr>
              <a:t> </a:t>
            </a:r>
            <a:r>
              <a:rPr sz="2800" spc="-5">
                <a:solidFill>
                  <a:srgbClr val="73D1F5"/>
                </a:solidFill>
                <a:latin typeface="Arial"/>
                <a:cs typeface="Arial"/>
              </a:rPr>
              <a:t>Components</a:t>
            </a:r>
            <a:endParaRPr sz="2800">
              <a:solidFill>
                <a:srgbClr val="73D1F5"/>
              </a:solidFill>
              <a:latin typeface="Arial"/>
              <a:cs typeface="Arial"/>
            </a:endParaRPr>
          </a:p>
          <a:p>
            <a:pPr marL="241300" indent="-228600">
              <a:spcBef>
                <a:spcPts val="660"/>
              </a:spcBef>
              <a:buChar char="•"/>
              <a:tabLst>
                <a:tab pos="241300" algn="l"/>
              </a:tabLst>
            </a:pPr>
            <a:r>
              <a:rPr sz="2800" spc="-5">
                <a:solidFill>
                  <a:srgbClr val="FFFFFF"/>
                </a:solidFill>
                <a:latin typeface="Arial"/>
                <a:cs typeface="Arial"/>
              </a:rPr>
              <a:t>Review Process &amp;</a:t>
            </a:r>
            <a:r>
              <a:rPr sz="2800">
                <a:solidFill>
                  <a:srgbClr val="FFFFFF"/>
                </a:solidFill>
                <a:latin typeface="Arial"/>
                <a:cs typeface="Arial"/>
              </a:rPr>
              <a:t> </a:t>
            </a:r>
            <a:r>
              <a:rPr sz="2800" spc="-5">
                <a:solidFill>
                  <a:srgbClr val="FFFFFF"/>
                </a:solidFill>
                <a:latin typeface="Arial"/>
                <a:cs typeface="Arial"/>
              </a:rPr>
              <a:t>Criteria</a:t>
            </a:r>
            <a:endParaRPr sz="2800">
              <a:latin typeface="Arial"/>
              <a:cs typeface="Arial"/>
            </a:endParaRPr>
          </a:p>
          <a:p>
            <a:pPr marL="241300" marR="5080" indent="-228600">
              <a:lnSpc>
                <a:spcPts val="3030"/>
              </a:lnSpc>
              <a:spcBef>
                <a:spcPts val="1050"/>
              </a:spcBef>
              <a:buChar char="•"/>
              <a:tabLst>
                <a:tab pos="241300" algn="l"/>
              </a:tabLst>
            </a:pPr>
            <a:r>
              <a:rPr sz="2800" spc="-70">
                <a:solidFill>
                  <a:srgbClr val="73D1F5"/>
                </a:solidFill>
                <a:latin typeface="Arial"/>
                <a:cs typeface="Arial"/>
              </a:rPr>
              <a:t>Your </a:t>
            </a:r>
            <a:r>
              <a:rPr sz="2800" spc="-5">
                <a:solidFill>
                  <a:srgbClr val="73D1F5"/>
                </a:solidFill>
                <a:latin typeface="Arial"/>
                <a:cs typeface="Arial"/>
              </a:rPr>
              <a:t>Role &amp; </a:t>
            </a:r>
            <a:r>
              <a:rPr sz="2800" spc="-70">
                <a:solidFill>
                  <a:srgbClr val="73D1F5"/>
                </a:solidFill>
                <a:latin typeface="Arial"/>
                <a:cs typeface="Arial"/>
              </a:rPr>
              <a:t>Your </a:t>
            </a:r>
            <a:r>
              <a:rPr sz="2800">
                <a:solidFill>
                  <a:srgbClr val="73D1F5"/>
                </a:solidFill>
                <a:latin typeface="Arial"/>
                <a:cs typeface="Arial"/>
              </a:rPr>
              <a:t>Mentors’/Chair’s </a:t>
            </a:r>
            <a:r>
              <a:rPr sz="2800" spc="-5">
                <a:solidFill>
                  <a:srgbClr val="73D1F5"/>
                </a:solidFill>
                <a:latin typeface="Arial"/>
                <a:cs typeface="Arial"/>
              </a:rPr>
              <a:t>Roles </a:t>
            </a:r>
            <a:r>
              <a:rPr sz="2800" spc="-10">
                <a:solidFill>
                  <a:srgbClr val="73D1F5"/>
                </a:solidFill>
                <a:latin typeface="Arial"/>
                <a:cs typeface="Arial"/>
              </a:rPr>
              <a:t>in  </a:t>
            </a:r>
            <a:r>
              <a:rPr sz="2800" spc="-5">
                <a:solidFill>
                  <a:srgbClr val="73D1F5"/>
                </a:solidFill>
                <a:latin typeface="Arial"/>
                <a:cs typeface="Arial"/>
              </a:rPr>
              <a:t>Ensuring </a:t>
            </a:r>
            <a:r>
              <a:rPr sz="2800" spc="-70">
                <a:solidFill>
                  <a:srgbClr val="73D1F5"/>
                </a:solidFill>
                <a:latin typeface="Arial"/>
                <a:cs typeface="Arial"/>
              </a:rPr>
              <a:t>Your</a:t>
            </a:r>
            <a:r>
              <a:rPr sz="2800" spc="-45">
                <a:solidFill>
                  <a:srgbClr val="73D1F5"/>
                </a:solidFill>
                <a:latin typeface="Arial"/>
                <a:cs typeface="Arial"/>
              </a:rPr>
              <a:t> </a:t>
            </a:r>
            <a:r>
              <a:rPr sz="2800" spc="-5">
                <a:solidFill>
                  <a:srgbClr val="73D1F5"/>
                </a:solidFill>
                <a:latin typeface="Arial"/>
                <a:cs typeface="Arial"/>
              </a:rPr>
              <a:t>Success</a:t>
            </a:r>
            <a:endParaRPr sz="2800">
              <a:solidFill>
                <a:srgbClr val="73D1F5"/>
              </a:solidFill>
              <a:latin typeface="Arial"/>
              <a:cs typeface="Arial"/>
            </a:endParaRPr>
          </a:p>
          <a:p>
            <a:pPr marL="241300" indent="-228600">
              <a:spcBef>
                <a:spcPts val="610"/>
              </a:spcBef>
              <a:buChar char="•"/>
              <a:tabLst>
                <a:tab pos="241300" algn="l"/>
              </a:tabLst>
            </a:pPr>
            <a:r>
              <a:rPr sz="2800" spc="-5">
                <a:solidFill>
                  <a:srgbClr val="73D1F5"/>
                </a:solidFill>
                <a:latin typeface="Arial"/>
                <a:cs typeface="Arial"/>
              </a:rPr>
              <a:t>Questions &amp;</a:t>
            </a:r>
            <a:r>
              <a:rPr sz="2800" spc="-155">
                <a:solidFill>
                  <a:srgbClr val="73D1F5"/>
                </a:solidFill>
                <a:latin typeface="Arial"/>
                <a:cs typeface="Arial"/>
              </a:rPr>
              <a:t> </a:t>
            </a:r>
            <a:r>
              <a:rPr sz="2800" spc="-5">
                <a:solidFill>
                  <a:srgbClr val="73D1F5"/>
                </a:solidFill>
                <a:latin typeface="Arial"/>
                <a:cs typeface="Arial"/>
              </a:rPr>
              <a:t>Answers</a:t>
            </a:r>
            <a:endParaRPr sz="2800">
              <a:solidFill>
                <a:srgbClr val="73D1F5"/>
              </a:solidFill>
              <a:latin typeface="Arial"/>
              <a:cs typeface="Arial"/>
            </a:endParaRPr>
          </a:p>
        </p:txBody>
      </p:sp>
    </p:spTree>
    <p:extLst>
      <p:ext uri="{BB962C8B-B14F-4D97-AF65-F5344CB8AC3E}">
        <p14:creationId xmlns:p14="http://schemas.microsoft.com/office/powerpoint/2010/main" val="910598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A93597F6-B8C3-475E-A9B2-F8AE3F8B9794}"/>
              </a:ext>
            </a:extLst>
          </p:cNvPr>
          <p:cNvSpPr/>
          <p:nvPr/>
        </p:nvSpPr>
        <p:spPr>
          <a:xfrm>
            <a:off x="0" y="0"/>
            <a:ext cx="12192000" cy="6858000"/>
          </a:xfrm>
          <a:prstGeom prst="rect">
            <a:avLst/>
          </a:prstGeom>
          <a:solidFill>
            <a:srgbClr val="36B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object 4">
            <a:extLst>
              <a:ext uri="{FF2B5EF4-FFF2-40B4-BE49-F238E27FC236}">
                <a16:creationId xmlns:a16="http://schemas.microsoft.com/office/drawing/2014/main" id="{6B0800D8-992A-4FC5-856D-2E0467AB5A67}"/>
              </a:ext>
            </a:extLst>
          </p:cNvPr>
          <p:cNvGrpSpPr/>
          <p:nvPr/>
        </p:nvGrpSpPr>
        <p:grpSpPr>
          <a:xfrm>
            <a:off x="1905000" y="1524000"/>
            <a:ext cx="4598670" cy="2175510"/>
            <a:chOff x="220725" y="1683766"/>
            <a:chExt cx="4598670" cy="2175510"/>
          </a:xfrm>
        </p:grpSpPr>
        <p:sp>
          <p:nvSpPr>
            <p:cNvPr id="6" name="object 5">
              <a:extLst>
                <a:ext uri="{FF2B5EF4-FFF2-40B4-BE49-F238E27FC236}">
                  <a16:creationId xmlns:a16="http://schemas.microsoft.com/office/drawing/2014/main" id="{B2E0C9BF-8CC8-4992-BC9D-7CD3FE9AC75F}"/>
                </a:ext>
              </a:extLst>
            </p:cNvPr>
            <p:cNvSpPr/>
            <p:nvPr/>
          </p:nvSpPr>
          <p:spPr>
            <a:xfrm>
              <a:off x="4346447" y="1941576"/>
              <a:ext cx="466725" cy="673735"/>
            </a:xfrm>
            <a:custGeom>
              <a:avLst/>
              <a:gdLst/>
              <a:ahLst/>
              <a:cxnLst/>
              <a:rect l="l" t="t" r="r" b="b"/>
              <a:pathLst>
                <a:path w="466725" h="673735">
                  <a:moveTo>
                    <a:pt x="233172" y="0"/>
                  </a:moveTo>
                  <a:lnTo>
                    <a:pt x="233172" y="168401"/>
                  </a:lnTo>
                  <a:lnTo>
                    <a:pt x="0" y="168401"/>
                  </a:lnTo>
                  <a:lnTo>
                    <a:pt x="0" y="505206"/>
                  </a:lnTo>
                  <a:lnTo>
                    <a:pt x="233172" y="505206"/>
                  </a:lnTo>
                  <a:lnTo>
                    <a:pt x="233172" y="673608"/>
                  </a:lnTo>
                  <a:lnTo>
                    <a:pt x="466343" y="336803"/>
                  </a:lnTo>
                  <a:lnTo>
                    <a:pt x="233172" y="0"/>
                  </a:lnTo>
                  <a:close/>
                </a:path>
              </a:pathLst>
            </a:custGeom>
            <a:solidFill>
              <a:srgbClr val="FFFF00"/>
            </a:solidFill>
          </p:spPr>
          <p:txBody>
            <a:bodyPr wrap="square" lIns="0" tIns="0" rIns="0" bIns="0" rtlCol="0"/>
            <a:lstStyle/>
            <a:p>
              <a:endParaRPr/>
            </a:p>
          </p:txBody>
        </p:sp>
        <p:sp>
          <p:nvSpPr>
            <p:cNvPr id="7" name="object 6">
              <a:extLst>
                <a:ext uri="{FF2B5EF4-FFF2-40B4-BE49-F238E27FC236}">
                  <a16:creationId xmlns:a16="http://schemas.microsoft.com/office/drawing/2014/main" id="{B881A4AE-BCE8-4D61-A1A6-136FD9B852F5}"/>
                </a:ext>
              </a:extLst>
            </p:cNvPr>
            <p:cNvSpPr/>
            <p:nvPr/>
          </p:nvSpPr>
          <p:spPr>
            <a:xfrm>
              <a:off x="4346447" y="1941576"/>
              <a:ext cx="466725" cy="673735"/>
            </a:xfrm>
            <a:custGeom>
              <a:avLst/>
              <a:gdLst/>
              <a:ahLst/>
              <a:cxnLst/>
              <a:rect l="l" t="t" r="r" b="b"/>
              <a:pathLst>
                <a:path w="466725" h="673735">
                  <a:moveTo>
                    <a:pt x="0" y="168401"/>
                  </a:moveTo>
                  <a:lnTo>
                    <a:pt x="233172" y="168401"/>
                  </a:lnTo>
                  <a:lnTo>
                    <a:pt x="233172" y="0"/>
                  </a:lnTo>
                  <a:lnTo>
                    <a:pt x="466343" y="336803"/>
                  </a:lnTo>
                  <a:lnTo>
                    <a:pt x="233172" y="673608"/>
                  </a:lnTo>
                  <a:lnTo>
                    <a:pt x="233172" y="505206"/>
                  </a:lnTo>
                  <a:lnTo>
                    <a:pt x="0" y="505206"/>
                  </a:lnTo>
                  <a:lnTo>
                    <a:pt x="0" y="168401"/>
                  </a:lnTo>
                  <a:close/>
                </a:path>
              </a:pathLst>
            </a:custGeom>
            <a:ln w="12192">
              <a:solidFill>
                <a:srgbClr val="085091"/>
              </a:solidFill>
            </a:ln>
          </p:spPr>
          <p:txBody>
            <a:bodyPr wrap="square" lIns="0" tIns="0" rIns="0" bIns="0" rtlCol="0"/>
            <a:lstStyle/>
            <a:p>
              <a:endParaRPr/>
            </a:p>
          </p:txBody>
        </p:sp>
        <p:sp>
          <p:nvSpPr>
            <p:cNvPr id="8" name="object 7">
              <a:extLst>
                <a:ext uri="{FF2B5EF4-FFF2-40B4-BE49-F238E27FC236}">
                  <a16:creationId xmlns:a16="http://schemas.microsoft.com/office/drawing/2014/main" id="{B98A14B6-2ADE-4490-B227-37B374D22EF3}"/>
                </a:ext>
              </a:extLst>
            </p:cNvPr>
            <p:cNvSpPr/>
            <p:nvPr/>
          </p:nvSpPr>
          <p:spPr>
            <a:xfrm>
              <a:off x="227075" y="1690116"/>
              <a:ext cx="3944620" cy="1213485"/>
            </a:xfrm>
            <a:custGeom>
              <a:avLst/>
              <a:gdLst/>
              <a:ahLst/>
              <a:cxnLst/>
              <a:rect l="l" t="t" r="r" b="b"/>
              <a:pathLst>
                <a:path w="3944620" h="1213485">
                  <a:moveTo>
                    <a:pt x="3741928" y="0"/>
                  </a:moveTo>
                  <a:lnTo>
                    <a:pt x="202183" y="0"/>
                  </a:lnTo>
                  <a:lnTo>
                    <a:pt x="155826" y="5341"/>
                  </a:lnTo>
                  <a:lnTo>
                    <a:pt x="113270" y="20555"/>
                  </a:lnTo>
                  <a:lnTo>
                    <a:pt x="75730" y="44427"/>
                  </a:lnTo>
                  <a:lnTo>
                    <a:pt x="44419" y="75740"/>
                  </a:lnTo>
                  <a:lnTo>
                    <a:pt x="20551" y="113281"/>
                  </a:lnTo>
                  <a:lnTo>
                    <a:pt x="5340" y="155834"/>
                  </a:lnTo>
                  <a:lnTo>
                    <a:pt x="0" y="202184"/>
                  </a:lnTo>
                  <a:lnTo>
                    <a:pt x="0" y="1010920"/>
                  </a:lnTo>
                  <a:lnTo>
                    <a:pt x="5340" y="1057269"/>
                  </a:lnTo>
                  <a:lnTo>
                    <a:pt x="20551" y="1099822"/>
                  </a:lnTo>
                  <a:lnTo>
                    <a:pt x="44419" y="1137363"/>
                  </a:lnTo>
                  <a:lnTo>
                    <a:pt x="75730" y="1168676"/>
                  </a:lnTo>
                  <a:lnTo>
                    <a:pt x="113270" y="1192548"/>
                  </a:lnTo>
                  <a:lnTo>
                    <a:pt x="155826" y="1207762"/>
                  </a:lnTo>
                  <a:lnTo>
                    <a:pt x="202183" y="1213104"/>
                  </a:lnTo>
                  <a:lnTo>
                    <a:pt x="3741928" y="1213104"/>
                  </a:lnTo>
                  <a:lnTo>
                    <a:pt x="3788277" y="1207762"/>
                  </a:lnTo>
                  <a:lnTo>
                    <a:pt x="3830830" y="1192548"/>
                  </a:lnTo>
                  <a:lnTo>
                    <a:pt x="3868371" y="1168676"/>
                  </a:lnTo>
                  <a:lnTo>
                    <a:pt x="3899684" y="1137363"/>
                  </a:lnTo>
                  <a:lnTo>
                    <a:pt x="3923556" y="1099822"/>
                  </a:lnTo>
                  <a:lnTo>
                    <a:pt x="3938770" y="1057269"/>
                  </a:lnTo>
                  <a:lnTo>
                    <a:pt x="3944112" y="1010920"/>
                  </a:lnTo>
                  <a:lnTo>
                    <a:pt x="3944112" y="202184"/>
                  </a:lnTo>
                  <a:lnTo>
                    <a:pt x="3938770" y="155834"/>
                  </a:lnTo>
                  <a:lnTo>
                    <a:pt x="3923556" y="113281"/>
                  </a:lnTo>
                  <a:lnTo>
                    <a:pt x="3899684" y="75740"/>
                  </a:lnTo>
                  <a:lnTo>
                    <a:pt x="3868371" y="44427"/>
                  </a:lnTo>
                  <a:lnTo>
                    <a:pt x="3830830" y="20555"/>
                  </a:lnTo>
                  <a:lnTo>
                    <a:pt x="3788277" y="5341"/>
                  </a:lnTo>
                  <a:lnTo>
                    <a:pt x="3741928" y="0"/>
                  </a:lnTo>
                  <a:close/>
                </a:path>
              </a:pathLst>
            </a:custGeom>
            <a:solidFill>
              <a:srgbClr val="0E6EC5"/>
            </a:solidFill>
          </p:spPr>
          <p:txBody>
            <a:bodyPr wrap="square" lIns="0" tIns="0" rIns="0" bIns="0" rtlCol="0"/>
            <a:lstStyle/>
            <a:p>
              <a:endParaRPr/>
            </a:p>
          </p:txBody>
        </p:sp>
        <p:sp>
          <p:nvSpPr>
            <p:cNvPr id="9" name="object 8">
              <a:extLst>
                <a:ext uri="{FF2B5EF4-FFF2-40B4-BE49-F238E27FC236}">
                  <a16:creationId xmlns:a16="http://schemas.microsoft.com/office/drawing/2014/main" id="{C18BFBA9-E59C-4E9A-B7BC-EABDC33DE8BB}"/>
                </a:ext>
              </a:extLst>
            </p:cNvPr>
            <p:cNvSpPr/>
            <p:nvPr/>
          </p:nvSpPr>
          <p:spPr>
            <a:xfrm>
              <a:off x="227075" y="1690116"/>
              <a:ext cx="3944620" cy="1213485"/>
            </a:xfrm>
            <a:custGeom>
              <a:avLst/>
              <a:gdLst/>
              <a:ahLst/>
              <a:cxnLst/>
              <a:rect l="l" t="t" r="r" b="b"/>
              <a:pathLst>
                <a:path w="3944620" h="1213485">
                  <a:moveTo>
                    <a:pt x="0" y="202184"/>
                  </a:moveTo>
                  <a:lnTo>
                    <a:pt x="5340" y="155834"/>
                  </a:lnTo>
                  <a:lnTo>
                    <a:pt x="20551" y="113281"/>
                  </a:lnTo>
                  <a:lnTo>
                    <a:pt x="44419" y="75740"/>
                  </a:lnTo>
                  <a:lnTo>
                    <a:pt x="75730" y="44427"/>
                  </a:lnTo>
                  <a:lnTo>
                    <a:pt x="113270" y="20555"/>
                  </a:lnTo>
                  <a:lnTo>
                    <a:pt x="155826" y="5341"/>
                  </a:lnTo>
                  <a:lnTo>
                    <a:pt x="202183" y="0"/>
                  </a:lnTo>
                  <a:lnTo>
                    <a:pt x="3741928" y="0"/>
                  </a:lnTo>
                  <a:lnTo>
                    <a:pt x="3788277" y="5341"/>
                  </a:lnTo>
                  <a:lnTo>
                    <a:pt x="3830830" y="20555"/>
                  </a:lnTo>
                  <a:lnTo>
                    <a:pt x="3868371" y="44427"/>
                  </a:lnTo>
                  <a:lnTo>
                    <a:pt x="3899684" y="75740"/>
                  </a:lnTo>
                  <a:lnTo>
                    <a:pt x="3923556" y="113281"/>
                  </a:lnTo>
                  <a:lnTo>
                    <a:pt x="3938770" y="155834"/>
                  </a:lnTo>
                  <a:lnTo>
                    <a:pt x="3944112" y="202184"/>
                  </a:lnTo>
                  <a:lnTo>
                    <a:pt x="3944112" y="1010920"/>
                  </a:lnTo>
                  <a:lnTo>
                    <a:pt x="3938770" y="1057269"/>
                  </a:lnTo>
                  <a:lnTo>
                    <a:pt x="3923556" y="1099822"/>
                  </a:lnTo>
                  <a:lnTo>
                    <a:pt x="3899684" y="1137363"/>
                  </a:lnTo>
                  <a:lnTo>
                    <a:pt x="3868371" y="1168676"/>
                  </a:lnTo>
                  <a:lnTo>
                    <a:pt x="3830830" y="1192548"/>
                  </a:lnTo>
                  <a:lnTo>
                    <a:pt x="3788277" y="1207762"/>
                  </a:lnTo>
                  <a:lnTo>
                    <a:pt x="3741928" y="1213104"/>
                  </a:lnTo>
                  <a:lnTo>
                    <a:pt x="202183" y="1213104"/>
                  </a:lnTo>
                  <a:lnTo>
                    <a:pt x="155826" y="1207762"/>
                  </a:lnTo>
                  <a:lnTo>
                    <a:pt x="113270" y="1192548"/>
                  </a:lnTo>
                  <a:lnTo>
                    <a:pt x="75730" y="1168676"/>
                  </a:lnTo>
                  <a:lnTo>
                    <a:pt x="44419" y="1137363"/>
                  </a:lnTo>
                  <a:lnTo>
                    <a:pt x="20551" y="1099822"/>
                  </a:lnTo>
                  <a:lnTo>
                    <a:pt x="5340" y="1057269"/>
                  </a:lnTo>
                  <a:lnTo>
                    <a:pt x="0" y="1010920"/>
                  </a:lnTo>
                  <a:lnTo>
                    <a:pt x="0" y="202184"/>
                  </a:lnTo>
                  <a:close/>
                </a:path>
              </a:pathLst>
            </a:custGeom>
            <a:ln w="12192">
              <a:solidFill>
                <a:srgbClr val="085091"/>
              </a:solidFill>
            </a:ln>
          </p:spPr>
          <p:txBody>
            <a:bodyPr wrap="square" lIns="0" tIns="0" rIns="0" bIns="0" rtlCol="0"/>
            <a:lstStyle/>
            <a:p>
              <a:endParaRPr/>
            </a:p>
          </p:txBody>
        </p:sp>
        <p:sp>
          <p:nvSpPr>
            <p:cNvPr id="10" name="object 9">
              <a:extLst>
                <a:ext uri="{FF2B5EF4-FFF2-40B4-BE49-F238E27FC236}">
                  <a16:creationId xmlns:a16="http://schemas.microsoft.com/office/drawing/2014/main" id="{119C2004-E82D-4C78-B3B1-550F15590EE2}"/>
                </a:ext>
              </a:extLst>
            </p:cNvPr>
            <p:cNvSpPr/>
            <p:nvPr/>
          </p:nvSpPr>
          <p:spPr>
            <a:xfrm>
              <a:off x="227075" y="2639568"/>
              <a:ext cx="3944620" cy="1213485"/>
            </a:xfrm>
            <a:custGeom>
              <a:avLst/>
              <a:gdLst/>
              <a:ahLst/>
              <a:cxnLst/>
              <a:rect l="l" t="t" r="r" b="b"/>
              <a:pathLst>
                <a:path w="3944620" h="1213485">
                  <a:moveTo>
                    <a:pt x="3741928" y="0"/>
                  </a:moveTo>
                  <a:lnTo>
                    <a:pt x="202183" y="0"/>
                  </a:lnTo>
                  <a:lnTo>
                    <a:pt x="155826" y="5341"/>
                  </a:lnTo>
                  <a:lnTo>
                    <a:pt x="113270" y="20555"/>
                  </a:lnTo>
                  <a:lnTo>
                    <a:pt x="75730" y="44427"/>
                  </a:lnTo>
                  <a:lnTo>
                    <a:pt x="44419" y="75740"/>
                  </a:lnTo>
                  <a:lnTo>
                    <a:pt x="20551" y="113281"/>
                  </a:lnTo>
                  <a:lnTo>
                    <a:pt x="5340" y="155834"/>
                  </a:lnTo>
                  <a:lnTo>
                    <a:pt x="0" y="202184"/>
                  </a:lnTo>
                  <a:lnTo>
                    <a:pt x="0" y="1010920"/>
                  </a:lnTo>
                  <a:lnTo>
                    <a:pt x="5340" y="1057269"/>
                  </a:lnTo>
                  <a:lnTo>
                    <a:pt x="20551" y="1099822"/>
                  </a:lnTo>
                  <a:lnTo>
                    <a:pt x="44419" y="1137363"/>
                  </a:lnTo>
                  <a:lnTo>
                    <a:pt x="75730" y="1168676"/>
                  </a:lnTo>
                  <a:lnTo>
                    <a:pt x="113270" y="1192548"/>
                  </a:lnTo>
                  <a:lnTo>
                    <a:pt x="155826" y="1207762"/>
                  </a:lnTo>
                  <a:lnTo>
                    <a:pt x="202183" y="1213104"/>
                  </a:lnTo>
                  <a:lnTo>
                    <a:pt x="3741928" y="1213104"/>
                  </a:lnTo>
                  <a:lnTo>
                    <a:pt x="3788277" y="1207762"/>
                  </a:lnTo>
                  <a:lnTo>
                    <a:pt x="3830830" y="1192548"/>
                  </a:lnTo>
                  <a:lnTo>
                    <a:pt x="3868371" y="1168676"/>
                  </a:lnTo>
                  <a:lnTo>
                    <a:pt x="3899684" y="1137363"/>
                  </a:lnTo>
                  <a:lnTo>
                    <a:pt x="3923556" y="1099822"/>
                  </a:lnTo>
                  <a:lnTo>
                    <a:pt x="3938770" y="1057269"/>
                  </a:lnTo>
                  <a:lnTo>
                    <a:pt x="3944112" y="1010920"/>
                  </a:lnTo>
                  <a:lnTo>
                    <a:pt x="3944112" y="202184"/>
                  </a:lnTo>
                  <a:lnTo>
                    <a:pt x="3938770" y="155834"/>
                  </a:lnTo>
                  <a:lnTo>
                    <a:pt x="3923556" y="113281"/>
                  </a:lnTo>
                  <a:lnTo>
                    <a:pt x="3899684" y="75740"/>
                  </a:lnTo>
                  <a:lnTo>
                    <a:pt x="3868371" y="44427"/>
                  </a:lnTo>
                  <a:lnTo>
                    <a:pt x="3830830" y="20555"/>
                  </a:lnTo>
                  <a:lnTo>
                    <a:pt x="3788277" y="5341"/>
                  </a:lnTo>
                  <a:lnTo>
                    <a:pt x="3741928" y="0"/>
                  </a:lnTo>
                  <a:close/>
                </a:path>
              </a:pathLst>
            </a:custGeom>
            <a:solidFill>
              <a:srgbClr val="0E6EC5"/>
            </a:solidFill>
          </p:spPr>
          <p:txBody>
            <a:bodyPr wrap="square" lIns="0" tIns="0" rIns="0" bIns="0" rtlCol="0"/>
            <a:lstStyle/>
            <a:p>
              <a:endParaRPr/>
            </a:p>
          </p:txBody>
        </p:sp>
        <p:sp>
          <p:nvSpPr>
            <p:cNvPr id="11" name="object 10">
              <a:extLst>
                <a:ext uri="{FF2B5EF4-FFF2-40B4-BE49-F238E27FC236}">
                  <a16:creationId xmlns:a16="http://schemas.microsoft.com/office/drawing/2014/main" id="{B7CDCBAC-52E9-44B3-A209-7D698AE14C8D}"/>
                </a:ext>
              </a:extLst>
            </p:cNvPr>
            <p:cNvSpPr/>
            <p:nvPr/>
          </p:nvSpPr>
          <p:spPr>
            <a:xfrm>
              <a:off x="227075" y="2639568"/>
              <a:ext cx="3944620" cy="1213485"/>
            </a:xfrm>
            <a:custGeom>
              <a:avLst/>
              <a:gdLst/>
              <a:ahLst/>
              <a:cxnLst/>
              <a:rect l="l" t="t" r="r" b="b"/>
              <a:pathLst>
                <a:path w="3944620" h="1213485">
                  <a:moveTo>
                    <a:pt x="0" y="202184"/>
                  </a:moveTo>
                  <a:lnTo>
                    <a:pt x="5340" y="155834"/>
                  </a:lnTo>
                  <a:lnTo>
                    <a:pt x="20551" y="113281"/>
                  </a:lnTo>
                  <a:lnTo>
                    <a:pt x="44419" y="75740"/>
                  </a:lnTo>
                  <a:lnTo>
                    <a:pt x="75730" y="44427"/>
                  </a:lnTo>
                  <a:lnTo>
                    <a:pt x="113270" y="20555"/>
                  </a:lnTo>
                  <a:lnTo>
                    <a:pt x="155826" y="5341"/>
                  </a:lnTo>
                  <a:lnTo>
                    <a:pt x="202183" y="0"/>
                  </a:lnTo>
                  <a:lnTo>
                    <a:pt x="3741928" y="0"/>
                  </a:lnTo>
                  <a:lnTo>
                    <a:pt x="3788277" y="5341"/>
                  </a:lnTo>
                  <a:lnTo>
                    <a:pt x="3830830" y="20555"/>
                  </a:lnTo>
                  <a:lnTo>
                    <a:pt x="3868371" y="44427"/>
                  </a:lnTo>
                  <a:lnTo>
                    <a:pt x="3899684" y="75740"/>
                  </a:lnTo>
                  <a:lnTo>
                    <a:pt x="3923556" y="113281"/>
                  </a:lnTo>
                  <a:lnTo>
                    <a:pt x="3938770" y="155834"/>
                  </a:lnTo>
                  <a:lnTo>
                    <a:pt x="3944112" y="202184"/>
                  </a:lnTo>
                  <a:lnTo>
                    <a:pt x="3944112" y="1010920"/>
                  </a:lnTo>
                  <a:lnTo>
                    <a:pt x="3938770" y="1057269"/>
                  </a:lnTo>
                  <a:lnTo>
                    <a:pt x="3923556" y="1099822"/>
                  </a:lnTo>
                  <a:lnTo>
                    <a:pt x="3899684" y="1137363"/>
                  </a:lnTo>
                  <a:lnTo>
                    <a:pt x="3868371" y="1168676"/>
                  </a:lnTo>
                  <a:lnTo>
                    <a:pt x="3830830" y="1192548"/>
                  </a:lnTo>
                  <a:lnTo>
                    <a:pt x="3788277" y="1207762"/>
                  </a:lnTo>
                  <a:lnTo>
                    <a:pt x="3741928" y="1213104"/>
                  </a:lnTo>
                  <a:lnTo>
                    <a:pt x="202183" y="1213104"/>
                  </a:lnTo>
                  <a:lnTo>
                    <a:pt x="155826" y="1207762"/>
                  </a:lnTo>
                  <a:lnTo>
                    <a:pt x="113270" y="1192548"/>
                  </a:lnTo>
                  <a:lnTo>
                    <a:pt x="75730" y="1168676"/>
                  </a:lnTo>
                  <a:lnTo>
                    <a:pt x="44419" y="1137363"/>
                  </a:lnTo>
                  <a:lnTo>
                    <a:pt x="20551" y="1099822"/>
                  </a:lnTo>
                  <a:lnTo>
                    <a:pt x="5340" y="1057269"/>
                  </a:lnTo>
                  <a:lnTo>
                    <a:pt x="0" y="1010920"/>
                  </a:lnTo>
                  <a:lnTo>
                    <a:pt x="0" y="202184"/>
                  </a:lnTo>
                  <a:close/>
                </a:path>
              </a:pathLst>
            </a:custGeom>
            <a:ln w="12192">
              <a:solidFill>
                <a:srgbClr val="085091"/>
              </a:solidFill>
            </a:ln>
          </p:spPr>
          <p:txBody>
            <a:bodyPr wrap="square" lIns="0" tIns="0" rIns="0" bIns="0" rtlCol="0"/>
            <a:lstStyle/>
            <a:p>
              <a:endParaRPr/>
            </a:p>
          </p:txBody>
        </p:sp>
      </p:grpSp>
      <p:sp>
        <p:nvSpPr>
          <p:cNvPr id="12" name="object 11">
            <a:extLst>
              <a:ext uri="{FF2B5EF4-FFF2-40B4-BE49-F238E27FC236}">
                <a16:creationId xmlns:a16="http://schemas.microsoft.com/office/drawing/2014/main" id="{6B98C18B-2A56-40C4-BFD8-34BCE82BC14B}"/>
              </a:ext>
            </a:extLst>
          </p:cNvPr>
          <p:cNvSpPr txBox="1"/>
          <p:nvPr/>
        </p:nvSpPr>
        <p:spPr>
          <a:xfrm>
            <a:off x="2049832" y="1902283"/>
            <a:ext cx="3556635" cy="1679575"/>
          </a:xfrm>
          <a:prstGeom prst="rect">
            <a:avLst/>
          </a:prstGeom>
        </p:spPr>
        <p:txBody>
          <a:bodyPr vert="horz" wrap="square" lIns="0" tIns="12065" rIns="0" bIns="0" rtlCol="0">
            <a:spAutoFit/>
          </a:bodyPr>
          <a:lstStyle/>
          <a:p>
            <a:pPr marL="120650">
              <a:spcBef>
                <a:spcPts val="95"/>
              </a:spcBef>
            </a:pPr>
            <a:r>
              <a:rPr sz="2800" spc="-5">
                <a:solidFill>
                  <a:srgbClr val="FFFFFF"/>
                </a:solidFill>
                <a:latin typeface="Arial"/>
                <a:cs typeface="Arial"/>
              </a:rPr>
              <a:t>Applicant &amp;</a:t>
            </a:r>
            <a:r>
              <a:rPr sz="2800" spc="-35">
                <a:solidFill>
                  <a:srgbClr val="FFFFFF"/>
                </a:solidFill>
                <a:latin typeface="Arial"/>
                <a:cs typeface="Arial"/>
              </a:rPr>
              <a:t> </a:t>
            </a:r>
            <a:r>
              <a:rPr sz="2800">
                <a:solidFill>
                  <a:srgbClr val="FFFFFF"/>
                </a:solidFill>
                <a:latin typeface="Arial"/>
                <a:cs typeface="Arial"/>
              </a:rPr>
              <a:t>Institution</a:t>
            </a:r>
            <a:endParaRPr sz="2800">
              <a:latin typeface="Arial"/>
              <a:cs typeface="Arial"/>
            </a:endParaRPr>
          </a:p>
          <a:p>
            <a:pPr marL="299085" marR="777240" indent="-287020">
              <a:spcBef>
                <a:spcPts val="1985"/>
              </a:spcBef>
              <a:buChar char="•"/>
              <a:tabLst>
                <a:tab pos="299085" algn="l"/>
                <a:tab pos="299720" algn="l"/>
              </a:tabLst>
            </a:pPr>
            <a:r>
              <a:rPr sz="1600" spc="-5">
                <a:solidFill>
                  <a:srgbClr val="CCFF33"/>
                </a:solidFill>
                <a:latin typeface="Arial"/>
                <a:cs typeface="Arial"/>
              </a:rPr>
              <a:t>Apply for funding &amp; perform  proposed</a:t>
            </a:r>
            <a:r>
              <a:rPr sz="1600" spc="5">
                <a:solidFill>
                  <a:srgbClr val="CCFF33"/>
                </a:solidFill>
                <a:latin typeface="Arial"/>
                <a:cs typeface="Arial"/>
              </a:rPr>
              <a:t> </a:t>
            </a:r>
            <a:r>
              <a:rPr sz="1600" spc="-5">
                <a:solidFill>
                  <a:srgbClr val="CCFF33"/>
                </a:solidFill>
                <a:latin typeface="Arial"/>
                <a:cs typeface="Arial"/>
              </a:rPr>
              <a:t>activities</a:t>
            </a:r>
            <a:endParaRPr sz="1600">
              <a:latin typeface="Arial"/>
              <a:cs typeface="Arial"/>
            </a:endParaRPr>
          </a:p>
          <a:p>
            <a:pPr marL="299085" indent="-287020">
              <a:spcBef>
                <a:spcPts val="5"/>
              </a:spcBef>
              <a:buChar char="•"/>
              <a:tabLst>
                <a:tab pos="299085" algn="l"/>
                <a:tab pos="299720" algn="l"/>
              </a:tabLst>
            </a:pPr>
            <a:r>
              <a:rPr sz="1600" spc="-5">
                <a:solidFill>
                  <a:srgbClr val="CCFF33"/>
                </a:solidFill>
                <a:latin typeface="Arial"/>
                <a:cs typeface="Arial"/>
              </a:rPr>
              <a:t>Agree to</a:t>
            </a:r>
            <a:r>
              <a:rPr sz="1600" spc="-15">
                <a:solidFill>
                  <a:srgbClr val="CCFF33"/>
                </a:solidFill>
                <a:latin typeface="Arial"/>
                <a:cs typeface="Arial"/>
              </a:rPr>
              <a:t> </a:t>
            </a:r>
            <a:r>
              <a:rPr sz="1600" spc="-40">
                <a:solidFill>
                  <a:srgbClr val="CCFF33"/>
                </a:solidFill>
                <a:latin typeface="Arial"/>
                <a:cs typeface="Arial"/>
              </a:rPr>
              <a:t>Terms</a:t>
            </a:r>
            <a:endParaRPr sz="1600">
              <a:latin typeface="Arial"/>
              <a:cs typeface="Arial"/>
            </a:endParaRPr>
          </a:p>
          <a:p>
            <a:pPr marL="299085" indent="-287020">
              <a:buChar char="•"/>
              <a:tabLst>
                <a:tab pos="299085" algn="l"/>
                <a:tab pos="299720" algn="l"/>
              </a:tabLst>
            </a:pPr>
            <a:r>
              <a:rPr sz="1600" spc="-5">
                <a:solidFill>
                  <a:srgbClr val="CCFF33"/>
                </a:solidFill>
                <a:latin typeface="Arial"/>
                <a:cs typeface="Arial"/>
              </a:rPr>
              <a:t>Provide progress &amp; final</a:t>
            </a:r>
            <a:r>
              <a:rPr sz="1600">
                <a:solidFill>
                  <a:srgbClr val="CCFF33"/>
                </a:solidFill>
                <a:latin typeface="Arial"/>
                <a:cs typeface="Arial"/>
              </a:rPr>
              <a:t> </a:t>
            </a:r>
            <a:r>
              <a:rPr sz="1600" spc="-5">
                <a:solidFill>
                  <a:srgbClr val="CCFF33"/>
                </a:solidFill>
                <a:latin typeface="Arial"/>
                <a:cs typeface="Arial"/>
              </a:rPr>
              <a:t>reports</a:t>
            </a:r>
            <a:endParaRPr sz="1600">
              <a:latin typeface="Arial"/>
              <a:cs typeface="Arial"/>
            </a:endParaRPr>
          </a:p>
        </p:txBody>
      </p:sp>
      <p:grpSp>
        <p:nvGrpSpPr>
          <p:cNvPr id="13" name="object 12">
            <a:extLst>
              <a:ext uri="{FF2B5EF4-FFF2-40B4-BE49-F238E27FC236}">
                <a16:creationId xmlns:a16="http://schemas.microsoft.com/office/drawing/2014/main" id="{257D3EA2-866B-40AE-A5AF-C29C0EA0E9FF}"/>
              </a:ext>
            </a:extLst>
          </p:cNvPr>
          <p:cNvGrpSpPr/>
          <p:nvPr/>
        </p:nvGrpSpPr>
        <p:grpSpPr>
          <a:xfrm>
            <a:off x="6653784" y="1496568"/>
            <a:ext cx="3957320" cy="2552065"/>
            <a:chOff x="4969509" y="1656333"/>
            <a:chExt cx="3957320" cy="2552065"/>
          </a:xfrm>
        </p:grpSpPr>
        <p:sp>
          <p:nvSpPr>
            <p:cNvPr id="14" name="object 13">
              <a:extLst>
                <a:ext uri="{FF2B5EF4-FFF2-40B4-BE49-F238E27FC236}">
                  <a16:creationId xmlns:a16="http://schemas.microsoft.com/office/drawing/2014/main" id="{048A4666-3B0B-4D84-A1CF-6CADA95097EC}"/>
                </a:ext>
              </a:extLst>
            </p:cNvPr>
            <p:cNvSpPr/>
            <p:nvPr/>
          </p:nvSpPr>
          <p:spPr>
            <a:xfrm>
              <a:off x="6528815" y="3823716"/>
              <a:ext cx="690880" cy="378460"/>
            </a:xfrm>
            <a:custGeom>
              <a:avLst/>
              <a:gdLst/>
              <a:ahLst/>
              <a:cxnLst/>
              <a:rect l="l" t="t" r="r" b="b"/>
              <a:pathLst>
                <a:path w="690879" h="378460">
                  <a:moveTo>
                    <a:pt x="517778" y="0"/>
                  </a:moveTo>
                  <a:lnTo>
                    <a:pt x="172592" y="0"/>
                  </a:lnTo>
                  <a:lnTo>
                    <a:pt x="172592" y="188975"/>
                  </a:lnTo>
                  <a:lnTo>
                    <a:pt x="0" y="188975"/>
                  </a:lnTo>
                  <a:lnTo>
                    <a:pt x="345185" y="377951"/>
                  </a:lnTo>
                  <a:lnTo>
                    <a:pt x="690372" y="188975"/>
                  </a:lnTo>
                  <a:lnTo>
                    <a:pt x="517778" y="188975"/>
                  </a:lnTo>
                  <a:lnTo>
                    <a:pt x="517778" y="0"/>
                  </a:lnTo>
                  <a:close/>
                </a:path>
              </a:pathLst>
            </a:custGeom>
            <a:solidFill>
              <a:srgbClr val="FFFF00"/>
            </a:solidFill>
          </p:spPr>
          <p:txBody>
            <a:bodyPr wrap="square" lIns="0" tIns="0" rIns="0" bIns="0" rtlCol="0"/>
            <a:lstStyle/>
            <a:p>
              <a:endParaRPr/>
            </a:p>
          </p:txBody>
        </p:sp>
        <p:sp>
          <p:nvSpPr>
            <p:cNvPr id="15" name="object 14">
              <a:extLst>
                <a:ext uri="{FF2B5EF4-FFF2-40B4-BE49-F238E27FC236}">
                  <a16:creationId xmlns:a16="http://schemas.microsoft.com/office/drawing/2014/main" id="{91BF7CB7-B049-42C6-B34E-F2D0D6931AF2}"/>
                </a:ext>
              </a:extLst>
            </p:cNvPr>
            <p:cNvSpPr/>
            <p:nvPr/>
          </p:nvSpPr>
          <p:spPr>
            <a:xfrm>
              <a:off x="6528815" y="3823716"/>
              <a:ext cx="690880" cy="378460"/>
            </a:xfrm>
            <a:custGeom>
              <a:avLst/>
              <a:gdLst/>
              <a:ahLst/>
              <a:cxnLst/>
              <a:rect l="l" t="t" r="r" b="b"/>
              <a:pathLst>
                <a:path w="690879" h="378460">
                  <a:moveTo>
                    <a:pt x="517778" y="0"/>
                  </a:moveTo>
                  <a:lnTo>
                    <a:pt x="517778" y="188975"/>
                  </a:lnTo>
                  <a:lnTo>
                    <a:pt x="690372" y="188975"/>
                  </a:lnTo>
                  <a:lnTo>
                    <a:pt x="345185" y="377951"/>
                  </a:lnTo>
                  <a:lnTo>
                    <a:pt x="0" y="188975"/>
                  </a:lnTo>
                  <a:lnTo>
                    <a:pt x="172592" y="188975"/>
                  </a:lnTo>
                  <a:lnTo>
                    <a:pt x="172592" y="0"/>
                  </a:lnTo>
                  <a:lnTo>
                    <a:pt x="517778" y="0"/>
                  </a:lnTo>
                  <a:close/>
                </a:path>
              </a:pathLst>
            </a:custGeom>
            <a:ln w="12192">
              <a:solidFill>
                <a:srgbClr val="085091"/>
              </a:solidFill>
            </a:ln>
          </p:spPr>
          <p:txBody>
            <a:bodyPr wrap="square" lIns="0" tIns="0" rIns="0" bIns="0" rtlCol="0"/>
            <a:lstStyle/>
            <a:p>
              <a:endParaRPr/>
            </a:p>
          </p:txBody>
        </p:sp>
        <p:sp>
          <p:nvSpPr>
            <p:cNvPr id="16" name="object 15">
              <a:extLst>
                <a:ext uri="{FF2B5EF4-FFF2-40B4-BE49-F238E27FC236}">
                  <a16:creationId xmlns:a16="http://schemas.microsoft.com/office/drawing/2014/main" id="{68FE701D-20C2-424C-B974-FFA2E95DD40E}"/>
                </a:ext>
              </a:extLst>
            </p:cNvPr>
            <p:cNvSpPr/>
            <p:nvPr/>
          </p:nvSpPr>
          <p:spPr>
            <a:xfrm>
              <a:off x="4975859" y="1662683"/>
              <a:ext cx="3944620" cy="1213485"/>
            </a:xfrm>
            <a:custGeom>
              <a:avLst/>
              <a:gdLst/>
              <a:ahLst/>
              <a:cxnLst/>
              <a:rect l="l" t="t" r="r" b="b"/>
              <a:pathLst>
                <a:path w="3944620" h="1213485">
                  <a:moveTo>
                    <a:pt x="3741928" y="0"/>
                  </a:moveTo>
                  <a:lnTo>
                    <a:pt x="202184" y="0"/>
                  </a:lnTo>
                  <a:lnTo>
                    <a:pt x="155834" y="5341"/>
                  </a:lnTo>
                  <a:lnTo>
                    <a:pt x="113281" y="20555"/>
                  </a:lnTo>
                  <a:lnTo>
                    <a:pt x="75740" y="44427"/>
                  </a:lnTo>
                  <a:lnTo>
                    <a:pt x="44427" y="75740"/>
                  </a:lnTo>
                  <a:lnTo>
                    <a:pt x="20555" y="113281"/>
                  </a:lnTo>
                  <a:lnTo>
                    <a:pt x="5341" y="155834"/>
                  </a:lnTo>
                  <a:lnTo>
                    <a:pt x="0" y="202183"/>
                  </a:lnTo>
                  <a:lnTo>
                    <a:pt x="0" y="1010919"/>
                  </a:lnTo>
                  <a:lnTo>
                    <a:pt x="5341" y="1057269"/>
                  </a:lnTo>
                  <a:lnTo>
                    <a:pt x="20555" y="1099822"/>
                  </a:lnTo>
                  <a:lnTo>
                    <a:pt x="44427" y="1137363"/>
                  </a:lnTo>
                  <a:lnTo>
                    <a:pt x="75740" y="1168676"/>
                  </a:lnTo>
                  <a:lnTo>
                    <a:pt x="113281" y="1192548"/>
                  </a:lnTo>
                  <a:lnTo>
                    <a:pt x="155834" y="1207762"/>
                  </a:lnTo>
                  <a:lnTo>
                    <a:pt x="202184" y="1213103"/>
                  </a:lnTo>
                  <a:lnTo>
                    <a:pt x="3741928" y="1213103"/>
                  </a:lnTo>
                  <a:lnTo>
                    <a:pt x="3788277" y="1207762"/>
                  </a:lnTo>
                  <a:lnTo>
                    <a:pt x="3830830" y="1192548"/>
                  </a:lnTo>
                  <a:lnTo>
                    <a:pt x="3868371" y="1168676"/>
                  </a:lnTo>
                  <a:lnTo>
                    <a:pt x="3899684" y="1137363"/>
                  </a:lnTo>
                  <a:lnTo>
                    <a:pt x="3923556" y="1099822"/>
                  </a:lnTo>
                  <a:lnTo>
                    <a:pt x="3938770" y="1057269"/>
                  </a:lnTo>
                  <a:lnTo>
                    <a:pt x="3944112" y="1010919"/>
                  </a:lnTo>
                  <a:lnTo>
                    <a:pt x="3944112" y="202183"/>
                  </a:lnTo>
                  <a:lnTo>
                    <a:pt x="3938770" y="155834"/>
                  </a:lnTo>
                  <a:lnTo>
                    <a:pt x="3923556" y="113281"/>
                  </a:lnTo>
                  <a:lnTo>
                    <a:pt x="3899684" y="75740"/>
                  </a:lnTo>
                  <a:lnTo>
                    <a:pt x="3868371" y="44427"/>
                  </a:lnTo>
                  <a:lnTo>
                    <a:pt x="3830830" y="20555"/>
                  </a:lnTo>
                  <a:lnTo>
                    <a:pt x="3788277" y="5341"/>
                  </a:lnTo>
                  <a:lnTo>
                    <a:pt x="3741928" y="0"/>
                  </a:lnTo>
                  <a:close/>
                </a:path>
              </a:pathLst>
            </a:custGeom>
            <a:solidFill>
              <a:srgbClr val="0E6EC5"/>
            </a:solidFill>
          </p:spPr>
          <p:txBody>
            <a:bodyPr wrap="square" lIns="0" tIns="0" rIns="0" bIns="0" rtlCol="0"/>
            <a:lstStyle/>
            <a:p>
              <a:endParaRPr/>
            </a:p>
          </p:txBody>
        </p:sp>
        <p:sp>
          <p:nvSpPr>
            <p:cNvPr id="17" name="object 16">
              <a:extLst>
                <a:ext uri="{FF2B5EF4-FFF2-40B4-BE49-F238E27FC236}">
                  <a16:creationId xmlns:a16="http://schemas.microsoft.com/office/drawing/2014/main" id="{4A04D1FD-C1F0-43E3-A823-AFFA31BC936C}"/>
                </a:ext>
              </a:extLst>
            </p:cNvPr>
            <p:cNvSpPr/>
            <p:nvPr/>
          </p:nvSpPr>
          <p:spPr>
            <a:xfrm>
              <a:off x="4975859" y="1662683"/>
              <a:ext cx="3944620" cy="1213485"/>
            </a:xfrm>
            <a:custGeom>
              <a:avLst/>
              <a:gdLst/>
              <a:ahLst/>
              <a:cxnLst/>
              <a:rect l="l" t="t" r="r" b="b"/>
              <a:pathLst>
                <a:path w="3944620" h="1213485">
                  <a:moveTo>
                    <a:pt x="0" y="202183"/>
                  </a:moveTo>
                  <a:lnTo>
                    <a:pt x="5341" y="155834"/>
                  </a:lnTo>
                  <a:lnTo>
                    <a:pt x="20555" y="113281"/>
                  </a:lnTo>
                  <a:lnTo>
                    <a:pt x="44427" y="75740"/>
                  </a:lnTo>
                  <a:lnTo>
                    <a:pt x="75740" y="44427"/>
                  </a:lnTo>
                  <a:lnTo>
                    <a:pt x="113281" y="20555"/>
                  </a:lnTo>
                  <a:lnTo>
                    <a:pt x="155834" y="5341"/>
                  </a:lnTo>
                  <a:lnTo>
                    <a:pt x="202184" y="0"/>
                  </a:lnTo>
                  <a:lnTo>
                    <a:pt x="3741928" y="0"/>
                  </a:lnTo>
                  <a:lnTo>
                    <a:pt x="3788277" y="5341"/>
                  </a:lnTo>
                  <a:lnTo>
                    <a:pt x="3830830" y="20555"/>
                  </a:lnTo>
                  <a:lnTo>
                    <a:pt x="3868371" y="44427"/>
                  </a:lnTo>
                  <a:lnTo>
                    <a:pt x="3899684" y="75740"/>
                  </a:lnTo>
                  <a:lnTo>
                    <a:pt x="3923556" y="113281"/>
                  </a:lnTo>
                  <a:lnTo>
                    <a:pt x="3938770" y="155834"/>
                  </a:lnTo>
                  <a:lnTo>
                    <a:pt x="3944112" y="202183"/>
                  </a:lnTo>
                  <a:lnTo>
                    <a:pt x="3944112" y="1010919"/>
                  </a:lnTo>
                  <a:lnTo>
                    <a:pt x="3938770" y="1057269"/>
                  </a:lnTo>
                  <a:lnTo>
                    <a:pt x="3923556" y="1099822"/>
                  </a:lnTo>
                  <a:lnTo>
                    <a:pt x="3899684" y="1137363"/>
                  </a:lnTo>
                  <a:lnTo>
                    <a:pt x="3868371" y="1168676"/>
                  </a:lnTo>
                  <a:lnTo>
                    <a:pt x="3830830" y="1192548"/>
                  </a:lnTo>
                  <a:lnTo>
                    <a:pt x="3788277" y="1207762"/>
                  </a:lnTo>
                  <a:lnTo>
                    <a:pt x="3741928" y="1213103"/>
                  </a:lnTo>
                  <a:lnTo>
                    <a:pt x="202184" y="1213103"/>
                  </a:lnTo>
                  <a:lnTo>
                    <a:pt x="155834" y="1207762"/>
                  </a:lnTo>
                  <a:lnTo>
                    <a:pt x="113281" y="1192548"/>
                  </a:lnTo>
                  <a:lnTo>
                    <a:pt x="75740" y="1168676"/>
                  </a:lnTo>
                  <a:lnTo>
                    <a:pt x="44427" y="1137363"/>
                  </a:lnTo>
                  <a:lnTo>
                    <a:pt x="20555" y="1099822"/>
                  </a:lnTo>
                  <a:lnTo>
                    <a:pt x="5341" y="1057269"/>
                  </a:lnTo>
                  <a:lnTo>
                    <a:pt x="0" y="1010919"/>
                  </a:lnTo>
                  <a:lnTo>
                    <a:pt x="0" y="202183"/>
                  </a:lnTo>
                  <a:close/>
                </a:path>
              </a:pathLst>
            </a:custGeom>
            <a:ln w="12192">
              <a:solidFill>
                <a:srgbClr val="085091"/>
              </a:solidFill>
            </a:ln>
          </p:spPr>
          <p:txBody>
            <a:bodyPr wrap="square" lIns="0" tIns="0" rIns="0" bIns="0" rtlCol="0"/>
            <a:lstStyle/>
            <a:p>
              <a:endParaRPr/>
            </a:p>
          </p:txBody>
        </p:sp>
        <p:sp>
          <p:nvSpPr>
            <p:cNvPr id="18" name="object 17">
              <a:extLst>
                <a:ext uri="{FF2B5EF4-FFF2-40B4-BE49-F238E27FC236}">
                  <a16:creationId xmlns:a16="http://schemas.microsoft.com/office/drawing/2014/main" id="{36425E52-ADCC-4CCB-B8AB-C421E2F0E3D2}"/>
                </a:ext>
              </a:extLst>
            </p:cNvPr>
            <p:cNvSpPr/>
            <p:nvPr/>
          </p:nvSpPr>
          <p:spPr>
            <a:xfrm>
              <a:off x="4975859" y="2610611"/>
              <a:ext cx="3944620" cy="1213485"/>
            </a:xfrm>
            <a:custGeom>
              <a:avLst/>
              <a:gdLst/>
              <a:ahLst/>
              <a:cxnLst/>
              <a:rect l="l" t="t" r="r" b="b"/>
              <a:pathLst>
                <a:path w="3944620" h="1213485">
                  <a:moveTo>
                    <a:pt x="3741928" y="0"/>
                  </a:moveTo>
                  <a:lnTo>
                    <a:pt x="202184" y="0"/>
                  </a:lnTo>
                  <a:lnTo>
                    <a:pt x="155834" y="5341"/>
                  </a:lnTo>
                  <a:lnTo>
                    <a:pt x="113281" y="20555"/>
                  </a:lnTo>
                  <a:lnTo>
                    <a:pt x="75740" y="44427"/>
                  </a:lnTo>
                  <a:lnTo>
                    <a:pt x="44427" y="75740"/>
                  </a:lnTo>
                  <a:lnTo>
                    <a:pt x="20555" y="113281"/>
                  </a:lnTo>
                  <a:lnTo>
                    <a:pt x="5341" y="155834"/>
                  </a:lnTo>
                  <a:lnTo>
                    <a:pt x="0" y="202184"/>
                  </a:lnTo>
                  <a:lnTo>
                    <a:pt x="0" y="1010919"/>
                  </a:lnTo>
                  <a:lnTo>
                    <a:pt x="5341" y="1057269"/>
                  </a:lnTo>
                  <a:lnTo>
                    <a:pt x="20555" y="1099822"/>
                  </a:lnTo>
                  <a:lnTo>
                    <a:pt x="44427" y="1137363"/>
                  </a:lnTo>
                  <a:lnTo>
                    <a:pt x="75740" y="1168676"/>
                  </a:lnTo>
                  <a:lnTo>
                    <a:pt x="113281" y="1192548"/>
                  </a:lnTo>
                  <a:lnTo>
                    <a:pt x="155834" y="1207762"/>
                  </a:lnTo>
                  <a:lnTo>
                    <a:pt x="202184" y="1213104"/>
                  </a:lnTo>
                  <a:lnTo>
                    <a:pt x="3741928" y="1213104"/>
                  </a:lnTo>
                  <a:lnTo>
                    <a:pt x="3788277" y="1207762"/>
                  </a:lnTo>
                  <a:lnTo>
                    <a:pt x="3830830" y="1192548"/>
                  </a:lnTo>
                  <a:lnTo>
                    <a:pt x="3868371" y="1168676"/>
                  </a:lnTo>
                  <a:lnTo>
                    <a:pt x="3899684" y="1137363"/>
                  </a:lnTo>
                  <a:lnTo>
                    <a:pt x="3923556" y="1099822"/>
                  </a:lnTo>
                  <a:lnTo>
                    <a:pt x="3938770" y="1057269"/>
                  </a:lnTo>
                  <a:lnTo>
                    <a:pt x="3944112" y="1010919"/>
                  </a:lnTo>
                  <a:lnTo>
                    <a:pt x="3944112" y="202184"/>
                  </a:lnTo>
                  <a:lnTo>
                    <a:pt x="3938770" y="155834"/>
                  </a:lnTo>
                  <a:lnTo>
                    <a:pt x="3923556" y="113281"/>
                  </a:lnTo>
                  <a:lnTo>
                    <a:pt x="3899684" y="75740"/>
                  </a:lnTo>
                  <a:lnTo>
                    <a:pt x="3868371" y="44427"/>
                  </a:lnTo>
                  <a:lnTo>
                    <a:pt x="3830830" y="20555"/>
                  </a:lnTo>
                  <a:lnTo>
                    <a:pt x="3788277" y="5341"/>
                  </a:lnTo>
                  <a:lnTo>
                    <a:pt x="3741928" y="0"/>
                  </a:lnTo>
                  <a:close/>
                </a:path>
              </a:pathLst>
            </a:custGeom>
            <a:solidFill>
              <a:srgbClr val="0E6EC5"/>
            </a:solidFill>
          </p:spPr>
          <p:txBody>
            <a:bodyPr wrap="square" lIns="0" tIns="0" rIns="0" bIns="0" rtlCol="0"/>
            <a:lstStyle/>
            <a:p>
              <a:endParaRPr/>
            </a:p>
          </p:txBody>
        </p:sp>
        <p:sp>
          <p:nvSpPr>
            <p:cNvPr id="19" name="object 18">
              <a:extLst>
                <a:ext uri="{FF2B5EF4-FFF2-40B4-BE49-F238E27FC236}">
                  <a16:creationId xmlns:a16="http://schemas.microsoft.com/office/drawing/2014/main" id="{945F58FA-B840-482D-8296-1117B1ED18E4}"/>
                </a:ext>
              </a:extLst>
            </p:cNvPr>
            <p:cNvSpPr/>
            <p:nvPr/>
          </p:nvSpPr>
          <p:spPr>
            <a:xfrm>
              <a:off x="4975859" y="2610611"/>
              <a:ext cx="3944620" cy="1213485"/>
            </a:xfrm>
            <a:custGeom>
              <a:avLst/>
              <a:gdLst/>
              <a:ahLst/>
              <a:cxnLst/>
              <a:rect l="l" t="t" r="r" b="b"/>
              <a:pathLst>
                <a:path w="3944620" h="1213485">
                  <a:moveTo>
                    <a:pt x="0" y="202184"/>
                  </a:moveTo>
                  <a:lnTo>
                    <a:pt x="5341" y="155834"/>
                  </a:lnTo>
                  <a:lnTo>
                    <a:pt x="20555" y="113281"/>
                  </a:lnTo>
                  <a:lnTo>
                    <a:pt x="44427" y="75740"/>
                  </a:lnTo>
                  <a:lnTo>
                    <a:pt x="75740" y="44427"/>
                  </a:lnTo>
                  <a:lnTo>
                    <a:pt x="113281" y="20555"/>
                  </a:lnTo>
                  <a:lnTo>
                    <a:pt x="155834" y="5341"/>
                  </a:lnTo>
                  <a:lnTo>
                    <a:pt x="202184" y="0"/>
                  </a:lnTo>
                  <a:lnTo>
                    <a:pt x="3741928" y="0"/>
                  </a:lnTo>
                  <a:lnTo>
                    <a:pt x="3788277" y="5341"/>
                  </a:lnTo>
                  <a:lnTo>
                    <a:pt x="3830830" y="20555"/>
                  </a:lnTo>
                  <a:lnTo>
                    <a:pt x="3868371" y="44427"/>
                  </a:lnTo>
                  <a:lnTo>
                    <a:pt x="3899684" y="75740"/>
                  </a:lnTo>
                  <a:lnTo>
                    <a:pt x="3923556" y="113281"/>
                  </a:lnTo>
                  <a:lnTo>
                    <a:pt x="3938770" y="155834"/>
                  </a:lnTo>
                  <a:lnTo>
                    <a:pt x="3944112" y="202184"/>
                  </a:lnTo>
                  <a:lnTo>
                    <a:pt x="3944112" y="1010919"/>
                  </a:lnTo>
                  <a:lnTo>
                    <a:pt x="3938770" y="1057269"/>
                  </a:lnTo>
                  <a:lnTo>
                    <a:pt x="3923556" y="1099822"/>
                  </a:lnTo>
                  <a:lnTo>
                    <a:pt x="3899684" y="1137363"/>
                  </a:lnTo>
                  <a:lnTo>
                    <a:pt x="3868371" y="1168676"/>
                  </a:lnTo>
                  <a:lnTo>
                    <a:pt x="3830830" y="1192548"/>
                  </a:lnTo>
                  <a:lnTo>
                    <a:pt x="3788277" y="1207762"/>
                  </a:lnTo>
                  <a:lnTo>
                    <a:pt x="3741928" y="1213104"/>
                  </a:lnTo>
                  <a:lnTo>
                    <a:pt x="202184" y="1213104"/>
                  </a:lnTo>
                  <a:lnTo>
                    <a:pt x="155834" y="1207762"/>
                  </a:lnTo>
                  <a:lnTo>
                    <a:pt x="113281" y="1192548"/>
                  </a:lnTo>
                  <a:lnTo>
                    <a:pt x="75740" y="1168676"/>
                  </a:lnTo>
                  <a:lnTo>
                    <a:pt x="44427" y="1137363"/>
                  </a:lnTo>
                  <a:lnTo>
                    <a:pt x="20555" y="1099822"/>
                  </a:lnTo>
                  <a:lnTo>
                    <a:pt x="5341" y="1057269"/>
                  </a:lnTo>
                  <a:lnTo>
                    <a:pt x="0" y="1010919"/>
                  </a:lnTo>
                  <a:lnTo>
                    <a:pt x="0" y="202184"/>
                  </a:lnTo>
                  <a:close/>
                </a:path>
              </a:pathLst>
            </a:custGeom>
            <a:ln w="12192">
              <a:solidFill>
                <a:srgbClr val="085091"/>
              </a:solidFill>
            </a:ln>
          </p:spPr>
          <p:txBody>
            <a:bodyPr wrap="square" lIns="0" tIns="0" rIns="0" bIns="0" rtlCol="0"/>
            <a:lstStyle/>
            <a:p>
              <a:endParaRPr/>
            </a:p>
          </p:txBody>
        </p:sp>
      </p:grpSp>
      <p:sp>
        <p:nvSpPr>
          <p:cNvPr id="20" name="object 19">
            <a:extLst>
              <a:ext uri="{FF2B5EF4-FFF2-40B4-BE49-F238E27FC236}">
                <a16:creationId xmlns:a16="http://schemas.microsoft.com/office/drawing/2014/main" id="{C12E18A1-C5EC-457A-B118-A605D668CC52}"/>
              </a:ext>
            </a:extLst>
          </p:cNvPr>
          <p:cNvSpPr txBox="1"/>
          <p:nvPr/>
        </p:nvSpPr>
        <p:spPr>
          <a:xfrm>
            <a:off x="6799201" y="1661159"/>
            <a:ext cx="3648075" cy="1897314"/>
          </a:xfrm>
          <a:prstGeom prst="rect">
            <a:avLst/>
          </a:prstGeom>
        </p:spPr>
        <p:txBody>
          <a:bodyPr vert="horz" wrap="square" lIns="0" tIns="12065" rIns="0" bIns="0" rtlCol="0">
            <a:spAutoFit/>
          </a:bodyPr>
          <a:lstStyle/>
          <a:p>
            <a:pPr marL="629920" marR="416559" indent="-100965" algn="ctr">
              <a:spcBef>
                <a:spcPts val="95"/>
              </a:spcBef>
            </a:pPr>
            <a:r>
              <a:rPr sz="2800" spc="-10">
                <a:solidFill>
                  <a:srgbClr val="FFFFFF"/>
                </a:solidFill>
                <a:latin typeface="Arial"/>
                <a:cs typeface="Arial"/>
              </a:rPr>
              <a:t>AAOF</a:t>
            </a:r>
            <a:r>
              <a:rPr sz="2800" spc="-85">
                <a:solidFill>
                  <a:srgbClr val="FFFFFF"/>
                </a:solidFill>
                <a:latin typeface="Arial"/>
                <a:cs typeface="Arial"/>
              </a:rPr>
              <a:t> </a:t>
            </a:r>
            <a:r>
              <a:rPr lang="en-US" sz="2800">
                <a:solidFill>
                  <a:srgbClr val="FFFFFF"/>
                </a:solidFill>
                <a:latin typeface="Arial"/>
                <a:cs typeface="Arial"/>
              </a:rPr>
              <a:t>Senior VP</a:t>
            </a:r>
            <a:r>
              <a:rPr sz="2800" spc="-5">
                <a:solidFill>
                  <a:srgbClr val="FFFFFF"/>
                </a:solidFill>
                <a:latin typeface="Arial"/>
                <a:cs typeface="Arial"/>
              </a:rPr>
              <a:t> &amp;</a:t>
            </a:r>
            <a:r>
              <a:rPr sz="2800" spc="-15">
                <a:solidFill>
                  <a:srgbClr val="FFFFFF"/>
                </a:solidFill>
                <a:latin typeface="Arial"/>
                <a:cs typeface="Arial"/>
              </a:rPr>
              <a:t> Staff</a:t>
            </a:r>
            <a:endParaRPr sz="2800">
              <a:latin typeface="Arial"/>
              <a:cs typeface="Arial"/>
            </a:endParaRPr>
          </a:p>
          <a:p>
            <a:pPr marL="299085" indent="-287020">
              <a:spcBef>
                <a:spcPts val="305"/>
              </a:spcBef>
              <a:buChar char="•"/>
              <a:tabLst>
                <a:tab pos="299085" algn="l"/>
                <a:tab pos="299720" algn="l"/>
              </a:tabLst>
            </a:pPr>
            <a:r>
              <a:rPr sz="1600">
                <a:solidFill>
                  <a:srgbClr val="CCFF33"/>
                </a:solidFill>
                <a:latin typeface="Arial"/>
                <a:cs typeface="Arial"/>
              </a:rPr>
              <a:t>All </a:t>
            </a:r>
            <a:r>
              <a:rPr sz="1600" spc="-5">
                <a:solidFill>
                  <a:srgbClr val="CCFF33"/>
                </a:solidFill>
                <a:latin typeface="Arial"/>
                <a:cs typeface="Arial"/>
              </a:rPr>
              <a:t>administrative</a:t>
            </a:r>
            <a:r>
              <a:rPr sz="1600" spc="-30">
                <a:solidFill>
                  <a:srgbClr val="CCFF33"/>
                </a:solidFill>
                <a:latin typeface="Arial"/>
                <a:cs typeface="Arial"/>
              </a:rPr>
              <a:t> </a:t>
            </a:r>
            <a:r>
              <a:rPr sz="1600" spc="-5">
                <a:solidFill>
                  <a:srgbClr val="CCFF33"/>
                </a:solidFill>
                <a:latin typeface="Arial"/>
                <a:cs typeface="Arial"/>
              </a:rPr>
              <a:t>aspects</a:t>
            </a:r>
            <a:endParaRPr sz="1600">
              <a:latin typeface="Arial"/>
              <a:cs typeface="Arial"/>
            </a:endParaRPr>
          </a:p>
          <a:p>
            <a:pPr marL="299085" indent="-287020">
              <a:buChar char="•"/>
              <a:tabLst>
                <a:tab pos="299085" algn="l"/>
                <a:tab pos="299720" algn="l"/>
              </a:tabLst>
            </a:pPr>
            <a:r>
              <a:rPr sz="1600" spc="-5">
                <a:solidFill>
                  <a:srgbClr val="CCFF33"/>
                </a:solidFill>
                <a:latin typeface="Arial"/>
                <a:cs typeface="Arial"/>
              </a:rPr>
              <a:t>Fundraising &amp; grant</a:t>
            </a:r>
            <a:r>
              <a:rPr sz="1600" spc="20">
                <a:solidFill>
                  <a:srgbClr val="CCFF33"/>
                </a:solidFill>
                <a:latin typeface="Arial"/>
                <a:cs typeface="Arial"/>
              </a:rPr>
              <a:t> </a:t>
            </a:r>
            <a:r>
              <a:rPr sz="1600" spc="-5">
                <a:solidFill>
                  <a:srgbClr val="CCFF33"/>
                </a:solidFill>
                <a:latin typeface="Arial"/>
                <a:cs typeface="Arial"/>
              </a:rPr>
              <a:t>administration</a:t>
            </a:r>
            <a:endParaRPr sz="1600">
              <a:latin typeface="Arial"/>
              <a:cs typeface="Arial"/>
            </a:endParaRPr>
          </a:p>
          <a:p>
            <a:pPr marL="299085" indent="-287020">
              <a:buChar char="•"/>
              <a:tabLst>
                <a:tab pos="299085" algn="l"/>
                <a:tab pos="299720" algn="l"/>
              </a:tabLst>
            </a:pPr>
            <a:r>
              <a:rPr sz="1600" spc="-5">
                <a:solidFill>
                  <a:srgbClr val="CCFF33"/>
                </a:solidFill>
                <a:latin typeface="Arial"/>
                <a:cs typeface="Arial"/>
              </a:rPr>
              <a:t>Only contact for</a:t>
            </a:r>
            <a:r>
              <a:rPr sz="1600" spc="-50">
                <a:solidFill>
                  <a:srgbClr val="CCFF33"/>
                </a:solidFill>
                <a:latin typeface="Arial"/>
                <a:cs typeface="Arial"/>
              </a:rPr>
              <a:t> </a:t>
            </a:r>
            <a:r>
              <a:rPr sz="1600" spc="-5">
                <a:solidFill>
                  <a:srgbClr val="CCFF33"/>
                </a:solidFill>
                <a:latin typeface="Arial"/>
                <a:cs typeface="Arial"/>
              </a:rPr>
              <a:t>Applicants</a:t>
            </a:r>
            <a:endParaRPr sz="1600">
              <a:latin typeface="Arial"/>
              <a:cs typeface="Arial"/>
            </a:endParaRPr>
          </a:p>
          <a:p>
            <a:pPr marL="299085" indent="-287020">
              <a:buChar char="•"/>
              <a:tabLst>
                <a:tab pos="299085" algn="l"/>
                <a:tab pos="299720" algn="l"/>
              </a:tabLst>
            </a:pPr>
            <a:r>
              <a:rPr sz="1600" spc="-5">
                <a:solidFill>
                  <a:srgbClr val="CCFF33"/>
                </a:solidFill>
                <a:latin typeface="Arial"/>
                <a:cs typeface="Arial"/>
              </a:rPr>
              <a:t>Address all inquiries from</a:t>
            </a:r>
            <a:r>
              <a:rPr sz="1600" spc="15">
                <a:solidFill>
                  <a:srgbClr val="CCFF33"/>
                </a:solidFill>
                <a:latin typeface="Arial"/>
                <a:cs typeface="Arial"/>
              </a:rPr>
              <a:t> </a:t>
            </a:r>
            <a:r>
              <a:rPr sz="1600" spc="-5">
                <a:solidFill>
                  <a:srgbClr val="CCFF33"/>
                </a:solidFill>
                <a:latin typeface="Arial"/>
                <a:cs typeface="Arial"/>
              </a:rPr>
              <a:t>applicants</a:t>
            </a:r>
            <a:endParaRPr sz="1600">
              <a:latin typeface="Arial"/>
              <a:cs typeface="Arial"/>
            </a:endParaRPr>
          </a:p>
        </p:txBody>
      </p:sp>
      <p:grpSp>
        <p:nvGrpSpPr>
          <p:cNvPr id="21" name="object 20">
            <a:extLst>
              <a:ext uri="{FF2B5EF4-FFF2-40B4-BE49-F238E27FC236}">
                <a16:creationId xmlns:a16="http://schemas.microsoft.com/office/drawing/2014/main" id="{9BD0AB5A-DA00-4BB2-A18A-6CAE7F47CE49}"/>
              </a:ext>
            </a:extLst>
          </p:cNvPr>
          <p:cNvGrpSpPr/>
          <p:nvPr/>
        </p:nvGrpSpPr>
        <p:grpSpPr>
          <a:xfrm>
            <a:off x="5849114" y="4035551"/>
            <a:ext cx="4761865" cy="2473960"/>
            <a:chOff x="4164838" y="4195317"/>
            <a:chExt cx="4761865" cy="2473960"/>
          </a:xfrm>
        </p:grpSpPr>
        <p:sp>
          <p:nvSpPr>
            <p:cNvPr id="22" name="object 21">
              <a:extLst>
                <a:ext uri="{FF2B5EF4-FFF2-40B4-BE49-F238E27FC236}">
                  <a16:creationId xmlns:a16="http://schemas.microsoft.com/office/drawing/2014/main" id="{22B183E7-774E-498B-8057-0263FE17F744}"/>
                </a:ext>
              </a:extLst>
            </p:cNvPr>
            <p:cNvSpPr/>
            <p:nvPr/>
          </p:nvSpPr>
          <p:spPr>
            <a:xfrm>
              <a:off x="4171188" y="4201667"/>
              <a:ext cx="4749165" cy="1409700"/>
            </a:xfrm>
            <a:custGeom>
              <a:avLst/>
              <a:gdLst/>
              <a:ahLst/>
              <a:cxnLst/>
              <a:rect l="l" t="t" r="r" b="b"/>
              <a:pathLst>
                <a:path w="4749165" h="1409700">
                  <a:moveTo>
                    <a:pt x="4513834" y="0"/>
                  </a:moveTo>
                  <a:lnTo>
                    <a:pt x="234950" y="0"/>
                  </a:lnTo>
                  <a:lnTo>
                    <a:pt x="187589" y="4771"/>
                  </a:lnTo>
                  <a:lnTo>
                    <a:pt x="143482" y="18458"/>
                  </a:lnTo>
                  <a:lnTo>
                    <a:pt x="103571" y="40116"/>
                  </a:lnTo>
                  <a:lnTo>
                    <a:pt x="68802" y="68802"/>
                  </a:lnTo>
                  <a:lnTo>
                    <a:pt x="40116" y="103571"/>
                  </a:lnTo>
                  <a:lnTo>
                    <a:pt x="18458" y="143482"/>
                  </a:lnTo>
                  <a:lnTo>
                    <a:pt x="4771" y="187589"/>
                  </a:lnTo>
                  <a:lnTo>
                    <a:pt x="0" y="234949"/>
                  </a:lnTo>
                  <a:lnTo>
                    <a:pt x="0" y="1174749"/>
                  </a:lnTo>
                  <a:lnTo>
                    <a:pt x="4771" y="1222110"/>
                  </a:lnTo>
                  <a:lnTo>
                    <a:pt x="18458" y="1266217"/>
                  </a:lnTo>
                  <a:lnTo>
                    <a:pt x="40116" y="1306128"/>
                  </a:lnTo>
                  <a:lnTo>
                    <a:pt x="68802" y="1340897"/>
                  </a:lnTo>
                  <a:lnTo>
                    <a:pt x="103571" y="1369583"/>
                  </a:lnTo>
                  <a:lnTo>
                    <a:pt x="143482" y="1391241"/>
                  </a:lnTo>
                  <a:lnTo>
                    <a:pt x="187589" y="1404928"/>
                  </a:lnTo>
                  <a:lnTo>
                    <a:pt x="234950" y="1409699"/>
                  </a:lnTo>
                  <a:lnTo>
                    <a:pt x="4513834" y="1409699"/>
                  </a:lnTo>
                  <a:lnTo>
                    <a:pt x="4561194" y="1404928"/>
                  </a:lnTo>
                  <a:lnTo>
                    <a:pt x="4605301" y="1391241"/>
                  </a:lnTo>
                  <a:lnTo>
                    <a:pt x="4645212" y="1369583"/>
                  </a:lnTo>
                  <a:lnTo>
                    <a:pt x="4679981" y="1340897"/>
                  </a:lnTo>
                  <a:lnTo>
                    <a:pt x="4708667" y="1306128"/>
                  </a:lnTo>
                  <a:lnTo>
                    <a:pt x="4730325" y="1266217"/>
                  </a:lnTo>
                  <a:lnTo>
                    <a:pt x="4744012" y="1222110"/>
                  </a:lnTo>
                  <a:lnTo>
                    <a:pt x="4748784" y="1174749"/>
                  </a:lnTo>
                  <a:lnTo>
                    <a:pt x="4748784" y="234949"/>
                  </a:lnTo>
                  <a:lnTo>
                    <a:pt x="4744012" y="187589"/>
                  </a:lnTo>
                  <a:lnTo>
                    <a:pt x="4730325" y="143482"/>
                  </a:lnTo>
                  <a:lnTo>
                    <a:pt x="4708667" y="103571"/>
                  </a:lnTo>
                  <a:lnTo>
                    <a:pt x="4679981" y="68802"/>
                  </a:lnTo>
                  <a:lnTo>
                    <a:pt x="4645212" y="40116"/>
                  </a:lnTo>
                  <a:lnTo>
                    <a:pt x="4605301" y="18458"/>
                  </a:lnTo>
                  <a:lnTo>
                    <a:pt x="4561194" y="4771"/>
                  </a:lnTo>
                  <a:lnTo>
                    <a:pt x="4513834" y="0"/>
                  </a:lnTo>
                  <a:close/>
                </a:path>
              </a:pathLst>
            </a:custGeom>
            <a:solidFill>
              <a:srgbClr val="0E6EC5"/>
            </a:solidFill>
          </p:spPr>
          <p:txBody>
            <a:bodyPr wrap="square" lIns="0" tIns="0" rIns="0" bIns="0" rtlCol="0"/>
            <a:lstStyle/>
            <a:p>
              <a:endParaRPr/>
            </a:p>
          </p:txBody>
        </p:sp>
        <p:sp>
          <p:nvSpPr>
            <p:cNvPr id="23" name="object 22">
              <a:extLst>
                <a:ext uri="{FF2B5EF4-FFF2-40B4-BE49-F238E27FC236}">
                  <a16:creationId xmlns:a16="http://schemas.microsoft.com/office/drawing/2014/main" id="{D993B837-3219-4B1B-8331-A7002DC83E42}"/>
                </a:ext>
              </a:extLst>
            </p:cNvPr>
            <p:cNvSpPr/>
            <p:nvPr/>
          </p:nvSpPr>
          <p:spPr>
            <a:xfrm>
              <a:off x="4171188" y="4201667"/>
              <a:ext cx="4749165" cy="1409700"/>
            </a:xfrm>
            <a:custGeom>
              <a:avLst/>
              <a:gdLst/>
              <a:ahLst/>
              <a:cxnLst/>
              <a:rect l="l" t="t" r="r" b="b"/>
              <a:pathLst>
                <a:path w="4749165" h="1409700">
                  <a:moveTo>
                    <a:pt x="0" y="234949"/>
                  </a:moveTo>
                  <a:lnTo>
                    <a:pt x="4771" y="187589"/>
                  </a:lnTo>
                  <a:lnTo>
                    <a:pt x="18458" y="143482"/>
                  </a:lnTo>
                  <a:lnTo>
                    <a:pt x="40116" y="103571"/>
                  </a:lnTo>
                  <a:lnTo>
                    <a:pt x="68802" y="68802"/>
                  </a:lnTo>
                  <a:lnTo>
                    <a:pt x="103571" y="40116"/>
                  </a:lnTo>
                  <a:lnTo>
                    <a:pt x="143482" y="18458"/>
                  </a:lnTo>
                  <a:lnTo>
                    <a:pt x="187589" y="4771"/>
                  </a:lnTo>
                  <a:lnTo>
                    <a:pt x="234950" y="0"/>
                  </a:lnTo>
                  <a:lnTo>
                    <a:pt x="4513834" y="0"/>
                  </a:lnTo>
                  <a:lnTo>
                    <a:pt x="4561194" y="4771"/>
                  </a:lnTo>
                  <a:lnTo>
                    <a:pt x="4605301" y="18458"/>
                  </a:lnTo>
                  <a:lnTo>
                    <a:pt x="4645212" y="40116"/>
                  </a:lnTo>
                  <a:lnTo>
                    <a:pt x="4679981" y="68802"/>
                  </a:lnTo>
                  <a:lnTo>
                    <a:pt x="4708667" y="103571"/>
                  </a:lnTo>
                  <a:lnTo>
                    <a:pt x="4730325" y="143482"/>
                  </a:lnTo>
                  <a:lnTo>
                    <a:pt x="4744012" y="187589"/>
                  </a:lnTo>
                  <a:lnTo>
                    <a:pt x="4748784" y="234949"/>
                  </a:lnTo>
                  <a:lnTo>
                    <a:pt x="4748784" y="1174749"/>
                  </a:lnTo>
                  <a:lnTo>
                    <a:pt x="4744012" y="1222110"/>
                  </a:lnTo>
                  <a:lnTo>
                    <a:pt x="4730325" y="1266217"/>
                  </a:lnTo>
                  <a:lnTo>
                    <a:pt x="4708667" y="1306128"/>
                  </a:lnTo>
                  <a:lnTo>
                    <a:pt x="4679981" y="1340897"/>
                  </a:lnTo>
                  <a:lnTo>
                    <a:pt x="4645212" y="1369583"/>
                  </a:lnTo>
                  <a:lnTo>
                    <a:pt x="4605301" y="1391241"/>
                  </a:lnTo>
                  <a:lnTo>
                    <a:pt x="4561194" y="1404928"/>
                  </a:lnTo>
                  <a:lnTo>
                    <a:pt x="4513834" y="1409699"/>
                  </a:lnTo>
                  <a:lnTo>
                    <a:pt x="234950" y="1409699"/>
                  </a:lnTo>
                  <a:lnTo>
                    <a:pt x="187589" y="1404928"/>
                  </a:lnTo>
                  <a:lnTo>
                    <a:pt x="143482" y="1391241"/>
                  </a:lnTo>
                  <a:lnTo>
                    <a:pt x="103571" y="1369583"/>
                  </a:lnTo>
                  <a:lnTo>
                    <a:pt x="68802" y="1340897"/>
                  </a:lnTo>
                  <a:lnTo>
                    <a:pt x="40116" y="1306128"/>
                  </a:lnTo>
                  <a:lnTo>
                    <a:pt x="18458" y="1266217"/>
                  </a:lnTo>
                  <a:lnTo>
                    <a:pt x="4771" y="1222110"/>
                  </a:lnTo>
                  <a:lnTo>
                    <a:pt x="0" y="1174749"/>
                  </a:lnTo>
                  <a:lnTo>
                    <a:pt x="0" y="234949"/>
                  </a:lnTo>
                  <a:close/>
                </a:path>
              </a:pathLst>
            </a:custGeom>
            <a:ln w="12192">
              <a:solidFill>
                <a:srgbClr val="085091"/>
              </a:solidFill>
            </a:ln>
          </p:spPr>
          <p:txBody>
            <a:bodyPr wrap="square" lIns="0" tIns="0" rIns="0" bIns="0" rtlCol="0"/>
            <a:lstStyle/>
            <a:p>
              <a:endParaRPr/>
            </a:p>
          </p:txBody>
        </p:sp>
        <p:sp>
          <p:nvSpPr>
            <p:cNvPr id="24" name="object 23">
              <a:extLst>
                <a:ext uri="{FF2B5EF4-FFF2-40B4-BE49-F238E27FC236}">
                  <a16:creationId xmlns:a16="http://schemas.microsoft.com/office/drawing/2014/main" id="{43497B8A-0CB3-40F8-9A44-39ACC2E0BD7A}"/>
                </a:ext>
              </a:extLst>
            </p:cNvPr>
            <p:cNvSpPr/>
            <p:nvPr/>
          </p:nvSpPr>
          <p:spPr>
            <a:xfrm>
              <a:off x="4171188" y="5413247"/>
              <a:ext cx="4749165" cy="1249680"/>
            </a:xfrm>
            <a:custGeom>
              <a:avLst/>
              <a:gdLst/>
              <a:ahLst/>
              <a:cxnLst/>
              <a:rect l="l" t="t" r="r" b="b"/>
              <a:pathLst>
                <a:path w="4749165" h="1249679">
                  <a:moveTo>
                    <a:pt x="4540504" y="0"/>
                  </a:moveTo>
                  <a:lnTo>
                    <a:pt x="208279" y="0"/>
                  </a:lnTo>
                  <a:lnTo>
                    <a:pt x="160513" y="5499"/>
                  </a:lnTo>
                  <a:lnTo>
                    <a:pt x="116669" y="21164"/>
                  </a:lnTo>
                  <a:lnTo>
                    <a:pt x="77997" y="45746"/>
                  </a:lnTo>
                  <a:lnTo>
                    <a:pt x="45746" y="77997"/>
                  </a:lnTo>
                  <a:lnTo>
                    <a:pt x="21164" y="116669"/>
                  </a:lnTo>
                  <a:lnTo>
                    <a:pt x="5499" y="160513"/>
                  </a:lnTo>
                  <a:lnTo>
                    <a:pt x="0" y="208279"/>
                  </a:lnTo>
                  <a:lnTo>
                    <a:pt x="0" y="1041399"/>
                  </a:lnTo>
                  <a:lnTo>
                    <a:pt x="5499" y="1089154"/>
                  </a:lnTo>
                  <a:lnTo>
                    <a:pt x="21164" y="1132993"/>
                  </a:lnTo>
                  <a:lnTo>
                    <a:pt x="45746" y="1171666"/>
                  </a:lnTo>
                  <a:lnTo>
                    <a:pt x="77997" y="1203921"/>
                  </a:lnTo>
                  <a:lnTo>
                    <a:pt x="116669" y="1228509"/>
                  </a:lnTo>
                  <a:lnTo>
                    <a:pt x="160513" y="1244178"/>
                  </a:lnTo>
                  <a:lnTo>
                    <a:pt x="208279" y="1249680"/>
                  </a:lnTo>
                  <a:lnTo>
                    <a:pt x="4540504" y="1249680"/>
                  </a:lnTo>
                  <a:lnTo>
                    <a:pt x="4588270" y="1244178"/>
                  </a:lnTo>
                  <a:lnTo>
                    <a:pt x="4632114" y="1228509"/>
                  </a:lnTo>
                  <a:lnTo>
                    <a:pt x="4670786" y="1203921"/>
                  </a:lnTo>
                  <a:lnTo>
                    <a:pt x="4703037" y="1171666"/>
                  </a:lnTo>
                  <a:lnTo>
                    <a:pt x="4727619" y="1132993"/>
                  </a:lnTo>
                  <a:lnTo>
                    <a:pt x="4743284" y="1089154"/>
                  </a:lnTo>
                  <a:lnTo>
                    <a:pt x="4748784" y="1041399"/>
                  </a:lnTo>
                  <a:lnTo>
                    <a:pt x="4748784" y="208279"/>
                  </a:lnTo>
                  <a:lnTo>
                    <a:pt x="4743284" y="160513"/>
                  </a:lnTo>
                  <a:lnTo>
                    <a:pt x="4727619" y="116669"/>
                  </a:lnTo>
                  <a:lnTo>
                    <a:pt x="4703037" y="77997"/>
                  </a:lnTo>
                  <a:lnTo>
                    <a:pt x="4670786" y="45746"/>
                  </a:lnTo>
                  <a:lnTo>
                    <a:pt x="4632114" y="21164"/>
                  </a:lnTo>
                  <a:lnTo>
                    <a:pt x="4588270" y="5499"/>
                  </a:lnTo>
                  <a:lnTo>
                    <a:pt x="4540504" y="0"/>
                  </a:lnTo>
                  <a:close/>
                </a:path>
              </a:pathLst>
            </a:custGeom>
            <a:solidFill>
              <a:srgbClr val="0E6EC5"/>
            </a:solidFill>
          </p:spPr>
          <p:txBody>
            <a:bodyPr wrap="square" lIns="0" tIns="0" rIns="0" bIns="0" rtlCol="0"/>
            <a:lstStyle/>
            <a:p>
              <a:endParaRPr/>
            </a:p>
          </p:txBody>
        </p:sp>
        <p:sp>
          <p:nvSpPr>
            <p:cNvPr id="25" name="object 24">
              <a:extLst>
                <a:ext uri="{FF2B5EF4-FFF2-40B4-BE49-F238E27FC236}">
                  <a16:creationId xmlns:a16="http://schemas.microsoft.com/office/drawing/2014/main" id="{1BBDD6C5-3C1C-4FD5-B606-81C12F72FCFE}"/>
                </a:ext>
              </a:extLst>
            </p:cNvPr>
            <p:cNvSpPr/>
            <p:nvPr/>
          </p:nvSpPr>
          <p:spPr>
            <a:xfrm>
              <a:off x="4171188" y="5413247"/>
              <a:ext cx="4749165" cy="1249680"/>
            </a:xfrm>
            <a:custGeom>
              <a:avLst/>
              <a:gdLst/>
              <a:ahLst/>
              <a:cxnLst/>
              <a:rect l="l" t="t" r="r" b="b"/>
              <a:pathLst>
                <a:path w="4749165" h="1249679">
                  <a:moveTo>
                    <a:pt x="0" y="208279"/>
                  </a:moveTo>
                  <a:lnTo>
                    <a:pt x="5499" y="160513"/>
                  </a:lnTo>
                  <a:lnTo>
                    <a:pt x="21164" y="116669"/>
                  </a:lnTo>
                  <a:lnTo>
                    <a:pt x="45746" y="77997"/>
                  </a:lnTo>
                  <a:lnTo>
                    <a:pt x="77997" y="45746"/>
                  </a:lnTo>
                  <a:lnTo>
                    <a:pt x="116669" y="21164"/>
                  </a:lnTo>
                  <a:lnTo>
                    <a:pt x="160513" y="5499"/>
                  </a:lnTo>
                  <a:lnTo>
                    <a:pt x="208279" y="0"/>
                  </a:lnTo>
                  <a:lnTo>
                    <a:pt x="4540504" y="0"/>
                  </a:lnTo>
                  <a:lnTo>
                    <a:pt x="4588270" y="5499"/>
                  </a:lnTo>
                  <a:lnTo>
                    <a:pt x="4632114" y="21164"/>
                  </a:lnTo>
                  <a:lnTo>
                    <a:pt x="4670786" y="45746"/>
                  </a:lnTo>
                  <a:lnTo>
                    <a:pt x="4703037" y="77997"/>
                  </a:lnTo>
                  <a:lnTo>
                    <a:pt x="4727619" y="116669"/>
                  </a:lnTo>
                  <a:lnTo>
                    <a:pt x="4743284" y="160513"/>
                  </a:lnTo>
                  <a:lnTo>
                    <a:pt x="4748784" y="208279"/>
                  </a:lnTo>
                  <a:lnTo>
                    <a:pt x="4748784" y="1041399"/>
                  </a:lnTo>
                  <a:lnTo>
                    <a:pt x="4743284" y="1089154"/>
                  </a:lnTo>
                  <a:lnTo>
                    <a:pt x="4727619" y="1132993"/>
                  </a:lnTo>
                  <a:lnTo>
                    <a:pt x="4703037" y="1171666"/>
                  </a:lnTo>
                  <a:lnTo>
                    <a:pt x="4670786" y="1203921"/>
                  </a:lnTo>
                  <a:lnTo>
                    <a:pt x="4632114" y="1228509"/>
                  </a:lnTo>
                  <a:lnTo>
                    <a:pt x="4588270" y="1244178"/>
                  </a:lnTo>
                  <a:lnTo>
                    <a:pt x="4540504" y="1249680"/>
                  </a:lnTo>
                  <a:lnTo>
                    <a:pt x="208279" y="1249680"/>
                  </a:lnTo>
                  <a:lnTo>
                    <a:pt x="160513" y="1244178"/>
                  </a:lnTo>
                  <a:lnTo>
                    <a:pt x="116669" y="1228509"/>
                  </a:lnTo>
                  <a:lnTo>
                    <a:pt x="77997" y="1203921"/>
                  </a:lnTo>
                  <a:lnTo>
                    <a:pt x="45746" y="1171666"/>
                  </a:lnTo>
                  <a:lnTo>
                    <a:pt x="21164" y="1132993"/>
                  </a:lnTo>
                  <a:lnTo>
                    <a:pt x="5499" y="1089154"/>
                  </a:lnTo>
                  <a:lnTo>
                    <a:pt x="0" y="1041399"/>
                  </a:lnTo>
                  <a:lnTo>
                    <a:pt x="0" y="208279"/>
                  </a:lnTo>
                  <a:close/>
                </a:path>
              </a:pathLst>
            </a:custGeom>
            <a:ln w="12192">
              <a:solidFill>
                <a:srgbClr val="085091"/>
              </a:solidFill>
            </a:ln>
          </p:spPr>
          <p:txBody>
            <a:bodyPr wrap="square" lIns="0" tIns="0" rIns="0" bIns="0" rtlCol="0"/>
            <a:lstStyle/>
            <a:p>
              <a:endParaRPr/>
            </a:p>
          </p:txBody>
        </p:sp>
      </p:grpSp>
      <p:sp>
        <p:nvSpPr>
          <p:cNvPr id="26" name="object 25">
            <a:extLst>
              <a:ext uri="{FF2B5EF4-FFF2-40B4-BE49-F238E27FC236}">
                <a16:creationId xmlns:a16="http://schemas.microsoft.com/office/drawing/2014/main" id="{72CF584A-12CA-4291-A4D4-8235C1DE9B39}"/>
              </a:ext>
            </a:extLst>
          </p:cNvPr>
          <p:cNvSpPr txBox="1"/>
          <p:nvPr/>
        </p:nvSpPr>
        <p:spPr>
          <a:xfrm>
            <a:off x="5995798" y="4298696"/>
            <a:ext cx="4267835" cy="1711325"/>
          </a:xfrm>
          <a:prstGeom prst="rect">
            <a:avLst/>
          </a:prstGeom>
        </p:spPr>
        <p:txBody>
          <a:bodyPr vert="horz" wrap="square" lIns="0" tIns="12065" rIns="0" bIns="0" rtlCol="0">
            <a:spAutoFit/>
          </a:bodyPr>
          <a:lstStyle/>
          <a:p>
            <a:pPr marL="781050" marR="5080" indent="-570865">
              <a:spcBef>
                <a:spcPts val="95"/>
              </a:spcBef>
            </a:pPr>
            <a:r>
              <a:rPr sz="2800" spc="-10">
                <a:solidFill>
                  <a:srgbClr val="FFFFFF"/>
                </a:solidFill>
                <a:latin typeface="Arial"/>
                <a:cs typeface="Arial"/>
              </a:rPr>
              <a:t>AAOF </a:t>
            </a:r>
            <a:r>
              <a:rPr sz="2800" spc="-5">
                <a:solidFill>
                  <a:srgbClr val="FFFFFF"/>
                </a:solidFill>
                <a:latin typeface="Arial"/>
                <a:cs typeface="Arial"/>
              </a:rPr>
              <a:t>Planning &amp;</a:t>
            </a:r>
            <a:r>
              <a:rPr sz="2800" spc="-180">
                <a:solidFill>
                  <a:srgbClr val="FFFFFF"/>
                </a:solidFill>
                <a:latin typeface="Arial"/>
                <a:cs typeface="Arial"/>
              </a:rPr>
              <a:t> </a:t>
            </a:r>
            <a:r>
              <a:rPr sz="2800" spc="-10">
                <a:solidFill>
                  <a:srgbClr val="FFFFFF"/>
                </a:solidFill>
                <a:latin typeface="Arial"/>
                <a:cs typeface="Arial"/>
              </a:rPr>
              <a:t>Awards  </a:t>
            </a:r>
            <a:r>
              <a:rPr sz="2800" spc="-5">
                <a:solidFill>
                  <a:srgbClr val="FFFFFF"/>
                </a:solidFill>
                <a:latin typeface="Arial"/>
                <a:cs typeface="Arial"/>
              </a:rPr>
              <a:t>Revew</a:t>
            </a:r>
            <a:r>
              <a:rPr sz="2800">
                <a:solidFill>
                  <a:srgbClr val="FFFFFF"/>
                </a:solidFill>
                <a:latin typeface="Arial"/>
                <a:cs typeface="Arial"/>
              </a:rPr>
              <a:t> </a:t>
            </a:r>
            <a:r>
              <a:rPr sz="2800" spc="-5">
                <a:solidFill>
                  <a:srgbClr val="FFFFFF"/>
                </a:solidFill>
                <a:latin typeface="Arial"/>
                <a:cs typeface="Arial"/>
              </a:rPr>
              <a:t>Committee</a:t>
            </a:r>
            <a:endParaRPr sz="2800">
              <a:latin typeface="Arial"/>
              <a:cs typeface="Arial"/>
            </a:endParaRPr>
          </a:p>
          <a:p>
            <a:pPr marL="299085" indent="-287020">
              <a:spcBef>
                <a:spcPts val="795"/>
              </a:spcBef>
              <a:buChar char="•"/>
              <a:tabLst>
                <a:tab pos="299085" algn="l"/>
                <a:tab pos="299720" algn="l"/>
              </a:tabLst>
            </a:pPr>
            <a:r>
              <a:rPr sz="1600" spc="-5">
                <a:solidFill>
                  <a:srgbClr val="CCFF33"/>
                </a:solidFill>
                <a:latin typeface="Arial"/>
                <a:cs typeface="Arial"/>
              </a:rPr>
              <a:t>9 member panel (ad hoc if</a:t>
            </a:r>
            <a:r>
              <a:rPr sz="1600" spc="50">
                <a:solidFill>
                  <a:srgbClr val="CCFF33"/>
                </a:solidFill>
                <a:latin typeface="Arial"/>
                <a:cs typeface="Arial"/>
              </a:rPr>
              <a:t> </a:t>
            </a:r>
            <a:r>
              <a:rPr sz="1600" spc="-5">
                <a:solidFill>
                  <a:srgbClr val="CCFF33"/>
                </a:solidFill>
                <a:latin typeface="Arial"/>
                <a:cs typeface="Arial"/>
              </a:rPr>
              <a:t>needed)</a:t>
            </a:r>
            <a:endParaRPr sz="1600">
              <a:latin typeface="Arial"/>
              <a:cs typeface="Arial"/>
            </a:endParaRPr>
          </a:p>
          <a:p>
            <a:pPr marL="299085" indent="-287020">
              <a:buChar char="•"/>
              <a:tabLst>
                <a:tab pos="299085" algn="l"/>
                <a:tab pos="299720" algn="l"/>
              </a:tabLst>
            </a:pPr>
            <a:r>
              <a:rPr sz="1600" spc="-5">
                <a:solidFill>
                  <a:srgbClr val="CCFF33"/>
                </a:solidFill>
                <a:latin typeface="Arial"/>
                <a:cs typeface="Arial"/>
              </a:rPr>
              <a:t>Reviews &amp; scores applications</a:t>
            </a:r>
            <a:endParaRPr sz="1600">
              <a:latin typeface="Arial"/>
              <a:cs typeface="Arial"/>
            </a:endParaRPr>
          </a:p>
          <a:p>
            <a:pPr marL="299085" indent="-287020">
              <a:buChar char="•"/>
              <a:tabLst>
                <a:tab pos="299085" algn="l"/>
                <a:tab pos="299720" algn="l"/>
              </a:tabLst>
            </a:pPr>
            <a:r>
              <a:rPr sz="1600" spc="-5">
                <a:solidFill>
                  <a:srgbClr val="CCFF33"/>
                </a:solidFill>
                <a:latin typeface="Arial"/>
                <a:cs typeface="Arial"/>
              </a:rPr>
              <a:t>Recommends</a:t>
            </a:r>
            <a:endParaRPr sz="1600">
              <a:latin typeface="Arial"/>
              <a:cs typeface="Arial"/>
            </a:endParaRPr>
          </a:p>
        </p:txBody>
      </p:sp>
      <p:sp>
        <p:nvSpPr>
          <p:cNvPr id="27" name="object 26">
            <a:extLst>
              <a:ext uri="{FF2B5EF4-FFF2-40B4-BE49-F238E27FC236}">
                <a16:creationId xmlns:a16="http://schemas.microsoft.com/office/drawing/2014/main" id="{8789A772-C5F0-432D-9329-D35CB4E73670}"/>
              </a:ext>
            </a:extLst>
          </p:cNvPr>
          <p:cNvSpPr txBox="1"/>
          <p:nvPr/>
        </p:nvSpPr>
        <p:spPr>
          <a:xfrm>
            <a:off x="6452998" y="5984798"/>
            <a:ext cx="3775075" cy="513080"/>
          </a:xfrm>
          <a:prstGeom prst="rect">
            <a:avLst/>
          </a:prstGeom>
        </p:spPr>
        <p:txBody>
          <a:bodyPr vert="horz" wrap="square" lIns="0" tIns="12065" rIns="0" bIns="0" rtlCol="0">
            <a:spAutoFit/>
          </a:bodyPr>
          <a:lstStyle/>
          <a:p>
            <a:pPr marL="299085" indent="-287020">
              <a:spcBef>
                <a:spcPts val="95"/>
              </a:spcBef>
              <a:buChar char="•"/>
              <a:tabLst>
                <a:tab pos="299085" algn="l"/>
                <a:tab pos="299720" algn="l"/>
              </a:tabLst>
            </a:pPr>
            <a:r>
              <a:rPr sz="1600" spc="-5">
                <a:solidFill>
                  <a:srgbClr val="CCFF33"/>
                </a:solidFill>
                <a:latin typeface="Arial"/>
                <a:cs typeface="Arial"/>
              </a:rPr>
              <a:t>Applications for</a:t>
            </a:r>
            <a:r>
              <a:rPr sz="1600" spc="-15">
                <a:solidFill>
                  <a:srgbClr val="CCFF33"/>
                </a:solidFill>
                <a:latin typeface="Arial"/>
                <a:cs typeface="Arial"/>
              </a:rPr>
              <a:t> </a:t>
            </a:r>
            <a:r>
              <a:rPr sz="1600" spc="-5">
                <a:solidFill>
                  <a:srgbClr val="CCFF33"/>
                </a:solidFill>
                <a:latin typeface="Arial"/>
                <a:cs typeface="Arial"/>
              </a:rPr>
              <a:t>funding</a:t>
            </a:r>
            <a:endParaRPr sz="1600">
              <a:latin typeface="Arial"/>
              <a:cs typeface="Arial"/>
            </a:endParaRPr>
          </a:p>
          <a:p>
            <a:pPr marL="299085" indent="-287020">
              <a:buChar char="•"/>
              <a:tabLst>
                <a:tab pos="299085" algn="l"/>
                <a:tab pos="299720" algn="l"/>
              </a:tabLst>
            </a:pPr>
            <a:r>
              <a:rPr sz="1600" spc="-5">
                <a:solidFill>
                  <a:srgbClr val="CCFF33"/>
                </a:solidFill>
                <a:latin typeface="Arial"/>
                <a:cs typeface="Arial"/>
              </a:rPr>
              <a:t>Revisions or new funding</a:t>
            </a:r>
            <a:r>
              <a:rPr sz="1600" spc="-10">
                <a:solidFill>
                  <a:srgbClr val="CCFF33"/>
                </a:solidFill>
                <a:latin typeface="Arial"/>
                <a:cs typeface="Arial"/>
              </a:rPr>
              <a:t> </a:t>
            </a:r>
            <a:r>
              <a:rPr sz="1600" spc="-5">
                <a:solidFill>
                  <a:srgbClr val="CCFF33"/>
                </a:solidFill>
                <a:latin typeface="Arial"/>
                <a:cs typeface="Arial"/>
              </a:rPr>
              <a:t>mechanisms</a:t>
            </a:r>
            <a:endParaRPr sz="1600">
              <a:latin typeface="Arial"/>
              <a:cs typeface="Arial"/>
            </a:endParaRPr>
          </a:p>
        </p:txBody>
      </p:sp>
      <p:grpSp>
        <p:nvGrpSpPr>
          <p:cNvPr id="28" name="object 27">
            <a:extLst>
              <a:ext uri="{FF2B5EF4-FFF2-40B4-BE49-F238E27FC236}">
                <a16:creationId xmlns:a16="http://schemas.microsoft.com/office/drawing/2014/main" id="{0C182573-8576-4991-A43C-E2FEE70B9D25}"/>
              </a:ext>
            </a:extLst>
          </p:cNvPr>
          <p:cNvGrpSpPr/>
          <p:nvPr/>
        </p:nvGrpSpPr>
        <p:grpSpPr>
          <a:xfrm>
            <a:off x="1847089" y="3962400"/>
            <a:ext cx="3582035" cy="2475865"/>
            <a:chOff x="162813" y="4122165"/>
            <a:chExt cx="3582035" cy="2475865"/>
          </a:xfrm>
        </p:grpSpPr>
        <p:sp>
          <p:nvSpPr>
            <p:cNvPr id="29" name="object 28">
              <a:extLst>
                <a:ext uri="{FF2B5EF4-FFF2-40B4-BE49-F238E27FC236}">
                  <a16:creationId xmlns:a16="http://schemas.microsoft.com/office/drawing/2014/main" id="{65A5474B-E6A6-47C7-A94E-26FC818D97E1}"/>
                </a:ext>
              </a:extLst>
            </p:cNvPr>
            <p:cNvSpPr/>
            <p:nvPr/>
          </p:nvSpPr>
          <p:spPr>
            <a:xfrm>
              <a:off x="169163" y="4128515"/>
              <a:ext cx="3569335" cy="1409700"/>
            </a:xfrm>
            <a:custGeom>
              <a:avLst/>
              <a:gdLst/>
              <a:ahLst/>
              <a:cxnLst/>
              <a:rect l="l" t="t" r="r" b="b"/>
              <a:pathLst>
                <a:path w="3569335" h="1409700">
                  <a:moveTo>
                    <a:pt x="3334258" y="0"/>
                  </a:moveTo>
                  <a:lnTo>
                    <a:pt x="234950" y="0"/>
                  </a:lnTo>
                  <a:lnTo>
                    <a:pt x="187600" y="4771"/>
                  </a:lnTo>
                  <a:lnTo>
                    <a:pt x="143498" y="18458"/>
                  </a:lnTo>
                  <a:lnTo>
                    <a:pt x="103588" y="40116"/>
                  </a:lnTo>
                  <a:lnTo>
                    <a:pt x="68816" y="68802"/>
                  </a:lnTo>
                  <a:lnTo>
                    <a:pt x="40126" y="103571"/>
                  </a:lnTo>
                  <a:lnTo>
                    <a:pt x="18464" y="143482"/>
                  </a:lnTo>
                  <a:lnTo>
                    <a:pt x="4773" y="187589"/>
                  </a:lnTo>
                  <a:lnTo>
                    <a:pt x="0" y="234949"/>
                  </a:lnTo>
                  <a:lnTo>
                    <a:pt x="0" y="1174749"/>
                  </a:lnTo>
                  <a:lnTo>
                    <a:pt x="4773" y="1222110"/>
                  </a:lnTo>
                  <a:lnTo>
                    <a:pt x="18464" y="1266217"/>
                  </a:lnTo>
                  <a:lnTo>
                    <a:pt x="40126" y="1306128"/>
                  </a:lnTo>
                  <a:lnTo>
                    <a:pt x="68816" y="1340897"/>
                  </a:lnTo>
                  <a:lnTo>
                    <a:pt x="103588" y="1369583"/>
                  </a:lnTo>
                  <a:lnTo>
                    <a:pt x="143498" y="1391241"/>
                  </a:lnTo>
                  <a:lnTo>
                    <a:pt x="187600" y="1404928"/>
                  </a:lnTo>
                  <a:lnTo>
                    <a:pt x="234950" y="1409699"/>
                  </a:lnTo>
                  <a:lnTo>
                    <a:pt x="3334258" y="1409699"/>
                  </a:lnTo>
                  <a:lnTo>
                    <a:pt x="3381618" y="1404928"/>
                  </a:lnTo>
                  <a:lnTo>
                    <a:pt x="3425725" y="1391241"/>
                  </a:lnTo>
                  <a:lnTo>
                    <a:pt x="3465636" y="1369583"/>
                  </a:lnTo>
                  <a:lnTo>
                    <a:pt x="3500405" y="1340897"/>
                  </a:lnTo>
                  <a:lnTo>
                    <a:pt x="3529091" y="1306128"/>
                  </a:lnTo>
                  <a:lnTo>
                    <a:pt x="3550749" y="1266217"/>
                  </a:lnTo>
                  <a:lnTo>
                    <a:pt x="3564436" y="1222110"/>
                  </a:lnTo>
                  <a:lnTo>
                    <a:pt x="3569208" y="1174749"/>
                  </a:lnTo>
                  <a:lnTo>
                    <a:pt x="3569208" y="234949"/>
                  </a:lnTo>
                  <a:lnTo>
                    <a:pt x="3564436" y="187589"/>
                  </a:lnTo>
                  <a:lnTo>
                    <a:pt x="3550749" y="143482"/>
                  </a:lnTo>
                  <a:lnTo>
                    <a:pt x="3529091" y="103571"/>
                  </a:lnTo>
                  <a:lnTo>
                    <a:pt x="3500405" y="68802"/>
                  </a:lnTo>
                  <a:lnTo>
                    <a:pt x="3465636" y="40116"/>
                  </a:lnTo>
                  <a:lnTo>
                    <a:pt x="3425725" y="18458"/>
                  </a:lnTo>
                  <a:lnTo>
                    <a:pt x="3381618" y="4771"/>
                  </a:lnTo>
                  <a:lnTo>
                    <a:pt x="3334258" y="0"/>
                  </a:lnTo>
                  <a:close/>
                </a:path>
              </a:pathLst>
            </a:custGeom>
            <a:solidFill>
              <a:srgbClr val="0E6EC5"/>
            </a:solidFill>
          </p:spPr>
          <p:txBody>
            <a:bodyPr wrap="square" lIns="0" tIns="0" rIns="0" bIns="0" rtlCol="0"/>
            <a:lstStyle/>
            <a:p>
              <a:endParaRPr/>
            </a:p>
          </p:txBody>
        </p:sp>
        <p:sp>
          <p:nvSpPr>
            <p:cNvPr id="30" name="object 29">
              <a:extLst>
                <a:ext uri="{FF2B5EF4-FFF2-40B4-BE49-F238E27FC236}">
                  <a16:creationId xmlns:a16="http://schemas.microsoft.com/office/drawing/2014/main" id="{1399FE29-15EF-4FE2-BE67-4F15C96327C0}"/>
                </a:ext>
              </a:extLst>
            </p:cNvPr>
            <p:cNvSpPr/>
            <p:nvPr/>
          </p:nvSpPr>
          <p:spPr>
            <a:xfrm>
              <a:off x="169163" y="4128515"/>
              <a:ext cx="3569335" cy="1409700"/>
            </a:xfrm>
            <a:custGeom>
              <a:avLst/>
              <a:gdLst/>
              <a:ahLst/>
              <a:cxnLst/>
              <a:rect l="l" t="t" r="r" b="b"/>
              <a:pathLst>
                <a:path w="3569335" h="1409700">
                  <a:moveTo>
                    <a:pt x="0" y="234949"/>
                  </a:moveTo>
                  <a:lnTo>
                    <a:pt x="4773" y="187589"/>
                  </a:lnTo>
                  <a:lnTo>
                    <a:pt x="18464" y="143482"/>
                  </a:lnTo>
                  <a:lnTo>
                    <a:pt x="40126" y="103571"/>
                  </a:lnTo>
                  <a:lnTo>
                    <a:pt x="68816" y="68802"/>
                  </a:lnTo>
                  <a:lnTo>
                    <a:pt x="103588" y="40116"/>
                  </a:lnTo>
                  <a:lnTo>
                    <a:pt x="143498" y="18458"/>
                  </a:lnTo>
                  <a:lnTo>
                    <a:pt x="187600" y="4771"/>
                  </a:lnTo>
                  <a:lnTo>
                    <a:pt x="234950" y="0"/>
                  </a:lnTo>
                  <a:lnTo>
                    <a:pt x="3334258" y="0"/>
                  </a:lnTo>
                  <a:lnTo>
                    <a:pt x="3381618" y="4771"/>
                  </a:lnTo>
                  <a:lnTo>
                    <a:pt x="3425725" y="18458"/>
                  </a:lnTo>
                  <a:lnTo>
                    <a:pt x="3465636" y="40116"/>
                  </a:lnTo>
                  <a:lnTo>
                    <a:pt x="3500405" y="68802"/>
                  </a:lnTo>
                  <a:lnTo>
                    <a:pt x="3529091" y="103571"/>
                  </a:lnTo>
                  <a:lnTo>
                    <a:pt x="3550749" y="143482"/>
                  </a:lnTo>
                  <a:lnTo>
                    <a:pt x="3564436" y="187589"/>
                  </a:lnTo>
                  <a:lnTo>
                    <a:pt x="3569208" y="234949"/>
                  </a:lnTo>
                  <a:lnTo>
                    <a:pt x="3569208" y="1174749"/>
                  </a:lnTo>
                  <a:lnTo>
                    <a:pt x="3564436" y="1222110"/>
                  </a:lnTo>
                  <a:lnTo>
                    <a:pt x="3550749" y="1266217"/>
                  </a:lnTo>
                  <a:lnTo>
                    <a:pt x="3529091" y="1306128"/>
                  </a:lnTo>
                  <a:lnTo>
                    <a:pt x="3500405" y="1340897"/>
                  </a:lnTo>
                  <a:lnTo>
                    <a:pt x="3465636" y="1369583"/>
                  </a:lnTo>
                  <a:lnTo>
                    <a:pt x="3425725" y="1391241"/>
                  </a:lnTo>
                  <a:lnTo>
                    <a:pt x="3381618" y="1404928"/>
                  </a:lnTo>
                  <a:lnTo>
                    <a:pt x="3334258" y="1409699"/>
                  </a:lnTo>
                  <a:lnTo>
                    <a:pt x="234950" y="1409699"/>
                  </a:lnTo>
                  <a:lnTo>
                    <a:pt x="187600" y="1404928"/>
                  </a:lnTo>
                  <a:lnTo>
                    <a:pt x="143498" y="1391241"/>
                  </a:lnTo>
                  <a:lnTo>
                    <a:pt x="103588" y="1369583"/>
                  </a:lnTo>
                  <a:lnTo>
                    <a:pt x="68816" y="1340897"/>
                  </a:lnTo>
                  <a:lnTo>
                    <a:pt x="40126" y="1306128"/>
                  </a:lnTo>
                  <a:lnTo>
                    <a:pt x="18464" y="1266217"/>
                  </a:lnTo>
                  <a:lnTo>
                    <a:pt x="4773" y="1222110"/>
                  </a:lnTo>
                  <a:lnTo>
                    <a:pt x="0" y="1174749"/>
                  </a:lnTo>
                  <a:lnTo>
                    <a:pt x="0" y="234949"/>
                  </a:lnTo>
                  <a:close/>
                </a:path>
              </a:pathLst>
            </a:custGeom>
            <a:ln w="12192">
              <a:solidFill>
                <a:srgbClr val="085091"/>
              </a:solidFill>
            </a:ln>
          </p:spPr>
          <p:txBody>
            <a:bodyPr wrap="square" lIns="0" tIns="0" rIns="0" bIns="0" rtlCol="0"/>
            <a:lstStyle/>
            <a:p>
              <a:endParaRPr/>
            </a:p>
          </p:txBody>
        </p:sp>
        <p:sp>
          <p:nvSpPr>
            <p:cNvPr id="31" name="object 30">
              <a:extLst>
                <a:ext uri="{FF2B5EF4-FFF2-40B4-BE49-F238E27FC236}">
                  <a16:creationId xmlns:a16="http://schemas.microsoft.com/office/drawing/2014/main" id="{BF508EA8-9F32-457A-A972-4568BA985B13}"/>
                </a:ext>
              </a:extLst>
            </p:cNvPr>
            <p:cNvSpPr/>
            <p:nvPr/>
          </p:nvSpPr>
          <p:spPr>
            <a:xfrm>
              <a:off x="169163" y="5341619"/>
              <a:ext cx="3569335" cy="1249680"/>
            </a:xfrm>
            <a:custGeom>
              <a:avLst/>
              <a:gdLst/>
              <a:ahLst/>
              <a:cxnLst/>
              <a:rect l="l" t="t" r="r" b="b"/>
              <a:pathLst>
                <a:path w="3569335" h="1249679">
                  <a:moveTo>
                    <a:pt x="3360928" y="0"/>
                  </a:moveTo>
                  <a:lnTo>
                    <a:pt x="208279" y="0"/>
                  </a:lnTo>
                  <a:lnTo>
                    <a:pt x="160525" y="5499"/>
                  </a:lnTo>
                  <a:lnTo>
                    <a:pt x="116686" y="21164"/>
                  </a:lnTo>
                  <a:lnTo>
                    <a:pt x="78013" y="45746"/>
                  </a:lnTo>
                  <a:lnTo>
                    <a:pt x="45758" y="77997"/>
                  </a:lnTo>
                  <a:lnTo>
                    <a:pt x="21170" y="116669"/>
                  </a:lnTo>
                  <a:lnTo>
                    <a:pt x="5501" y="160513"/>
                  </a:lnTo>
                  <a:lnTo>
                    <a:pt x="0" y="208279"/>
                  </a:lnTo>
                  <a:lnTo>
                    <a:pt x="0" y="1041399"/>
                  </a:lnTo>
                  <a:lnTo>
                    <a:pt x="5501" y="1089154"/>
                  </a:lnTo>
                  <a:lnTo>
                    <a:pt x="21170" y="1132993"/>
                  </a:lnTo>
                  <a:lnTo>
                    <a:pt x="45758" y="1171666"/>
                  </a:lnTo>
                  <a:lnTo>
                    <a:pt x="78013" y="1203921"/>
                  </a:lnTo>
                  <a:lnTo>
                    <a:pt x="116686" y="1228509"/>
                  </a:lnTo>
                  <a:lnTo>
                    <a:pt x="160525" y="1244178"/>
                  </a:lnTo>
                  <a:lnTo>
                    <a:pt x="208279" y="1249679"/>
                  </a:lnTo>
                  <a:lnTo>
                    <a:pt x="3360928" y="1249679"/>
                  </a:lnTo>
                  <a:lnTo>
                    <a:pt x="3408694" y="1244178"/>
                  </a:lnTo>
                  <a:lnTo>
                    <a:pt x="3452538" y="1228509"/>
                  </a:lnTo>
                  <a:lnTo>
                    <a:pt x="3491210" y="1203921"/>
                  </a:lnTo>
                  <a:lnTo>
                    <a:pt x="3523461" y="1171666"/>
                  </a:lnTo>
                  <a:lnTo>
                    <a:pt x="3548043" y="1132993"/>
                  </a:lnTo>
                  <a:lnTo>
                    <a:pt x="3563708" y="1089154"/>
                  </a:lnTo>
                  <a:lnTo>
                    <a:pt x="3569208" y="1041399"/>
                  </a:lnTo>
                  <a:lnTo>
                    <a:pt x="3569208" y="208279"/>
                  </a:lnTo>
                  <a:lnTo>
                    <a:pt x="3563708" y="160513"/>
                  </a:lnTo>
                  <a:lnTo>
                    <a:pt x="3548043" y="116669"/>
                  </a:lnTo>
                  <a:lnTo>
                    <a:pt x="3523461" y="77997"/>
                  </a:lnTo>
                  <a:lnTo>
                    <a:pt x="3491210" y="45746"/>
                  </a:lnTo>
                  <a:lnTo>
                    <a:pt x="3452538" y="21164"/>
                  </a:lnTo>
                  <a:lnTo>
                    <a:pt x="3408694" y="5499"/>
                  </a:lnTo>
                  <a:lnTo>
                    <a:pt x="3360928" y="0"/>
                  </a:lnTo>
                  <a:close/>
                </a:path>
              </a:pathLst>
            </a:custGeom>
            <a:solidFill>
              <a:srgbClr val="0E6EC5"/>
            </a:solidFill>
          </p:spPr>
          <p:txBody>
            <a:bodyPr wrap="square" lIns="0" tIns="0" rIns="0" bIns="0" rtlCol="0"/>
            <a:lstStyle/>
            <a:p>
              <a:endParaRPr/>
            </a:p>
          </p:txBody>
        </p:sp>
        <p:sp>
          <p:nvSpPr>
            <p:cNvPr id="32" name="object 31">
              <a:extLst>
                <a:ext uri="{FF2B5EF4-FFF2-40B4-BE49-F238E27FC236}">
                  <a16:creationId xmlns:a16="http://schemas.microsoft.com/office/drawing/2014/main" id="{050FC4D7-6131-4E98-8F3A-4AEBA83966FE}"/>
                </a:ext>
              </a:extLst>
            </p:cNvPr>
            <p:cNvSpPr/>
            <p:nvPr/>
          </p:nvSpPr>
          <p:spPr>
            <a:xfrm>
              <a:off x="169163" y="5341619"/>
              <a:ext cx="3569335" cy="1249680"/>
            </a:xfrm>
            <a:custGeom>
              <a:avLst/>
              <a:gdLst/>
              <a:ahLst/>
              <a:cxnLst/>
              <a:rect l="l" t="t" r="r" b="b"/>
              <a:pathLst>
                <a:path w="3569335" h="1249679">
                  <a:moveTo>
                    <a:pt x="0" y="208279"/>
                  </a:moveTo>
                  <a:lnTo>
                    <a:pt x="5501" y="160513"/>
                  </a:lnTo>
                  <a:lnTo>
                    <a:pt x="21170" y="116669"/>
                  </a:lnTo>
                  <a:lnTo>
                    <a:pt x="45758" y="77997"/>
                  </a:lnTo>
                  <a:lnTo>
                    <a:pt x="78013" y="45746"/>
                  </a:lnTo>
                  <a:lnTo>
                    <a:pt x="116686" y="21164"/>
                  </a:lnTo>
                  <a:lnTo>
                    <a:pt x="160525" y="5499"/>
                  </a:lnTo>
                  <a:lnTo>
                    <a:pt x="208279" y="0"/>
                  </a:lnTo>
                  <a:lnTo>
                    <a:pt x="3360928" y="0"/>
                  </a:lnTo>
                  <a:lnTo>
                    <a:pt x="3408694" y="5499"/>
                  </a:lnTo>
                  <a:lnTo>
                    <a:pt x="3452538" y="21164"/>
                  </a:lnTo>
                  <a:lnTo>
                    <a:pt x="3491210" y="45746"/>
                  </a:lnTo>
                  <a:lnTo>
                    <a:pt x="3523461" y="77997"/>
                  </a:lnTo>
                  <a:lnTo>
                    <a:pt x="3548043" y="116669"/>
                  </a:lnTo>
                  <a:lnTo>
                    <a:pt x="3563708" y="160513"/>
                  </a:lnTo>
                  <a:lnTo>
                    <a:pt x="3569208" y="208279"/>
                  </a:lnTo>
                  <a:lnTo>
                    <a:pt x="3569208" y="1041399"/>
                  </a:lnTo>
                  <a:lnTo>
                    <a:pt x="3563708" y="1089154"/>
                  </a:lnTo>
                  <a:lnTo>
                    <a:pt x="3548043" y="1132993"/>
                  </a:lnTo>
                  <a:lnTo>
                    <a:pt x="3523461" y="1171666"/>
                  </a:lnTo>
                  <a:lnTo>
                    <a:pt x="3491210" y="1203921"/>
                  </a:lnTo>
                  <a:lnTo>
                    <a:pt x="3452538" y="1228509"/>
                  </a:lnTo>
                  <a:lnTo>
                    <a:pt x="3408694" y="1244178"/>
                  </a:lnTo>
                  <a:lnTo>
                    <a:pt x="3360928" y="1249679"/>
                  </a:lnTo>
                  <a:lnTo>
                    <a:pt x="208279" y="1249679"/>
                  </a:lnTo>
                  <a:lnTo>
                    <a:pt x="160525" y="1244178"/>
                  </a:lnTo>
                  <a:lnTo>
                    <a:pt x="116686" y="1228509"/>
                  </a:lnTo>
                  <a:lnTo>
                    <a:pt x="78013" y="1203921"/>
                  </a:lnTo>
                  <a:lnTo>
                    <a:pt x="45758" y="1171666"/>
                  </a:lnTo>
                  <a:lnTo>
                    <a:pt x="21170" y="1132993"/>
                  </a:lnTo>
                  <a:lnTo>
                    <a:pt x="5501" y="1089154"/>
                  </a:lnTo>
                  <a:lnTo>
                    <a:pt x="0" y="1041399"/>
                  </a:lnTo>
                  <a:lnTo>
                    <a:pt x="0" y="208279"/>
                  </a:lnTo>
                  <a:close/>
                </a:path>
              </a:pathLst>
            </a:custGeom>
            <a:ln w="12192">
              <a:solidFill>
                <a:srgbClr val="085091"/>
              </a:solidFill>
            </a:ln>
          </p:spPr>
          <p:txBody>
            <a:bodyPr wrap="square" lIns="0" tIns="0" rIns="0" bIns="0" rtlCol="0"/>
            <a:lstStyle/>
            <a:p>
              <a:endParaRPr/>
            </a:p>
          </p:txBody>
        </p:sp>
      </p:grpSp>
      <p:sp>
        <p:nvSpPr>
          <p:cNvPr id="33" name="object 32">
            <a:extLst>
              <a:ext uri="{FF2B5EF4-FFF2-40B4-BE49-F238E27FC236}">
                <a16:creationId xmlns:a16="http://schemas.microsoft.com/office/drawing/2014/main" id="{E69ED448-8A87-4430-B18B-0C0FFF38F32E}"/>
              </a:ext>
            </a:extLst>
          </p:cNvPr>
          <p:cNvSpPr txBox="1"/>
          <p:nvPr/>
        </p:nvSpPr>
        <p:spPr>
          <a:xfrm>
            <a:off x="1992530" y="4226433"/>
            <a:ext cx="2861945" cy="1223645"/>
          </a:xfrm>
          <a:prstGeom prst="rect">
            <a:avLst/>
          </a:prstGeom>
        </p:spPr>
        <p:txBody>
          <a:bodyPr vert="horz" wrap="square" lIns="0" tIns="12065" rIns="0" bIns="0" rtlCol="0">
            <a:spAutoFit/>
          </a:bodyPr>
          <a:lstStyle/>
          <a:p>
            <a:pPr marL="932180" marR="5080" indent="-494665">
              <a:spcBef>
                <a:spcPts val="95"/>
              </a:spcBef>
            </a:pPr>
            <a:r>
              <a:rPr sz="2800" spc="-10">
                <a:solidFill>
                  <a:srgbClr val="FFFFFF"/>
                </a:solidFill>
                <a:latin typeface="Arial"/>
                <a:cs typeface="Arial"/>
              </a:rPr>
              <a:t>AAOF </a:t>
            </a:r>
            <a:r>
              <a:rPr sz="2800" spc="-5">
                <a:solidFill>
                  <a:srgbClr val="FFFFFF"/>
                </a:solidFill>
                <a:latin typeface="Arial"/>
                <a:cs typeface="Arial"/>
              </a:rPr>
              <a:t>Board</a:t>
            </a:r>
            <a:r>
              <a:rPr sz="2800" spc="-35">
                <a:solidFill>
                  <a:srgbClr val="FFFFFF"/>
                </a:solidFill>
                <a:latin typeface="Arial"/>
                <a:cs typeface="Arial"/>
              </a:rPr>
              <a:t> </a:t>
            </a:r>
            <a:r>
              <a:rPr sz="2800" spc="-5">
                <a:solidFill>
                  <a:srgbClr val="FFFFFF"/>
                </a:solidFill>
                <a:latin typeface="Arial"/>
                <a:cs typeface="Arial"/>
              </a:rPr>
              <a:t>of  </a:t>
            </a:r>
            <a:r>
              <a:rPr sz="2800">
                <a:solidFill>
                  <a:srgbClr val="FFFFFF"/>
                </a:solidFill>
                <a:latin typeface="Arial"/>
                <a:cs typeface="Arial"/>
              </a:rPr>
              <a:t>Directors</a:t>
            </a:r>
            <a:endParaRPr sz="2800">
              <a:latin typeface="Arial"/>
              <a:cs typeface="Arial"/>
            </a:endParaRPr>
          </a:p>
          <a:p>
            <a:pPr marL="299085" indent="-287020">
              <a:spcBef>
                <a:spcPts val="795"/>
              </a:spcBef>
              <a:buChar char="•"/>
              <a:tabLst>
                <a:tab pos="299085" algn="l"/>
                <a:tab pos="299720" algn="l"/>
              </a:tabLst>
            </a:pPr>
            <a:r>
              <a:rPr sz="1600" spc="-5">
                <a:solidFill>
                  <a:srgbClr val="CCFF33"/>
                </a:solidFill>
                <a:latin typeface="Arial"/>
                <a:cs typeface="Arial"/>
              </a:rPr>
              <a:t>Fundraising</a:t>
            </a:r>
            <a:endParaRPr sz="1600">
              <a:latin typeface="Arial"/>
              <a:cs typeface="Arial"/>
            </a:endParaRPr>
          </a:p>
        </p:txBody>
      </p:sp>
      <p:sp>
        <p:nvSpPr>
          <p:cNvPr id="34" name="object 33">
            <a:extLst>
              <a:ext uri="{FF2B5EF4-FFF2-40B4-BE49-F238E27FC236}">
                <a16:creationId xmlns:a16="http://schemas.microsoft.com/office/drawing/2014/main" id="{075AC744-C1A3-41E3-9291-95DB2D520927}"/>
              </a:ext>
            </a:extLst>
          </p:cNvPr>
          <p:cNvSpPr txBox="1"/>
          <p:nvPr/>
        </p:nvSpPr>
        <p:spPr>
          <a:xfrm>
            <a:off x="2449729" y="5424881"/>
            <a:ext cx="2409190" cy="513080"/>
          </a:xfrm>
          <a:prstGeom prst="rect">
            <a:avLst/>
          </a:prstGeom>
        </p:spPr>
        <p:txBody>
          <a:bodyPr vert="horz" wrap="square" lIns="0" tIns="12065" rIns="0" bIns="0" rtlCol="0">
            <a:spAutoFit/>
          </a:bodyPr>
          <a:lstStyle/>
          <a:p>
            <a:pPr marL="299085" indent="-287020">
              <a:spcBef>
                <a:spcPts val="95"/>
              </a:spcBef>
              <a:buChar char="•"/>
              <a:tabLst>
                <a:tab pos="299085" algn="l"/>
                <a:tab pos="299720" algn="l"/>
              </a:tabLst>
            </a:pPr>
            <a:r>
              <a:rPr sz="1600" spc="-5">
                <a:solidFill>
                  <a:srgbClr val="CCFF33"/>
                </a:solidFill>
                <a:latin typeface="Arial"/>
                <a:cs typeface="Arial"/>
              </a:rPr>
              <a:t>Priorities &amp;</a:t>
            </a:r>
            <a:r>
              <a:rPr sz="1600" spc="-40">
                <a:solidFill>
                  <a:srgbClr val="CCFF33"/>
                </a:solidFill>
                <a:latin typeface="Arial"/>
                <a:cs typeface="Arial"/>
              </a:rPr>
              <a:t> </a:t>
            </a:r>
            <a:r>
              <a:rPr sz="1600" spc="-5">
                <a:solidFill>
                  <a:srgbClr val="CCFF33"/>
                </a:solidFill>
                <a:latin typeface="Arial"/>
                <a:cs typeface="Arial"/>
              </a:rPr>
              <a:t>approaches</a:t>
            </a:r>
            <a:endParaRPr sz="1600">
              <a:latin typeface="Arial"/>
              <a:cs typeface="Arial"/>
            </a:endParaRPr>
          </a:p>
          <a:p>
            <a:pPr marL="299085" indent="-287020">
              <a:buChar char="•"/>
              <a:tabLst>
                <a:tab pos="299085" algn="l"/>
                <a:tab pos="299720" algn="l"/>
              </a:tabLst>
            </a:pPr>
            <a:r>
              <a:rPr sz="1600" spc="-5">
                <a:solidFill>
                  <a:srgbClr val="CCFF33"/>
                </a:solidFill>
                <a:latin typeface="Arial"/>
                <a:cs typeface="Arial"/>
              </a:rPr>
              <a:t>Activities</a:t>
            </a:r>
            <a:endParaRPr sz="1600">
              <a:latin typeface="Arial"/>
              <a:cs typeface="Arial"/>
            </a:endParaRPr>
          </a:p>
        </p:txBody>
      </p:sp>
      <p:sp>
        <p:nvSpPr>
          <p:cNvPr id="35" name="object 34">
            <a:extLst>
              <a:ext uri="{FF2B5EF4-FFF2-40B4-BE49-F238E27FC236}">
                <a16:creationId xmlns:a16="http://schemas.microsoft.com/office/drawing/2014/main" id="{B1E67CFA-DC82-4A94-887B-F9D1CCDBC63F}"/>
              </a:ext>
            </a:extLst>
          </p:cNvPr>
          <p:cNvSpPr txBox="1"/>
          <p:nvPr/>
        </p:nvSpPr>
        <p:spPr>
          <a:xfrm>
            <a:off x="1992530" y="5912561"/>
            <a:ext cx="2901315" cy="513080"/>
          </a:xfrm>
          <a:prstGeom prst="rect">
            <a:avLst/>
          </a:prstGeom>
        </p:spPr>
        <p:txBody>
          <a:bodyPr vert="horz" wrap="square" lIns="0" tIns="12065" rIns="0" bIns="0" rtlCol="0">
            <a:spAutoFit/>
          </a:bodyPr>
          <a:lstStyle/>
          <a:p>
            <a:pPr marL="299085" indent="-287020">
              <a:spcBef>
                <a:spcPts val="95"/>
              </a:spcBef>
              <a:buChar char="•"/>
              <a:tabLst>
                <a:tab pos="299085" algn="l"/>
                <a:tab pos="299720" algn="l"/>
              </a:tabLst>
            </a:pPr>
            <a:r>
              <a:rPr sz="1600" spc="-5">
                <a:solidFill>
                  <a:srgbClr val="CCFF33"/>
                </a:solidFill>
                <a:latin typeface="Arial"/>
                <a:cs typeface="Arial"/>
              </a:rPr>
              <a:t>Final decisions on </a:t>
            </a:r>
            <a:r>
              <a:rPr sz="1600">
                <a:solidFill>
                  <a:srgbClr val="CCFF33"/>
                </a:solidFill>
                <a:latin typeface="Arial"/>
                <a:cs typeface="Arial"/>
              </a:rPr>
              <a:t>all</a:t>
            </a:r>
            <a:r>
              <a:rPr sz="1600" spc="-70">
                <a:solidFill>
                  <a:srgbClr val="CCFF33"/>
                </a:solidFill>
                <a:latin typeface="Arial"/>
                <a:cs typeface="Arial"/>
              </a:rPr>
              <a:t> </a:t>
            </a:r>
            <a:r>
              <a:rPr sz="1600" spc="-5">
                <a:solidFill>
                  <a:srgbClr val="CCFF33"/>
                </a:solidFill>
                <a:latin typeface="Arial"/>
                <a:cs typeface="Arial"/>
              </a:rPr>
              <a:t>awards</a:t>
            </a:r>
            <a:endParaRPr sz="1600">
              <a:latin typeface="Arial"/>
              <a:cs typeface="Arial"/>
            </a:endParaRPr>
          </a:p>
          <a:p>
            <a:pPr marL="299085"/>
            <a:r>
              <a:rPr sz="1600" spc="-5">
                <a:solidFill>
                  <a:srgbClr val="CCFF33"/>
                </a:solidFill>
                <a:latin typeface="Arial"/>
                <a:cs typeface="Arial"/>
              </a:rPr>
              <a:t>(recommended by</a:t>
            </a:r>
            <a:r>
              <a:rPr sz="1600" spc="25">
                <a:solidFill>
                  <a:srgbClr val="CCFF33"/>
                </a:solidFill>
                <a:latin typeface="Arial"/>
                <a:cs typeface="Arial"/>
              </a:rPr>
              <a:t> </a:t>
            </a:r>
            <a:r>
              <a:rPr sz="1600" spc="-30">
                <a:solidFill>
                  <a:srgbClr val="CCFF33"/>
                </a:solidFill>
                <a:latin typeface="Arial"/>
                <a:cs typeface="Arial"/>
              </a:rPr>
              <a:t>PARC)</a:t>
            </a:r>
            <a:endParaRPr sz="1600">
              <a:latin typeface="Arial"/>
              <a:cs typeface="Arial"/>
            </a:endParaRPr>
          </a:p>
        </p:txBody>
      </p:sp>
      <p:grpSp>
        <p:nvGrpSpPr>
          <p:cNvPr id="36" name="object 35">
            <a:extLst>
              <a:ext uri="{FF2B5EF4-FFF2-40B4-BE49-F238E27FC236}">
                <a16:creationId xmlns:a16="http://schemas.microsoft.com/office/drawing/2014/main" id="{79E5A8AA-2C85-41F1-8517-468DDA156FAB}"/>
              </a:ext>
            </a:extLst>
          </p:cNvPr>
          <p:cNvGrpSpPr/>
          <p:nvPr/>
        </p:nvGrpSpPr>
        <p:grpSpPr>
          <a:xfrm>
            <a:off x="5303775" y="2505710"/>
            <a:ext cx="1127760" cy="2893060"/>
            <a:chOff x="3619500" y="2665476"/>
            <a:chExt cx="1127760" cy="2893060"/>
          </a:xfrm>
        </p:grpSpPr>
        <p:sp>
          <p:nvSpPr>
            <p:cNvPr id="37" name="object 36">
              <a:extLst>
                <a:ext uri="{FF2B5EF4-FFF2-40B4-BE49-F238E27FC236}">
                  <a16:creationId xmlns:a16="http://schemas.microsoft.com/office/drawing/2014/main" id="{5D54E1DD-4FFB-459E-BC31-A9D96018C2E4}"/>
                </a:ext>
              </a:extLst>
            </p:cNvPr>
            <p:cNvSpPr/>
            <p:nvPr/>
          </p:nvSpPr>
          <p:spPr>
            <a:xfrm>
              <a:off x="3625595" y="4863083"/>
              <a:ext cx="593090" cy="688975"/>
            </a:xfrm>
            <a:custGeom>
              <a:avLst/>
              <a:gdLst/>
              <a:ahLst/>
              <a:cxnLst/>
              <a:rect l="l" t="t" r="r" b="b"/>
              <a:pathLst>
                <a:path w="593089" h="688975">
                  <a:moveTo>
                    <a:pt x="296417" y="0"/>
                  </a:moveTo>
                  <a:lnTo>
                    <a:pt x="0" y="344424"/>
                  </a:lnTo>
                  <a:lnTo>
                    <a:pt x="296417" y="688848"/>
                  </a:lnTo>
                  <a:lnTo>
                    <a:pt x="296417" y="516636"/>
                  </a:lnTo>
                  <a:lnTo>
                    <a:pt x="592836" y="516636"/>
                  </a:lnTo>
                  <a:lnTo>
                    <a:pt x="592836" y="172212"/>
                  </a:lnTo>
                  <a:lnTo>
                    <a:pt x="296417" y="172212"/>
                  </a:lnTo>
                  <a:lnTo>
                    <a:pt x="296417" y="0"/>
                  </a:lnTo>
                  <a:close/>
                </a:path>
              </a:pathLst>
            </a:custGeom>
            <a:solidFill>
              <a:srgbClr val="FFFF00"/>
            </a:solidFill>
          </p:spPr>
          <p:txBody>
            <a:bodyPr wrap="square" lIns="0" tIns="0" rIns="0" bIns="0" rtlCol="0"/>
            <a:lstStyle/>
            <a:p>
              <a:endParaRPr/>
            </a:p>
          </p:txBody>
        </p:sp>
        <p:sp>
          <p:nvSpPr>
            <p:cNvPr id="38" name="object 37">
              <a:extLst>
                <a:ext uri="{FF2B5EF4-FFF2-40B4-BE49-F238E27FC236}">
                  <a16:creationId xmlns:a16="http://schemas.microsoft.com/office/drawing/2014/main" id="{2FE9CA1B-5AD5-4BF4-8562-328716CDBDA6}"/>
                </a:ext>
              </a:extLst>
            </p:cNvPr>
            <p:cNvSpPr/>
            <p:nvPr/>
          </p:nvSpPr>
          <p:spPr>
            <a:xfrm>
              <a:off x="3625595" y="4863083"/>
              <a:ext cx="593090" cy="688975"/>
            </a:xfrm>
            <a:custGeom>
              <a:avLst/>
              <a:gdLst/>
              <a:ahLst/>
              <a:cxnLst/>
              <a:rect l="l" t="t" r="r" b="b"/>
              <a:pathLst>
                <a:path w="593089" h="688975">
                  <a:moveTo>
                    <a:pt x="592836" y="516636"/>
                  </a:moveTo>
                  <a:lnTo>
                    <a:pt x="296417" y="516636"/>
                  </a:lnTo>
                  <a:lnTo>
                    <a:pt x="296417" y="688848"/>
                  </a:lnTo>
                  <a:lnTo>
                    <a:pt x="0" y="344424"/>
                  </a:lnTo>
                  <a:lnTo>
                    <a:pt x="296417" y="0"/>
                  </a:lnTo>
                  <a:lnTo>
                    <a:pt x="296417" y="172212"/>
                  </a:lnTo>
                  <a:lnTo>
                    <a:pt x="592836" y="172212"/>
                  </a:lnTo>
                  <a:lnTo>
                    <a:pt x="592836" y="516636"/>
                  </a:lnTo>
                  <a:close/>
                </a:path>
              </a:pathLst>
            </a:custGeom>
            <a:ln w="12192">
              <a:solidFill>
                <a:srgbClr val="085091"/>
              </a:solidFill>
            </a:ln>
          </p:spPr>
          <p:txBody>
            <a:bodyPr wrap="square" lIns="0" tIns="0" rIns="0" bIns="0" rtlCol="0"/>
            <a:lstStyle/>
            <a:p>
              <a:endParaRPr/>
            </a:p>
          </p:txBody>
        </p:sp>
        <p:sp>
          <p:nvSpPr>
            <p:cNvPr id="39" name="object 38">
              <a:extLst>
                <a:ext uri="{FF2B5EF4-FFF2-40B4-BE49-F238E27FC236}">
                  <a16:creationId xmlns:a16="http://schemas.microsoft.com/office/drawing/2014/main" id="{2C956DED-EE81-484F-BB33-EA3F2FC7EE0F}"/>
                </a:ext>
              </a:extLst>
            </p:cNvPr>
            <p:cNvSpPr/>
            <p:nvPr/>
          </p:nvSpPr>
          <p:spPr>
            <a:xfrm>
              <a:off x="4273295" y="2671572"/>
              <a:ext cx="467995" cy="673735"/>
            </a:xfrm>
            <a:custGeom>
              <a:avLst/>
              <a:gdLst/>
              <a:ahLst/>
              <a:cxnLst/>
              <a:rect l="l" t="t" r="r" b="b"/>
              <a:pathLst>
                <a:path w="467995" h="673735">
                  <a:moveTo>
                    <a:pt x="233933" y="0"/>
                  </a:moveTo>
                  <a:lnTo>
                    <a:pt x="0" y="336803"/>
                  </a:lnTo>
                  <a:lnTo>
                    <a:pt x="233933" y="673607"/>
                  </a:lnTo>
                  <a:lnTo>
                    <a:pt x="233933" y="505205"/>
                  </a:lnTo>
                  <a:lnTo>
                    <a:pt x="467867" y="505205"/>
                  </a:lnTo>
                  <a:lnTo>
                    <a:pt x="467867" y="168401"/>
                  </a:lnTo>
                  <a:lnTo>
                    <a:pt x="233933" y="168401"/>
                  </a:lnTo>
                  <a:lnTo>
                    <a:pt x="233933" y="0"/>
                  </a:lnTo>
                  <a:close/>
                </a:path>
              </a:pathLst>
            </a:custGeom>
            <a:solidFill>
              <a:srgbClr val="92D050"/>
            </a:solidFill>
          </p:spPr>
          <p:txBody>
            <a:bodyPr wrap="square" lIns="0" tIns="0" rIns="0" bIns="0" rtlCol="0"/>
            <a:lstStyle/>
            <a:p>
              <a:endParaRPr/>
            </a:p>
          </p:txBody>
        </p:sp>
        <p:sp>
          <p:nvSpPr>
            <p:cNvPr id="40" name="object 39">
              <a:extLst>
                <a:ext uri="{FF2B5EF4-FFF2-40B4-BE49-F238E27FC236}">
                  <a16:creationId xmlns:a16="http://schemas.microsoft.com/office/drawing/2014/main" id="{19B07C2B-33D2-47D9-9594-7AF021B0A863}"/>
                </a:ext>
              </a:extLst>
            </p:cNvPr>
            <p:cNvSpPr/>
            <p:nvPr/>
          </p:nvSpPr>
          <p:spPr>
            <a:xfrm>
              <a:off x="4273295" y="2671572"/>
              <a:ext cx="467995" cy="673735"/>
            </a:xfrm>
            <a:custGeom>
              <a:avLst/>
              <a:gdLst/>
              <a:ahLst/>
              <a:cxnLst/>
              <a:rect l="l" t="t" r="r" b="b"/>
              <a:pathLst>
                <a:path w="467995" h="673735">
                  <a:moveTo>
                    <a:pt x="467867" y="168401"/>
                  </a:moveTo>
                  <a:lnTo>
                    <a:pt x="233933" y="168401"/>
                  </a:lnTo>
                  <a:lnTo>
                    <a:pt x="233933" y="0"/>
                  </a:lnTo>
                  <a:lnTo>
                    <a:pt x="0" y="336803"/>
                  </a:lnTo>
                  <a:lnTo>
                    <a:pt x="233933" y="673607"/>
                  </a:lnTo>
                  <a:lnTo>
                    <a:pt x="233933" y="505205"/>
                  </a:lnTo>
                  <a:lnTo>
                    <a:pt x="467867" y="505205"/>
                  </a:lnTo>
                  <a:lnTo>
                    <a:pt x="467867" y="168401"/>
                  </a:lnTo>
                  <a:close/>
                </a:path>
              </a:pathLst>
            </a:custGeom>
            <a:ln w="12192">
              <a:solidFill>
                <a:srgbClr val="085091"/>
              </a:solidFill>
            </a:ln>
          </p:spPr>
          <p:txBody>
            <a:bodyPr wrap="square" lIns="0" tIns="0" rIns="0" bIns="0" rtlCol="0"/>
            <a:lstStyle/>
            <a:p>
              <a:endParaRPr/>
            </a:p>
          </p:txBody>
        </p:sp>
      </p:grpSp>
      <p:grpSp>
        <p:nvGrpSpPr>
          <p:cNvPr id="41" name="object 40">
            <a:extLst>
              <a:ext uri="{FF2B5EF4-FFF2-40B4-BE49-F238E27FC236}">
                <a16:creationId xmlns:a16="http://schemas.microsoft.com/office/drawing/2014/main" id="{BF8F485E-D10A-44C8-BD5A-23927368EFE2}"/>
              </a:ext>
            </a:extLst>
          </p:cNvPr>
          <p:cNvGrpSpPr/>
          <p:nvPr/>
        </p:nvGrpSpPr>
        <p:grpSpPr>
          <a:xfrm>
            <a:off x="5026915" y="3316732"/>
            <a:ext cx="1700530" cy="1202055"/>
            <a:chOff x="3342640" y="3476497"/>
            <a:chExt cx="1700530" cy="1202055"/>
          </a:xfrm>
        </p:grpSpPr>
        <p:sp>
          <p:nvSpPr>
            <p:cNvPr id="42" name="object 41">
              <a:extLst>
                <a:ext uri="{FF2B5EF4-FFF2-40B4-BE49-F238E27FC236}">
                  <a16:creationId xmlns:a16="http://schemas.microsoft.com/office/drawing/2014/main" id="{E3E047A3-B9E2-42E6-A57D-A38F6FF88599}"/>
                </a:ext>
              </a:extLst>
            </p:cNvPr>
            <p:cNvSpPr/>
            <p:nvPr/>
          </p:nvSpPr>
          <p:spPr>
            <a:xfrm>
              <a:off x="3348990" y="3482847"/>
              <a:ext cx="1687830" cy="1189355"/>
            </a:xfrm>
            <a:custGeom>
              <a:avLst/>
              <a:gdLst/>
              <a:ahLst/>
              <a:cxnLst/>
              <a:rect l="l" t="t" r="r" b="b"/>
              <a:pathLst>
                <a:path w="1687829" h="1189354">
                  <a:moveTo>
                    <a:pt x="1199007" y="0"/>
                  </a:moveTo>
                  <a:lnTo>
                    <a:pt x="1309751" y="190500"/>
                  </a:lnTo>
                  <a:lnTo>
                    <a:pt x="0" y="952626"/>
                  </a:lnTo>
                  <a:lnTo>
                    <a:pt x="137668" y="1189101"/>
                  </a:lnTo>
                  <a:lnTo>
                    <a:pt x="1447419" y="427100"/>
                  </a:lnTo>
                  <a:lnTo>
                    <a:pt x="1558289" y="617474"/>
                  </a:lnTo>
                  <a:lnTo>
                    <a:pt x="1687322" y="129158"/>
                  </a:lnTo>
                  <a:lnTo>
                    <a:pt x="1199007" y="0"/>
                  </a:lnTo>
                  <a:close/>
                </a:path>
              </a:pathLst>
            </a:custGeom>
            <a:solidFill>
              <a:srgbClr val="92D050"/>
            </a:solidFill>
          </p:spPr>
          <p:txBody>
            <a:bodyPr wrap="square" lIns="0" tIns="0" rIns="0" bIns="0" rtlCol="0"/>
            <a:lstStyle/>
            <a:p>
              <a:endParaRPr/>
            </a:p>
          </p:txBody>
        </p:sp>
        <p:sp>
          <p:nvSpPr>
            <p:cNvPr id="43" name="object 42">
              <a:extLst>
                <a:ext uri="{FF2B5EF4-FFF2-40B4-BE49-F238E27FC236}">
                  <a16:creationId xmlns:a16="http://schemas.microsoft.com/office/drawing/2014/main" id="{42557277-2C5A-477D-8A9B-64983DB3AB7A}"/>
                </a:ext>
              </a:extLst>
            </p:cNvPr>
            <p:cNvSpPr/>
            <p:nvPr/>
          </p:nvSpPr>
          <p:spPr>
            <a:xfrm>
              <a:off x="3348990" y="3482847"/>
              <a:ext cx="1687830" cy="1189355"/>
            </a:xfrm>
            <a:custGeom>
              <a:avLst/>
              <a:gdLst/>
              <a:ahLst/>
              <a:cxnLst/>
              <a:rect l="l" t="t" r="r" b="b"/>
              <a:pathLst>
                <a:path w="1687829" h="1189354">
                  <a:moveTo>
                    <a:pt x="137668" y="1189101"/>
                  </a:moveTo>
                  <a:lnTo>
                    <a:pt x="1447419" y="427100"/>
                  </a:lnTo>
                  <a:lnTo>
                    <a:pt x="1558289" y="617474"/>
                  </a:lnTo>
                  <a:lnTo>
                    <a:pt x="1687322" y="129158"/>
                  </a:lnTo>
                  <a:lnTo>
                    <a:pt x="1199007" y="0"/>
                  </a:lnTo>
                  <a:lnTo>
                    <a:pt x="1309751" y="190500"/>
                  </a:lnTo>
                  <a:lnTo>
                    <a:pt x="0" y="952626"/>
                  </a:lnTo>
                  <a:lnTo>
                    <a:pt x="137668" y="1189101"/>
                  </a:lnTo>
                  <a:close/>
                </a:path>
              </a:pathLst>
            </a:custGeom>
            <a:ln w="12700">
              <a:solidFill>
                <a:srgbClr val="085091"/>
              </a:solidFill>
            </a:ln>
          </p:spPr>
          <p:txBody>
            <a:bodyPr wrap="square" lIns="0" tIns="0" rIns="0" bIns="0" rtlCol="0"/>
            <a:lstStyle/>
            <a:p>
              <a:endParaRPr/>
            </a:p>
          </p:txBody>
        </p:sp>
      </p:grpSp>
      <p:sp>
        <p:nvSpPr>
          <p:cNvPr id="44" name="object 3">
            <a:extLst>
              <a:ext uri="{FF2B5EF4-FFF2-40B4-BE49-F238E27FC236}">
                <a16:creationId xmlns:a16="http://schemas.microsoft.com/office/drawing/2014/main" id="{2A9C99FC-5C98-4CE6-A80E-2B09C960B45D}"/>
              </a:ext>
            </a:extLst>
          </p:cNvPr>
          <p:cNvSpPr txBox="1">
            <a:spLocks/>
          </p:cNvSpPr>
          <p:nvPr/>
        </p:nvSpPr>
        <p:spPr>
          <a:xfrm>
            <a:off x="2292033" y="49544"/>
            <a:ext cx="7607934" cy="1329146"/>
          </a:xfrm>
          <a:prstGeom prst="rect">
            <a:avLst/>
          </a:prstGeom>
        </p:spPr>
        <p:txBody>
          <a:bodyPr vert="horz" wrap="square" lIns="0" tIns="889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50"/>
              </a:lnSpc>
              <a:spcBef>
                <a:spcPts val="700"/>
              </a:spcBef>
            </a:pPr>
            <a:r>
              <a:rPr lang="en-US" sz="4000">
                <a:solidFill>
                  <a:srgbClr val="012F6B"/>
                </a:solidFill>
                <a:latin typeface="Arial Black" panose="020B0A04020102020204" pitchFamily="34" charset="0"/>
              </a:rPr>
              <a:t>Application, Review &amp;</a:t>
            </a:r>
            <a:r>
              <a:rPr lang="en-US" sz="4000" spc="-50">
                <a:solidFill>
                  <a:srgbClr val="012F6B"/>
                </a:solidFill>
                <a:latin typeface="Arial Black" panose="020B0A04020102020204" pitchFamily="34" charset="0"/>
              </a:rPr>
              <a:t> </a:t>
            </a:r>
            <a:r>
              <a:rPr lang="en-US" sz="4000" spc="-5">
                <a:solidFill>
                  <a:srgbClr val="012F6B"/>
                </a:solidFill>
                <a:latin typeface="Arial Black" panose="020B0A04020102020204" pitchFamily="34" charset="0"/>
              </a:rPr>
              <a:t>Funding </a:t>
            </a:r>
            <a:r>
              <a:rPr lang="en-US" sz="4000">
                <a:solidFill>
                  <a:srgbClr val="012F6B"/>
                </a:solidFill>
                <a:latin typeface="Arial Black" panose="020B0A04020102020204" pitchFamily="34" charset="0"/>
              </a:rPr>
              <a:t>Processes</a:t>
            </a:r>
          </a:p>
        </p:txBody>
      </p:sp>
    </p:spTree>
    <p:extLst>
      <p:ext uri="{BB962C8B-B14F-4D97-AF65-F5344CB8AC3E}">
        <p14:creationId xmlns:p14="http://schemas.microsoft.com/office/powerpoint/2010/main" val="34002330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452FC52-1A8F-4D93-A76E-355881FCA4DD}"/>
              </a:ext>
            </a:extLst>
          </p:cNvPr>
          <p:cNvSpPr txBox="1">
            <a:spLocks/>
          </p:cNvSpPr>
          <p:nvPr/>
        </p:nvSpPr>
        <p:spPr>
          <a:xfrm>
            <a:off x="5257800" y="533400"/>
            <a:ext cx="6324600" cy="844462"/>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a:solidFill>
                  <a:schemeClr val="bg1"/>
                </a:solidFill>
                <a:latin typeface="Arial Black" panose="020B0A04020102020204" pitchFamily="34" charset="0"/>
              </a:rPr>
              <a:t>Process</a:t>
            </a:r>
            <a:r>
              <a:rPr lang="en-US" spc="-80">
                <a:solidFill>
                  <a:schemeClr val="bg1"/>
                </a:solidFill>
                <a:latin typeface="Arial Black" panose="020B0A04020102020204" pitchFamily="34" charset="0"/>
              </a:rPr>
              <a:t> </a:t>
            </a:r>
            <a:r>
              <a:rPr lang="en-US">
                <a:solidFill>
                  <a:schemeClr val="bg1"/>
                </a:solidFill>
                <a:latin typeface="Arial Black" panose="020B0A04020102020204" pitchFamily="34" charset="0"/>
              </a:rPr>
              <a:t>Flow</a:t>
            </a:r>
          </a:p>
        </p:txBody>
      </p:sp>
      <p:sp>
        <p:nvSpPr>
          <p:cNvPr id="3" name="object 3">
            <a:extLst>
              <a:ext uri="{FF2B5EF4-FFF2-40B4-BE49-F238E27FC236}">
                <a16:creationId xmlns:a16="http://schemas.microsoft.com/office/drawing/2014/main" id="{8D7C46FA-183E-426E-8227-D3F944B5826D}"/>
              </a:ext>
            </a:extLst>
          </p:cNvPr>
          <p:cNvSpPr txBox="1"/>
          <p:nvPr/>
        </p:nvSpPr>
        <p:spPr>
          <a:xfrm>
            <a:off x="3581400" y="1676400"/>
            <a:ext cx="7769860" cy="3235500"/>
          </a:xfrm>
          <a:prstGeom prst="rect">
            <a:avLst/>
          </a:prstGeom>
        </p:spPr>
        <p:txBody>
          <a:bodyPr vert="horz" wrap="square" lIns="0" tIns="64769" rIns="0" bIns="0" rtlCol="0">
            <a:spAutoFit/>
          </a:bodyPr>
          <a:lstStyle/>
          <a:p>
            <a:pPr marL="241300" indent="-228600">
              <a:spcBef>
                <a:spcPts val="509"/>
              </a:spcBef>
              <a:buChar char="•"/>
              <a:tabLst>
                <a:tab pos="240665" algn="l"/>
                <a:tab pos="241300" algn="l"/>
              </a:tabLst>
            </a:pPr>
            <a:r>
              <a:rPr sz="2800" spc="-5">
                <a:solidFill>
                  <a:srgbClr val="73D1F5"/>
                </a:solidFill>
                <a:latin typeface="Arial"/>
                <a:cs typeface="Arial"/>
              </a:rPr>
              <a:t>AAOF </a:t>
            </a:r>
            <a:r>
              <a:rPr lang="en-US" sz="2800" spc="-5">
                <a:solidFill>
                  <a:srgbClr val="73D1F5"/>
                </a:solidFill>
                <a:latin typeface="Arial"/>
                <a:cs typeface="Arial"/>
              </a:rPr>
              <a:t>Senior VP and</a:t>
            </a:r>
            <a:r>
              <a:rPr sz="2800" spc="-45">
                <a:solidFill>
                  <a:srgbClr val="73D1F5"/>
                </a:solidFill>
                <a:latin typeface="Arial"/>
                <a:cs typeface="Arial"/>
              </a:rPr>
              <a:t> </a:t>
            </a:r>
            <a:r>
              <a:rPr sz="2800" spc="-15">
                <a:solidFill>
                  <a:srgbClr val="73D1F5"/>
                </a:solidFill>
                <a:latin typeface="Arial"/>
                <a:cs typeface="Arial"/>
              </a:rPr>
              <a:t>Staff</a:t>
            </a:r>
            <a:endParaRPr sz="2800">
              <a:solidFill>
                <a:srgbClr val="73D1F5"/>
              </a:solidFill>
              <a:latin typeface="Arial"/>
              <a:cs typeface="Arial"/>
            </a:endParaRPr>
          </a:p>
          <a:p>
            <a:pPr marL="698500" lvl="1" indent="-229235">
              <a:spcBef>
                <a:spcPts val="315"/>
              </a:spcBef>
              <a:buChar char="•"/>
              <a:tabLst>
                <a:tab pos="698500" algn="l"/>
                <a:tab pos="699135" algn="l"/>
              </a:tabLst>
            </a:pPr>
            <a:r>
              <a:rPr sz="2800" spc="-10">
                <a:solidFill>
                  <a:srgbClr val="73D1F5"/>
                </a:solidFill>
                <a:latin typeface="Arial"/>
                <a:cs typeface="Arial"/>
              </a:rPr>
              <a:t>AAOF Awards </a:t>
            </a:r>
            <a:r>
              <a:rPr sz="2800" spc="-5">
                <a:solidFill>
                  <a:srgbClr val="73D1F5"/>
                </a:solidFill>
                <a:latin typeface="Arial"/>
                <a:cs typeface="Arial"/>
              </a:rPr>
              <a:t>materials</a:t>
            </a:r>
            <a:r>
              <a:rPr sz="2800" spc="-55">
                <a:solidFill>
                  <a:srgbClr val="73D1F5"/>
                </a:solidFill>
                <a:latin typeface="Arial"/>
                <a:cs typeface="Arial"/>
              </a:rPr>
              <a:t> </a:t>
            </a:r>
            <a:r>
              <a:rPr sz="2800" spc="-5">
                <a:solidFill>
                  <a:srgbClr val="73D1F5"/>
                </a:solidFill>
                <a:latin typeface="Arial"/>
                <a:cs typeface="Arial"/>
              </a:rPr>
              <a:t>issued</a:t>
            </a:r>
            <a:endParaRPr sz="2800">
              <a:solidFill>
                <a:srgbClr val="73D1F5"/>
              </a:solidFill>
              <a:latin typeface="Arial"/>
              <a:cs typeface="Arial"/>
            </a:endParaRPr>
          </a:p>
          <a:p>
            <a:pPr marL="698500" lvl="1" indent="-229235">
              <a:spcBef>
                <a:spcPts val="315"/>
              </a:spcBef>
              <a:buChar char="•"/>
              <a:tabLst>
                <a:tab pos="698500" algn="l"/>
                <a:tab pos="699135" algn="l"/>
              </a:tabLst>
            </a:pPr>
            <a:r>
              <a:rPr sz="2800" spc="-5">
                <a:solidFill>
                  <a:srgbClr val="73D1F5"/>
                </a:solidFill>
                <a:latin typeface="Arial"/>
                <a:cs typeface="Arial"/>
              </a:rPr>
              <a:t>Receive all</a:t>
            </a:r>
            <a:r>
              <a:rPr sz="2800" spc="-30">
                <a:solidFill>
                  <a:srgbClr val="73D1F5"/>
                </a:solidFill>
                <a:latin typeface="Arial"/>
                <a:cs typeface="Arial"/>
              </a:rPr>
              <a:t> </a:t>
            </a:r>
            <a:r>
              <a:rPr sz="2800" spc="-5">
                <a:solidFill>
                  <a:srgbClr val="73D1F5"/>
                </a:solidFill>
                <a:latin typeface="Arial"/>
                <a:cs typeface="Arial"/>
              </a:rPr>
              <a:t>applications</a:t>
            </a:r>
            <a:endParaRPr sz="2800">
              <a:solidFill>
                <a:srgbClr val="73D1F5"/>
              </a:solidFill>
              <a:latin typeface="Arial"/>
              <a:cs typeface="Arial"/>
            </a:endParaRPr>
          </a:p>
          <a:p>
            <a:pPr marL="698500" lvl="1" indent="-229235">
              <a:spcBef>
                <a:spcPts val="310"/>
              </a:spcBef>
              <a:buChar char="•"/>
              <a:tabLst>
                <a:tab pos="698500" algn="l"/>
                <a:tab pos="699135" algn="l"/>
              </a:tabLst>
            </a:pPr>
            <a:r>
              <a:rPr sz="2800" spc="-5">
                <a:solidFill>
                  <a:srgbClr val="73D1F5"/>
                </a:solidFill>
                <a:latin typeface="Arial"/>
                <a:cs typeface="Arial"/>
              </a:rPr>
              <a:t>Review for meeting deadline, eligibility and</a:t>
            </a:r>
            <a:r>
              <a:rPr sz="2800" spc="5">
                <a:solidFill>
                  <a:srgbClr val="73D1F5"/>
                </a:solidFill>
                <a:latin typeface="Arial"/>
                <a:cs typeface="Arial"/>
              </a:rPr>
              <a:t> </a:t>
            </a:r>
            <a:r>
              <a:rPr sz="2800" spc="-5">
                <a:solidFill>
                  <a:srgbClr val="73D1F5"/>
                </a:solidFill>
                <a:latin typeface="Arial"/>
                <a:cs typeface="Arial"/>
              </a:rPr>
              <a:t>completeness</a:t>
            </a:r>
            <a:endParaRPr sz="2800">
              <a:solidFill>
                <a:srgbClr val="73D1F5"/>
              </a:solidFill>
              <a:latin typeface="Arial"/>
              <a:cs typeface="Arial"/>
            </a:endParaRPr>
          </a:p>
          <a:p>
            <a:pPr marL="698500" lvl="1" indent="-229235">
              <a:spcBef>
                <a:spcPts val="300"/>
              </a:spcBef>
              <a:buChar char="•"/>
              <a:tabLst>
                <a:tab pos="698500" algn="l"/>
                <a:tab pos="699135" algn="l"/>
              </a:tabLst>
            </a:pPr>
            <a:r>
              <a:rPr sz="2800" spc="-5">
                <a:solidFill>
                  <a:srgbClr val="73D1F5"/>
                </a:solidFill>
                <a:latin typeface="Arial"/>
                <a:cs typeface="Arial"/>
              </a:rPr>
              <a:t>Incomplete, ineligible or late applications</a:t>
            </a:r>
            <a:r>
              <a:rPr sz="2800" spc="-25">
                <a:solidFill>
                  <a:srgbClr val="73D1F5"/>
                </a:solidFill>
                <a:latin typeface="Arial"/>
                <a:cs typeface="Arial"/>
              </a:rPr>
              <a:t> </a:t>
            </a:r>
            <a:r>
              <a:rPr sz="2800" spc="-5">
                <a:solidFill>
                  <a:srgbClr val="73D1F5"/>
                </a:solidFill>
                <a:latin typeface="Arial"/>
                <a:cs typeface="Arial"/>
              </a:rPr>
              <a:t>triaged</a:t>
            </a:r>
          </a:p>
        </p:txBody>
      </p:sp>
    </p:spTree>
    <p:extLst>
      <p:ext uri="{BB962C8B-B14F-4D97-AF65-F5344CB8AC3E}">
        <p14:creationId xmlns:p14="http://schemas.microsoft.com/office/powerpoint/2010/main" val="654847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97AB26F-9EC4-48F5-BC77-BC28A479653C}"/>
              </a:ext>
            </a:extLst>
          </p:cNvPr>
          <p:cNvSpPr txBox="1">
            <a:spLocks/>
          </p:cNvSpPr>
          <p:nvPr/>
        </p:nvSpPr>
        <p:spPr>
          <a:xfrm>
            <a:off x="3200400" y="428189"/>
            <a:ext cx="10286999" cy="5674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a:solidFill>
                  <a:schemeClr val="bg1"/>
                </a:solidFill>
                <a:latin typeface="Arial Black" panose="020B0A04020102020204" pitchFamily="34" charset="0"/>
              </a:rPr>
              <a:t>Mission &amp;</a:t>
            </a:r>
            <a:r>
              <a:rPr lang="en-US" sz="4000" spc="-315">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Achievements</a:t>
            </a:r>
          </a:p>
        </p:txBody>
      </p:sp>
      <p:sp>
        <p:nvSpPr>
          <p:cNvPr id="5" name="object 3">
            <a:extLst>
              <a:ext uri="{FF2B5EF4-FFF2-40B4-BE49-F238E27FC236}">
                <a16:creationId xmlns:a16="http://schemas.microsoft.com/office/drawing/2014/main" id="{8CF5B9E5-7027-4CA9-A243-790B0C736927}"/>
              </a:ext>
            </a:extLst>
          </p:cNvPr>
          <p:cNvSpPr txBox="1">
            <a:spLocks noGrp="1"/>
          </p:cNvSpPr>
          <p:nvPr>
            <p:ph type="ctrTitle"/>
          </p:nvPr>
        </p:nvSpPr>
        <p:spPr>
          <a:xfrm>
            <a:off x="3511193" y="1365627"/>
            <a:ext cx="8686800" cy="2248308"/>
          </a:xfrm>
          <a:prstGeom prst="rect">
            <a:avLst/>
          </a:prstGeom>
        </p:spPr>
        <p:txBody>
          <a:bodyPr vert="horz" wrap="square" lIns="0" tIns="12700" rIns="0" bIns="0" rtlCol="0">
            <a:spAutoFit/>
          </a:bodyPr>
          <a:lstStyle/>
          <a:p>
            <a:pPr marL="8890" algn="l">
              <a:spcBef>
                <a:spcPts val="100"/>
              </a:spcBef>
            </a:pP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Mission:</a:t>
            </a:r>
            <a:endPar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342900" marR="8890" indent="-342900" algn="l">
              <a:spcBef>
                <a:spcPts val="430"/>
              </a:spcBef>
              <a:buFont typeface="Symbol" panose="05050102010706020507" pitchFamily="18" charset="2"/>
              <a:buChar char=""/>
              <a:tabLst>
                <a:tab pos="241300" algn="l"/>
                <a:tab pos="689610" algn="l"/>
              </a:tabLst>
            </a:pPr>
            <a:r>
              <a:rPr lang="en-US" sz="2200" spc="-135">
                <a:solidFill>
                  <a:srgbClr val="73D1F5"/>
                </a:solidFill>
                <a:latin typeface="Arial" panose="020B0604020202020204" pitchFamily="34" charset="0"/>
                <a:ea typeface="Times New Roman" panose="02020603050405020304" pitchFamily="18" charset="0"/>
                <a:cs typeface="Arial" panose="020B0604020202020204" pitchFamily="34" charset="0"/>
              </a:rPr>
              <a:t>To </a:t>
            </a: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advance </a:t>
            </a: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the </a:t>
            </a: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orthodontic specialty by</a:t>
            </a:r>
            <a:r>
              <a:rPr lang="en-US" sz="2200" spc="200">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supporting quality education and research </a:t>
            </a: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that </a:t>
            </a: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leads </a:t>
            </a: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to </a:t>
            </a: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excellence in patient</a:t>
            </a: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care </a:t>
            </a:r>
            <a:b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b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and by promoting orthodontic charitable giving. AAOF funding ensures the future viability of the specialty by investing in the </a:t>
            </a:r>
            <a:b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b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next generation of educators and researchers.</a:t>
            </a:r>
            <a:endPar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237490" marR="8890" algn="l">
              <a:spcBef>
                <a:spcPts val="430"/>
              </a:spcBef>
              <a:tabLst>
                <a:tab pos="241300" algn="l"/>
              </a:tabLst>
            </a:pPr>
            <a:r>
              <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rPr>
              <a:t> </a:t>
            </a:r>
          </a:p>
        </p:txBody>
      </p:sp>
      <p:sp>
        <p:nvSpPr>
          <p:cNvPr id="6" name="TextBox 5">
            <a:extLst>
              <a:ext uri="{FF2B5EF4-FFF2-40B4-BE49-F238E27FC236}">
                <a16:creationId xmlns:a16="http://schemas.microsoft.com/office/drawing/2014/main" id="{E71B6FC0-D9D8-4D6F-AD09-D80F02C170B9}"/>
              </a:ext>
            </a:extLst>
          </p:cNvPr>
          <p:cNvSpPr txBox="1"/>
          <p:nvPr/>
        </p:nvSpPr>
        <p:spPr>
          <a:xfrm>
            <a:off x="609600" y="3581400"/>
            <a:ext cx="7391400" cy="2578591"/>
          </a:xfrm>
          <a:prstGeom prst="rect">
            <a:avLst/>
          </a:prstGeom>
          <a:noFill/>
        </p:spPr>
        <p:txBody>
          <a:bodyPr wrap="square" rtlCol="0">
            <a:spAutoFit/>
          </a:bodyPr>
          <a:lstStyle/>
          <a:p>
            <a:pPr marL="8890" algn="l"/>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Since</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1994:</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l">
              <a:buFont typeface="Symbol" panose="05050102010706020507" pitchFamily="18" charset="2"/>
              <a:buChar char=""/>
              <a:tabLst>
                <a:tab pos="241300" algn="l"/>
              </a:tabLst>
            </a:pPr>
            <a:r>
              <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rPr>
              <a:t>The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AAOF has funded over </a:t>
            </a:r>
            <a:r>
              <a:rPr lang="en-US" sz="2000" b="1" spc="-5">
                <a:solidFill>
                  <a:srgbClr val="73D1F5"/>
                </a:solidFill>
                <a:latin typeface="Arial" panose="020B0604020202020204" pitchFamily="34" charset="0"/>
                <a:ea typeface="Times New Roman" panose="02020603050405020304" pitchFamily="18" charset="0"/>
                <a:cs typeface="Arial" panose="020B0604020202020204" pitchFamily="34" charset="0"/>
              </a:rPr>
              <a:t>500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fellowship and research awards totaling </a:t>
            </a:r>
            <a:r>
              <a:rPr lang="en-US" sz="2000" b="1" spc="-5">
                <a:solidFill>
                  <a:srgbClr val="73D1F5"/>
                </a:solidFill>
                <a:latin typeface="Arial" panose="020B0604020202020204" pitchFamily="34" charset="0"/>
                <a:ea typeface="Times New Roman" panose="02020603050405020304" pitchFamily="18" charset="0"/>
                <a:cs typeface="Arial" panose="020B0604020202020204" pitchFamily="34" charset="0"/>
              </a:rPr>
              <a:t>$15.6</a:t>
            </a:r>
            <a:r>
              <a:rPr lang="en-US" sz="2000" b="1" spc="55">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000" b="1">
                <a:solidFill>
                  <a:srgbClr val="73D1F5"/>
                </a:solidFill>
                <a:latin typeface="Arial" panose="020B0604020202020204" pitchFamily="34" charset="0"/>
                <a:ea typeface="Times New Roman" panose="02020603050405020304" pitchFamily="18" charset="0"/>
                <a:cs typeface="Arial" panose="020B0604020202020204" pitchFamily="34" charset="0"/>
              </a:rPr>
              <a:t>million</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l">
              <a:buFont typeface="Symbol" panose="05050102010706020507" pitchFamily="18" charset="2"/>
              <a:buChar char=""/>
              <a:tabLst>
                <a:tab pos="241300" algn="l"/>
                <a:tab pos="5943600" algn="l"/>
              </a:tabLst>
            </a:pP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76% </a:t>
            </a:r>
            <a:r>
              <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rPr>
              <a:t>of faculty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supported by AAOF awards remain</a:t>
            </a:r>
            <a:r>
              <a:rPr lang="en-US" sz="2000" spc="-75">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in full-time academics </a:t>
            </a:r>
            <a:r>
              <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rPr>
              <a:t>after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5</a:t>
            </a:r>
            <a:r>
              <a:rPr lang="en-US" sz="2000" spc="15">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years</a:t>
            </a:r>
          </a:p>
          <a:p>
            <a:pPr marL="12700" algn="l">
              <a:lnSpc>
                <a:spcPts val="2450"/>
              </a:lnSpc>
            </a:pPr>
            <a:endParaRPr lang="en-US" sz="2000">
              <a:solidFill>
                <a:srgbClr val="73D1F5"/>
              </a:solidFill>
              <a:latin typeface="Arial"/>
              <a:cs typeface="Arial"/>
            </a:endParaRPr>
          </a:p>
          <a:p>
            <a:pPr marL="12700" algn="l">
              <a:lnSpc>
                <a:spcPts val="2450"/>
              </a:lnSpc>
            </a:pPr>
            <a:r>
              <a:rPr lang="en-US" sz="2000">
                <a:solidFill>
                  <a:schemeClr val="bg1"/>
                </a:solidFill>
                <a:latin typeface="Arial"/>
                <a:cs typeface="Arial"/>
              </a:rPr>
              <a:t>For 2023</a:t>
            </a:r>
            <a:r>
              <a:rPr lang="en-US" sz="2000" spc="-5">
                <a:solidFill>
                  <a:schemeClr val="bg1"/>
                </a:solidFill>
                <a:latin typeface="Arial"/>
                <a:cs typeface="Arial"/>
              </a:rPr>
              <a:t>, </a:t>
            </a:r>
            <a:r>
              <a:rPr lang="en-US" sz="2000">
                <a:solidFill>
                  <a:schemeClr val="bg1"/>
                </a:solidFill>
                <a:latin typeface="Arial"/>
                <a:cs typeface="Arial"/>
              </a:rPr>
              <a:t>the </a:t>
            </a:r>
            <a:r>
              <a:rPr lang="en-US" sz="2000" spc="-5">
                <a:solidFill>
                  <a:schemeClr val="bg1"/>
                </a:solidFill>
                <a:latin typeface="Arial"/>
                <a:cs typeface="Arial"/>
              </a:rPr>
              <a:t>foundation received </a:t>
            </a:r>
            <a:r>
              <a:rPr lang="en-US" sz="2000" b="1" spc="-5">
                <a:solidFill>
                  <a:schemeClr val="bg1"/>
                </a:solidFill>
                <a:latin typeface="Arial"/>
                <a:cs typeface="Arial"/>
              </a:rPr>
              <a:t>46 </a:t>
            </a:r>
            <a:r>
              <a:rPr lang="en-US" sz="2000" spc="-5">
                <a:solidFill>
                  <a:schemeClr val="bg1"/>
                </a:solidFill>
                <a:latin typeface="Arial"/>
                <a:cs typeface="Arial"/>
              </a:rPr>
              <a:t>proposals</a:t>
            </a:r>
            <a:r>
              <a:rPr lang="en-US" sz="2000" spc="85">
                <a:solidFill>
                  <a:schemeClr val="bg1"/>
                </a:solidFill>
                <a:latin typeface="Arial"/>
                <a:cs typeface="Arial"/>
              </a:rPr>
              <a:t> </a:t>
            </a:r>
            <a:r>
              <a:rPr lang="en-US" sz="2000" spc="-5">
                <a:solidFill>
                  <a:schemeClr val="bg1"/>
                </a:solidFill>
                <a:latin typeface="Arial"/>
                <a:cs typeface="Arial"/>
              </a:rPr>
              <a:t>and</a:t>
            </a:r>
            <a:endParaRPr lang="en-US" sz="2000">
              <a:solidFill>
                <a:schemeClr val="bg1"/>
              </a:solidFill>
              <a:latin typeface="Arial"/>
              <a:cs typeface="Arial"/>
            </a:endParaRPr>
          </a:p>
          <a:p>
            <a:pPr marL="12700" algn="l">
              <a:lnSpc>
                <a:spcPts val="2450"/>
              </a:lnSpc>
            </a:pPr>
            <a:r>
              <a:rPr lang="en-US" sz="2000" spc="-5">
                <a:solidFill>
                  <a:schemeClr val="bg1"/>
                </a:solidFill>
                <a:latin typeface="Arial"/>
                <a:cs typeface="Arial"/>
              </a:rPr>
              <a:t>approved 29</a:t>
            </a:r>
            <a:r>
              <a:rPr lang="en-US" sz="2000" b="1" spc="-5">
                <a:solidFill>
                  <a:schemeClr val="bg1"/>
                </a:solidFill>
                <a:latin typeface="Arial"/>
                <a:cs typeface="Arial"/>
              </a:rPr>
              <a:t> </a:t>
            </a:r>
            <a:r>
              <a:rPr lang="en-US" sz="2000">
                <a:solidFill>
                  <a:schemeClr val="bg1"/>
                </a:solidFill>
                <a:latin typeface="Arial"/>
                <a:cs typeface="Arial"/>
              </a:rPr>
              <a:t>for</a:t>
            </a:r>
            <a:r>
              <a:rPr lang="en-US" sz="2000" spc="15">
                <a:solidFill>
                  <a:schemeClr val="bg1"/>
                </a:solidFill>
                <a:latin typeface="Arial"/>
                <a:cs typeface="Arial"/>
              </a:rPr>
              <a:t> </a:t>
            </a:r>
            <a:r>
              <a:rPr lang="en-US" sz="2000" spc="-5">
                <a:solidFill>
                  <a:schemeClr val="bg1"/>
                </a:solidFill>
                <a:latin typeface="Arial"/>
                <a:cs typeface="Arial"/>
              </a:rPr>
              <a:t>funding</a:t>
            </a:r>
            <a:endParaRPr lang="en-US" sz="2000">
              <a:solidFill>
                <a:schemeClr val="bg1"/>
              </a:solidFill>
            </a:endParaRPr>
          </a:p>
        </p:txBody>
      </p:sp>
    </p:spTree>
    <p:extLst>
      <p:ext uri="{BB962C8B-B14F-4D97-AF65-F5344CB8AC3E}">
        <p14:creationId xmlns:p14="http://schemas.microsoft.com/office/powerpoint/2010/main" val="3017099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693424-7D26-4C47-B5B2-54EE8F7866F2}"/>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1452FC52-1A8F-4D93-A76E-355881FCA4DD}"/>
              </a:ext>
            </a:extLst>
          </p:cNvPr>
          <p:cNvSpPr txBox="1">
            <a:spLocks/>
          </p:cNvSpPr>
          <p:nvPr/>
        </p:nvSpPr>
        <p:spPr>
          <a:xfrm>
            <a:off x="5257800" y="348774"/>
            <a:ext cx="6324600" cy="844462"/>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a:solidFill>
                  <a:schemeClr val="bg1"/>
                </a:solidFill>
                <a:latin typeface="Arial Black" panose="020B0A04020102020204" pitchFamily="34" charset="0"/>
              </a:rPr>
              <a:t>Process</a:t>
            </a:r>
            <a:r>
              <a:rPr lang="en-US" spc="-80">
                <a:solidFill>
                  <a:schemeClr val="bg1"/>
                </a:solidFill>
                <a:latin typeface="Arial Black" panose="020B0A04020102020204" pitchFamily="34" charset="0"/>
              </a:rPr>
              <a:t> </a:t>
            </a:r>
            <a:r>
              <a:rPr lang="en-US">
                <a:solidFill>
                  <a:schemeClr val="bg1"/>
                </a:solidFill>
                <a:latin typeface="Arial Black" panose="020B0A04020102020204" pitchFamily="34" charset="0"/>
              </a:rPr>
              <a:t>Flow</a:t>
            </a:r>
          </a:p>
        </p:txBody>
      </p:sp>
      <p:sp>
        <p:nvSpPr>
          <p:cNvPr id="4" name="object 3">
            <a:extLst>
              <a:ext uri="{FF2B5EF4-FFF2-40B4-BE49-F238E27FC236}">
                <a16:creationId xmlns:a16="http://schemas.microsoft.com/office/drawing/2014/main" id="{B1F0CD96-89B1-4366-A3D5-ADC3508AB8D6}"/>
              </a:ext>
            </a:extLst>
          </p:cNvPr>
          <p:cNvSpPr txBox="1"/>
          <p:nvPr/>
        </p:nvSpPr>
        <p:spPr>
          <a:xfrm>
            <a:off x="3394364" y="1752600"/>
            <a:ext cx="8763000" cy="4012636"/>
          </a:xfrm>
          <a:prstGeom prst="rect">
            <a:avLst/>
          </a:prstGeom>
        </p:spPr>
        <p:txBody>
          <a:bodyPr vert="horz" wrap="square" lIns="0" tIns="64769" rIns="0" bIns="0" rtlCol="0">
            <a:spAutoFit/>
          </a:bodyPr>
          <a:lstStyle/>
          <a:p>
            <a:pPr marL="241300" indent="-228600">
              <a:spcBef>
                <a:spcPts val="755"/>
              </a:spcBef>
              <a:buChar char="•"/>
              <a:tabLst>
                <a:tab pos="240665" algn="l"/>
                <a:tab pos="241300" algn="l"/>
              </a:tabLst>
            </a:pPr>
            <a:r>
              <a:rPr sz="2800" spc="-35">
                <a:solidFill>
                  <a:srgbClr val="73D1F5"/>
                </a:solidFill>
                <a:latin typeface="Arial"/>
                <a:cs typeface="Arial"/>
              </a:rPr>
              <a:t>PARC</a:t>
            </a:r>
            <a:r>
              <a:rPr lang="en-US" sz="2800" spc="-35">
                <a:solidFill>
                  <a:srgbClr val="73D1F5"/>
                </a:solidFill>
                <a:latin typeface="Arial"/>
                <a:cs typeface="Arial"/>
              </a:rPr>
              <a:t> (Planning and Awards Review Committee)</a:t>
            </a:r>
            <a:endParaRPr sz="2800">
              <a:solidFill>
                <a:srgbClr val="73D1F5"/>
              </a:solidFill>
              <a:latin typeface="Arial"/>
              <a:cs typeface="Arial"/>
            </a:endParaRPr>
          </a:p>
          <a:p>
            <a:pPr marL="698500" lvl="1" indent="-229235">
              <a:spcBef>
                <a:spcPts val="315"/>
              </a:spcBef>
              <a:buChar char="•"/>
              <a:tabLst>
                <a:tab pos="698500" algn="l"/>
                <a:tab pos="699135" algn="l"/>
              </a:tabLst>
            </a:pPr>
            <a:r>
              <a:rPr lang="en-US" sz="2400" spc="-5">
                <a:solidFill>
                  <a:srgbClr val="73D1F5"/>
                </a:solidFill>
                <a:latin typeface="Arial"/>
                <a:cs typeface="Arial"/>
              </a:rPr>
              <a:t>Applications</a:t>
            </a:r>
          </a:p>
          <a:p>
            <a:pPr marL="1155700" lvl="2" indent="-229235">
              <a:spcBef>
                <a:spcPts val="315"/>
              </a:spcBef>
              <a:buChar char="•"/>
              <a:tabLst>
                <a:tab pos="698500" algn="l"/>
                <a:tab pos="699135" algn="l"/>
              </a:tabLst>
            </a:pPr>
            <a:r>
              <a:rPr lang="en-US" sz="2400" spc="-5">
                <a:solidFill>
                  <a:srgbClr val="73D1F5"/>
                </a:solidFill>
                <a:latin typeface="Arial"/>
                <a:cs typeface="Arial"/>
              </a:rPr>
              <a:t>Assigned by Chair to PARC members </a:t>
            </a:r>
            <a:r>
              <a:rPr sz="2400" spc="-5">
                <a:solidFill>
                  <a:srgbClr val="73D1F5"/>
                </a:solidFill>
                <a:latin typeface="Arial"/>
                <a:cs typeface="Arial"/>
              </a:rPr>
              <a:t>generally based on area(s) of</a:t>
            </a:r>
            <a:r>
              <a:rPr sz="2400" spc="175">
                <a:solidFill>
                  <a:srgbClr val="73D1F5"/>
                </a:solidFill>
                <a:latin typeface="Arial"/>
                <a:cs typeface="Arial"/>
              </a:rPr>
              <a:t> </a:t>
            </a:r>
            <a:r>
              <a:rPr sz="2400" spc="-5">
                <a:solidFill>
                  <a:srgbClr val="73D1F5"/>
                </a:solidFill>
                <a:latin typeface="Arial"/>
                <a:cs typeface="Arial"/>
              </a:rPr>
              <a:t>expertise</a:t>
            </a:r>
            <a:r>
              <a:rPr lang="en-US" sz="2400" spc="-5">
                <a:solidFill>
                  <a:srgbClr val="73D1F5"/>
                </a:solidFill>
                <a:latin typeface="Arial"/>
                <a:cs typeface="Arial"/>
              </a:rPr>
              <a:t>, no COI</a:t>
            </a:r>
          </a:p>
          <a:p>
            <a:pPr marL="1155700" lvl="2" indent="-229235">
              <a:spcBef>
                <a:spcPts val="315"/>
              </a:spcBef>
              <a:buChar char="•"/>
              <a:tabLst>
                <a:tab pos="698500" algn="l"/>
                <a:tab pos="699135" algn="l"/>
              </a:tabLst>
            </a:pPr>
            <a:r>
              <a:rPr lang="en-US" sz="2400" spc="-5">
                <a:solidFill>
                  <a:srgbClr val="73D1F5"/>
                </a:solidFill>
                <a:latin typeface="Arial"/>
                <a:cs typeface="Arial"/>
              </a:rPr>
              <a:t>Initially scored by 2 reviewers using specific scoring criteria</a:t>
            </a:r>
          </a:p>
          <a:p>
            <a:pPr marL="1155700" lvl="2" indent="-229235">
              <a:spcBef>
                <a:spcPts val="315"/>
              </a:spcBef>
              <a:buChar char="•"/>
              <a:tabLst>
                <a:tab pos="698500" algn="l"/>
                <a:tab pos="699135" algn="l"/>
              </a:tabLst>
            </a:pPr>
            <a:r>
              <a:rPr lang="en-US" sz="2400" spc="-5">
                <a:solidFill>
                  <a:srgbClr val="73D1F5"/>
                </a:solidFill>
                <a:latin typeface="Arial"/>
                <a:cs typeface="Arial"/>
              </a:rPr>
              <a:t>Receive w</a:t>
            </a:r>
            <a:r>
              <a:rPr sz="2400" spc="-5">
                <a:solidFill>
                  <a:srgbClr val="73D1F5"/>
                </a:solidFill>
                <a:latin typeface="Arial"/>
                <a:cs typeface="Arial"/>
              </a:rPr>
              <a:t>ritten reviews and preliminary overall impact scores (scale of </a:t>
            </a:r>
            <a:r>
              <a:rPr lang="en-US" sz="2400" spc="-5">
                <a:solidFill>
                  <a:srgbClr val="73D1F5"/>
                </a:solidFill>
                <a:latin typeface="Arial"/>
                <a:cs typeface="Arial"/>
              </a:rPr>
              <a:t>9</a:t>
            </a:r>
            <a:r>
              <a:rPr sz="2400" spc="-5">
                <a:solidFill>
                  <a:srgbClr val="73D1F5"/>
                </a:solidFill>
                <a:latin typeface="Arial"/>
                <a:cs typeface="Arial"/>
              </a:rPr>
              <a:t> to</a:t>
            </a:r>
            <a:r>
              <a:rPr sz="2400" spc="75">
                <a:solidFill>
                  <a:srgbClr val="73D1F5"/>
                </a:solidFill>
                <a:latin typeface="Arial"/>
                <a:cs typeface="Arial"/>
              </a:rPr>
              <a:t> </a:t>
            </a:r>
            <a:r>
              <a:rPr lang="en-US" sz="2400" spc="75">
                <a:solidFill>
                  <a:srgbClr val="73D1F5"/>
                </a:solidFill>
                <a:latin typeface="Arial"/>
                <a:cs typeface="Arial"/>
              </a:rPr>
              <a:t>1</a:t>
            </a:r>
            <a:r>
              <a:rPr sz="2400" spc="-5">
                <a:solidFill>
                  <a:srgbClr val="73D1F5"/>
                </a:solidFill>
                <a:latin typeface="Arial"/>
                <a:cs typeface="Arial"/>
              </a:rPr>
              <a:t>)</a:t>
            </a:r>
            <a:endParaRPr sz="2400">
              <a:solidFill>
                <a:srgbClr val="73D1F5"/>
              </a:solidFill>
              <a:latin typeface="Arial"/>
              <a:cs typeface="Arial"/>
            </a:endParaRPr>
          </a:p>
          <a:p>
            <a:pPr marL="1612900" lvl="3" indent="-229235">
              <a:spcBef>
                <a:spcPts val="300"/>
              </a:spcBef>
              <a:buChar char="•"/>
              <a:tabLst>
                <a:tab pos="698500" algn="l"/>
                <a:tab pos="699135" algn="l"/>
              </a:tabLst>
            </a:pPr>
            <a:r>
              <a:rPr sz="2400" spc="-5">
                <a:solidFill>
                  <a:srgbClr val="73D1F5"/>
                </a:solidFill>
                <a:latin typeface="Arial"/>
                <a:cs typeface="Arial"/>
              </a:rPr>
              <a:t>Additional reviewers sought when scores vary by more than 2</a:t>
            </a:r>
            <a:r>
              <a:rPr sz="2400" spc="75">
                <a:solidFill>
                  <a:srgbClr val="73D1F5"/>
                </a:solidFill>
                <a:latin typeface="Arial"/>
                <a:cs typeface="Arial"/>
              </a:rPr>
              <a:t> </a:t>
            </a:r>
            <a:r>
              <a:rPr sz="2400" spc="-5">
                <a:solidFill>
                  <a:srgbClr val="73D1F5"/>
                </a:solidFill>
                <a:latin typeface="Arial"/>
                <a:cs typeface="Arial"/>
              </a:rPr>
              <a:t>points</a:t>
            </a:r>
            <a:endParaRPr sz="2400">
              <a:solidFill>
                <a:srgbClr val="73D1F5"/>
              </a:solidFill>
              <a:latin typeface="Arial"/>
              <a:cs typeface="Arial"/>
            </a:endParaRPr>
          </a:p>
        </p:txBody>
      </p:sp>
    </p:spTree>
    <p:extLst>
      <p:ext uri="{BB962C8B-B14F-4D97-AF65-F5344CB8AC3E}">
        <p14:creationId xmlns:p14="http://schemas.microsoft.com/office/powerpoint/2010/main" val="2364871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693424-7D26-4C47-B5B2-54EE8F7866F2}"/>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1452FC52-1A8F-4D93-A76E-355881FCA4DD}"/>
              </a:ext>
            </a:extLst>
          </p:cNvPr>
          <p:cNvSpPr txBox="1">
            <a:spLocks/>
          </p:cNvSpPr>
          <p:nvPr/>
        </p:nvSpPr>
        <p:spPr>
          <a:xfrm>
            <a:off x="5257800" y="348774"/>
            <a:ext cx="6324600" cy="844462"/>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a:solidFill>
                  <a:schemeClr val="bg1"/>
                </a:solidFill>
                <a:latin typeface="Arial Black" panose="020B0A04020102020204" pitchFamily="34" charset="0"/>
              </a:rPr>
              <a:t>Process</a:t>
            </a:r>
            <a:r>
              <a:rPr lang="en-US" spc="-80">
                <a:solidFill>
                  <a:schemeClr val="bg1"/>
                </a:solidFill>
                <a:latin typeface="Arial Black" panose="020B0A04020102020204" pitchFamily="34" charset="0"/>
              </a:rPr>
              <a:t> </a:t>
            </a:r>
            <a:r>
              <a:rPr lang="en-US">
                <a:solidFill>
                  <a:schemeClr val="bg1"/>
                </a:solidFill>
                <a:latin typeface="Arial Black" panose="020B0A04020102020204" pitchFamily="34" charset="0"/>
              </a:rPr>
              <a:t>Flow</a:t>
            </a:r>
          </a:p>
        </p:txBody>
      </p:sp>
      <p:sp>
        <p:nvSpPr>
          <p:cNvPr id="6" name="object 3">
            <a:extLst>
              <a:ext uri="{FF2B5EF4-FFF2-40B4-BE49-F238E27FC236}">
                <a16:creationId xmlns:a16="http://schemas.microsoft.com/office/drawing/2014/main" id="{103F653A-892E-4F4A-B4E2-2769CBEA4448}"/>
              </a:ext>
            </a:extLst>
          </p:cNvPr>
          <p:cNvSpPr txBox="1"/>
          <p:nvPr/>
        </p:nvSpPr>
        <p:spPr>
          <a:xfrm>
            <a:off x="3429000" y="1484803"/>
            <a:ext cx="8534400" cy="4805161"/>
          </a:xfrm>
          <a:prstGeom prst="rect">
            <a:avLst/>
          </a:prstGeom>
        </p:spPr>
        <p:txBody>
          <a:bodyPr vert="horz" wrap="square" lIns="0" tIns="64769" rIns="0" bIns="0" rtlCol="0">
            <a:spAutoFit/>
          </a:bodyPr>
          <a:lstStyle/>
          <a:p>
            <a:pPr marL="342900" indent="-342900">
              <a:buFont typeface="Times New Roman" panose="02020603050405020304" pitchFamily="18" charset="0"/>
              <a:buChar char="•"/>
              <a:tabLst>
                <a:tab pos="241300" algn="l"/>
                <a:tab pos="457200" algn="l"/>
              </a:tabLst>
            </a:pPr>
            <a:r>
              <a:rPr lang="en-US" sz="2800" spc="-35">
                <a:solidFill>
                  <a:srgbClr val="73D1F5"/>
                </a:solidFill>
                <a:latin typeface="Arial" panose="020B0604020202020204" pitchFamily="34" charset="0"/>
                <a:ea typeface="Times New Roman" panose="02020603050405020304" pitchFamily="18" charset="0"/>
              </a:rPr>
              <a:t>PARC Meeting</a:t>
            </a:r>
            <a:endParaRPr lang="en-US" sz="1200">
              <a:solidFill>
                <a:srgbClr val="73D1F5"/>
              </a:solidFill>
              <a:latin typeface="Times New Roman" panose="02020603050405020304" pitchFamily="18" charset="0"/>
              <a:ea typeface="Times New Roman" panose="02020603050405020304" pitchFamily="18" charset="0"/>
            </a:endParaRPr>
          </a:p>
          <a:p>
            <a:pPr marL="742950" lvl="1" indent="-285750">
              <a:buFont typeface="Times New Roman" panose="02020603050405020304" pitchFamily="18" charset="0"/>
              <a:buChar char="•"/>
              <a:tabLst>
                <a:tab pos="699135" algn="l"/>
                <a:tab pos="914400" algn="l"/>
              </a:tabLst>
            </a:pPr>
            <a:r>
              <a:rPr lang="en-US" sz="2000" spc="-35">
                <a:solidFill>
                  <a:srgbClr val="73D1F5"/>
                </a:solidFill>
                <a:latin typeface="Arial" panose="020B0604020202020204" pitchFamily="34" charset="0"/>
                <a:ea typeface="Times New Roman" panose="02020603050405020304" pitchFamily="18" charset="0"/>
                <a:cs typeface="Arial" panose="020B0604020202020204" pitchFamily="34" charset="0"/>
              </a:rPr>
              <a:t>Reviewers with conflicts of interest leave the room</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143000" lvl="2" indent="-228600">
              <a:buFont typeface="Times New Roman" panose="02020603050405020304" pitchFamily="18" charset="0"/>
              <a:buChar char="•"/>
              <a:tabLst>
                <a:tab pos="699135" algn="l"/>
                <a:tab pos="1371600" algn="l"/>
              </a:tabLst>
            </a:pPr>
            <a:r>
              <a:rPr lang="en-US" sz="2000" spc="-35">
                <a:solidFill>
                  <a:srgbClr val="73D1F5"/>
                </a:solidFill>
                <a:latin typeface="Arial" panose="020B0604020202020204" pitchFamily="34" charset="0"/>
                <a:ea typeface="Times New Roman" panose="02020603050405020304" pitchFamily="18" charset="0"/>
                <a:cs typeface="Arial" panose="020B0604020202020204" pitchFamily="34" charset="0"/>
              </a:rPr>
              <a:t>Do not participate in any discussion or scoring</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9135" algn="l"/>
                <a:tab pos="914400" algn="l"/>
              </a:tabLst>
            </a:pPr>
            <a:r>
              <a:rPr lang="en-US" sz="2000" spc="-35">
                <a:solidFill>
                  <a:srgbClr val="73D1F5"/>
                </a:solidFill>
                <a:latin typeface="Arial" panose="020B0604020202020204" pitchFamily="34" charset="0"/>
                <a:ea typeface="Times New Roman" panose="02020603050405020304" pitchFamily="18" charset="0"/>
                <a:cs typeface="Arial" panose="020B0604020202020204" pitchFamily="34" charset="0"/>
              </a:rPr>
              <a:t>Application Reviews</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143000" lvl="2" indent="-228600">
              <a:buFont typeface="Times New Roman" panose="02020603050405020304" pitchFamily="18" charset="0"/>
              <a:buChar char="•"/>
              <a:tabLst>
                <a:tab pos="699135" algn="l"/>
                <a:tab pos="1371600" algn="l"/>
              </a:tabLst>
            </a:pP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Presented by assigned reviewers </a:t>
            </a:r>
            <a:r>
              <a:rPr lang="en-US" sz="2000" spc="-10">
                <a:solidFill>
                  <a:srgbClr val="73D1F5"/>
                </a:solidFill>
                <a:latin typeface="Arial" panose="020B0604020202020204" pitchFamily="34" charset="0"/>
                <a:ea typeface="Times New Roman" panose="02020603050405020304" pitchFamily="18" charset="0"/>
                <a:cs typeface="Arial" panose="020B0604020202020204" pitchFamily="34" charset="0"/>
              </a:rPr>
              <a:t>with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preliminary scores</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143000" lvl="2" indent="-228600">
              <a:buFont typeface="Times New Roman" panose="02020603050405020304" pitchFamily="18" charset="0"/>
              <a:buChar char="•"/>
              <a:tabLst>
                <a:tab pos="699135" algn="l"/>
                <a:tab pos="1371600" algn="l"/>
              </a:tabLst>
            </a:pP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Discussed</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9135" algn="l"/>
                <a:tab pos="914400" algn="l"/>
              </a:tabLst>
            </a:pP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Final scores</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143000" lvl="2" indent="-228600">
              <a:buFont typeface="Times New Roman" panose="02020603050405020304" pitchFamily="18" charset="0"/>
              <a:buChar char="•"/>
              <a:tabLst>
                <a:tab pos="699135" algn="l"/>
                <a:tab pos="1371600" algn="l"/>
              </a:tabLst>
            </a:pPr>
            <a:r>
              <a:rPr lang="en-US" sz="2000" spc="-35">
                <a:solidFill>
                  <a:srgbClr val="73D1F5"/>
                </a:solidFill>
                <a:latin typeface="Arial" panose="020B0604020202020204" pitchFamily="34" charset="0"/>
                <a:ea typeface="Times New Roman" panose="02020603050405020304" pitchFamily="18" charset="0"/>
                <a:cs typeface="Arial" panose="020B0604020202020204" pitchFamily="34" charset="0"/>
              </a:rPr>
              <a:t>Provided by all assigned reviewers</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143000" lvl="2" indent="-228600">
              <a:buFont typeface="Times New Roman" panose="02020603050405020304" pitchFamily="18" charset="0"/>
              <a:buChar char="•"/>
              <a:tabLst>
                <a:tab pos="699135" algn="l"/>
                <a:tab pos="1371600" algn="l"/>
              </a:tabLst>
            </a:pPr>
            <a:r>
              <a:rPr lang="en-US" sz="2000" spc="-35">
                <a:solidFill>
                  <a:srgbClr val="73D1F5"/>
                </a:solidFill>
                <a:latin typeface="Arial" panose="020B0604020202020204" pitchFamily="34" charset="0"/>
                <a:ea typeface="Times New Roman" panose="02020603050405020304" pitchFamily="18" charset="0"/>
                <a:cs typeface="Arial" panose="020B0604020202020204" pitchFamily="34" charset="0"/>
              </a:rPr>
              <a:t>PARC </a:t>
            </a: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members without COI</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600200" lvl="3" indent="-228600">
              <a:buFont typeface="Times New Roman" panose="02020603050405020304" pitchFamily="18" charset="0"/>
              <a:buChar char="•"/>
              <a:tabLst>
                <a:tab pos="699135" algn="l"/>
                <a:tab pos="1828800" algn="l"/>
              </a:tabLst>
            </a:pP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Score by confidential ballots</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600200" lvl="3" indent="-228600">
              <a:buFont typeface="Times New Roman" panose="02020603050405020304" pitchFamily="18" charset="0"/>
              <a:buChar char="•"/>
              <a:tabLst>
                <a:tab pos="699135" algn="l"/>
                <a:tab pos="1828800" algn="l"/>
              </a:tabLst>
            </a:pP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Declare if voting outside of range of assigned reviewers and state why</a:t>
            </a:r>
            <a:endParaRPr lang="en-US" sz="20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1143000" lvl="2" indent="-228600">
              <a:buFont typeface="Times New Roman" panose="02020603050405020304" pitchFamily="18" charset="0"/>
              <a:buChar char="•"/>
              <a:tabLst>
                <a:tab pos="699135" algn="l"/>
                <a:tab pos="1371600" algn="l"/>
              </a:tabLst>
            </a:pP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Averaged</a:t>
            </a:r>
          </a:p>
          <a:p>
            <a:pPr marL="1143000" lvl="2" indent="-228600">
              <a:buFont typeface="Times New Roman" panose="02020603050405020304" pitchFamily="18" charset="0"/>
              <a:buChar char="•"/>
              <a:tabLst>
                <a:tab pos="699135" algn="l"/>
                <a:tab pos="1371600" algn="l"/>
              </a:tabLst>
            </a:pPr>
            <a:r>
              <a:rPr lang="en-US" sz="2000" spc="-5">
                <a:solidFill>
                  <a:srgbClr val="73D1F5"/>
                </a:solidFill>
                <a:latin typeface="Arial" panose="020B0604020202020204" pitchFamily="34" charset="0"/>
                <a:ea typeface="Times New Roman" panose="02020603050405020304" pitchFamily="18" charset="0"/>
                <a:cs typeface="Arial" panose="020B0604020202020204" pitchFamily="34" charset="0"/>
              </a:rPr>
              <a:t>Remain anonymous (not linked to applicant’s name) for any further discussion by the PARC</a:t>
            </a:r>
            <a:endParaRPr lang="en-US" sz="2000" spc="-5">
              <a:solidFill>
                <a:srgbClr val="73D1F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59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452FC52-1A8F-4D93-A76E-355881FCA4DD}"/>
              </a:ext>
            </a:extLst>
          </p:cNvPr>
          <p:cNvSpPr txBox="1">
            <a:spLocks/>
          </p:cNvSpPr>
          <p:nvPr/>
        </p:nvSpPr>
        <p:spPr>
          <a:xfrm>
            <a:off x="5029200" y="457200"/>
            <a:ext cx="6324600" cy="844462"/>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a:solidFill>
                  <a:schemeClr val="bg1"/>
                </a:solidFill>
                <a:latin typeface="Arial Black" panose="020B0A04020102020204" pitchFamily="34" charset="0"/>
              </a:rPr>
              <a:t>Process</a:t>
            </a:r>
            <a:r>
              <a:rPr lang="en-US" spc="-80">
                <a:solidFill>
                  <a:schemeClr val="bg1"/>
                </a:solidFill>
                <a:latin typeface="Arial Black" panose="020B0A04020102020204" pitchFamily="34" charset="0"/>
              </a:rPr>
              <a:t> </a:t>
            </a:r>
            <a:r>
              <a:rPr lang="en-US">
                <a:solidFill>
                  <a:schemeClr val="bg1"/>
                </a:solidFill>
                <a:latin typeface="Arial Black" panose="020B0A04020102020204" pitchFamily="34" charset="0"/>
              </a:rPr>
              <a:t>Flow</a:t>
            </a:r>
          </a:p>
        </p:txBody>
      </p:sp>
      <p:sp>
        <p:nvSpPr>
          <p:cNvPr id="7" name="object 3">
            <a:extLst>
              <a:ext uri="{FF2B5EF4-FFF2-40B4-BE49-F238E27FC236}">
                <a16:creationId xmlns:a16="http://schemas.microsoft.com/office/drawing/2014/main" id="{AA63574C-4B49-43AE-9210-464B1A801341}"/>
              </a:ext>
            </a:extLst>
          </p:cNvPr>
          <p:cNvSpPr txBox="1"/>
          <p:nvPr/>
        </p:nvSpPr>
        <p:spPr>
          <a:xfrm>
            <a:off x="3657600" y="1676400"/>
            <a:ext cx="7818120" cy="3207287"/>
          </a:xfrm>
          <a:prstGeom prst="rect">
            <a:avLst/>
          </a:prstGeom>
        </p:spPr>
        <p:txBody>
          <a:bodyPr vert="horz" wrap="square" lIns="0" tIns="64769" rIns="0" bIns="0" rtlCol="0">
            <a:spAutoFit/>
          </a:bodyPr>
          <a:lstStyle/>
          <a:p>
            <a:pPr marL="241300" indent="-228600">
              <a:spcBef>
                <a:spcPts val="755"/>
              </a:spcBef>
              <a:buChar char="•"/>
              <a:tabLst>
                <a:tab pos="240665" algn="l"/>
                <a:tab pos="241300" algn="l"/>
              </a:tabLst>
            </a:pPr>
            <a:r>
              <a:rPr sz="2800" spc="-35">
                <a:solidFill>
                  <a:srgbClr val="73D1F5"/>
                </a:solidFill>
                <a:latin typeface="Arial"/>
                <a:cs typeface="Arial"/>
              </a:rPr>
              <a:t>PARC</a:t>
            </a:r>
            <a:endParaRPr lang="en-US" sz="2800" spc="-35">
              <a:solidFill>
                <a:srgbClr val="73D1F5"/>
              </a:solidFill>
              <a:latin typeface="Arial"/>
              <a:cs typeface="Arial"/>
            </a:endParaRPr>
          </a:p>
          <a:p>
            <a:pPr marL="698500" lvl="1" indent="-228600">
              <a:spcBef>
                <a:spcPts val="755"/>
              </a:spcBef>
              <a:buChar char="•"/>
              <a:tabLst>
                <a:tab pos="240665" algn="l"/>
                <a:tab pos="241300" algn="l"/>
              </a:tabLst>
            </a:pPr>
            <a:r>
              <a:rPr lang="en-US" sz="2400" spc="-35">
                <a:solidFill>
                  <a:srgbClr val="73D1F5"/>
                </a:solidFill>
                <a:latin typeface="Arial"/>
                <a:cs typeface="Arial"/>
              </a:rPr>
              <a:t>Makes funding recommendations to AAOF BOD on basis of funding available and quality of applications</a:t>
            </a:r>
            <a:endParaRPr sz="2400">
              <a:solidFill>
                <a:srgbClr val="73D1F5"/>
              </a:solidFill>
              <a:latin typeface="Arial"/>
              <a:cs typeface="Arial"/>
            </a:endParaRPr>
          </a:p>
          <a:p>
            <a:pPr marL="241300" indent="-228600">
              <a:spcBef>
                <a:spcPts val="710"/>
              </a:spcBef>
              <a:buChar char="•"/>
              <a:tabLst>
                <a:tab pos="240665" algn="l"/>
                <a:tab pos="241300" algn="l"/>
              </a:tabLst>
            </a:pPr>
            <a:r>
              <a:rPr sz="2800">
                <a:solidFill>
                  <a:srgbClr val="73D1F5"/>
                </a:solidFill>
                <a:latin typeface="Arial"/>
                <a:cs typeface="Arial"/>
              </a:rPr>
              <a:t>AAOF </a:t>
            </a:r>
            <a:r>
              <a:rPr sz="2800" spc="-5">
                <a:solidFill>
                  <a:srgbClr val="73D1F5"/>
                </a:solidFill>
                <a:latin typeface="Arial"/>
                <a:cs typeface="Arial"/>
              </a:rPr>
              <a:t>BOD </a:t>
            </a:r>
            <a:r>
              <a:rPr sz="2800">
                <a:solidFill>
                  <a:srgbClr val="73D1F5"/>
                </a:solidFill>
                <a:latin typeface="Arial"/>
                <a:cs typeface="Arial"/>
              </a:rPr>
              <a:t>makes final funding</a:t>
            </a:r>
            <a:r>
              <a:rPr sz="2800" spc="-65">
                <a:solidFill>
                  <a:srgbClr val="73D1F5"/>
                </a:solidFill>
                <a:latin typeface="Arial"/>
                <a:cs typeface="Arial"/>
              </a:rPr>
              <a:t> </a:t>
            </a:r>
            <a:r>
              <a:rPr sz="2800">
                <a:solidFill>
                  <a:srgbClr val="73D1F5"/>
                </a:solidFill>
                <a:latin typeface="Arial"/>
                <a:cs typeface="Arial"/>
              </a:rPr>
              <a:t>decisions</a:t>
            </a:r>
          </a:p>
          <a:p>
            <a:pPr marL="241300" indent="-228600">
              <a:spcBef>
                <a:spcPts val="770"/>
              </a:spcBef>
              <a:buChar char="•"/>
              <a:tabLst>
                <a:tab pos="240665" algn="l"/>
                <a:tab pos="241300" algn="l"/>
              </a:tabLst>
            </a:pPr>
            <a:r>
              <a:rPr sz="2800">
                <a:solidFill>
                  <a:srgbClr val="73D1F5"/>
                </a:solidFill>
                <a:latin typeface="Arial"/>
                <a:cs typeface="Arial"/>
              </a:rPr>
              <a:t>Applicant</a:t>
            </a:r>
            <a:r>
              <a:rPr sz="2800" spc="-30">
                <a:solidFill>
                  <a:srgbClr val="73D1F5"/>
                </a:solidFill>
                <a:latin typeface="Arial"/>
                <a:cs typeface="Arial"/>
              </a:rPr>
              <a:t> </a:t>
            </a:r>
            <a:r>
              <a:rPr sz="2800">
                <a:solidFill>
                  <a:srgbClr val="73D1F5"/>
                </a:solidFill>
                <a:latin typeface="Arial"/>
                <a:cs typeface="Arial"/>
              </a:rPr>
              <a:t>receives</a:t>
            </a:r>
          </a:p>
          <a:p>
            <a:pPr marL="698500" lvl="1" indent="-229235">
              <a:spcBef>
                <a:spcPts val="315"/>
              </a:spcBef>
              <a:buChar char="•"/>
              <a:tabLst>
                <a:tab pos="698500" algn="l"/>
                <a:tab pos="699135" algn="l"/>
              </a:tabLst>
            </a:pPr>
            <a:r>
              <a:rPr sz="2400" spc="-5">
                <a:solidFill>
                  <a:srgbClr val="73D1F5"/>
                </a:solidFill>
                <a:latin typeface="Arial"/>
                <a:cs typeface="Arial"/>
              </a:rPr>
              <a:t>Funding</a:t>
            </a:r>
            <a:r>
              <a:rPr sz="2400" spc="-10">
                <a:solidFill>
                  <a:srgbClr val="73D1F5"/>
                </a:solidFill>
                <a:latin typeface="Arial"/>
                <a:cs typeface="Arial"/>
              </a:rPr>
              <a:t> </a:t>
            </a:r>
            <a:r>
              <a:rPr sz="2400" spc="-5">
                <a:solidFill>
                  <a:srgbClr val="73D1F5"/>
                </a:solidFill>
                <a:latin typeface="Arial"/>
                <a:cs typeface="Arial"/>
              </a:rPr>
              <a:t>decision</a:t>
            </a:r>
            <a:endParaRPr sz="2400">
              <a:solidFill>
                <a:srgbClr val="73D1F5"/>
              </a:solidFill>
              <a:latin typeface="Arial"/>
              <a:cs typeface="Arial"/>
            </a:endParaRPr>
          </a:p>
          <a:p>
            <a:pPr marL="698500" lvl="1" indent="-229235">
              <a:spcBef>
                <a:spcPts val="315"/>
              </a:spcBef>
              <a:buChar char="•"/>
              <a:tabLst>
                <a:tab pos="698500" algn="l"/>
                <a:tab pos="699135" algn="l"/>
              </a:tabLst>
            </a:pPr>
            <a:r>
              <a:rPr sz="2400" spc="-5">
                <a:solidFill>
                  <a:srgbClr val="73D1F5"/>
                </a:solidFill>
                <a:latin typeface="Arial"/>
                <a:cs typeface="Arial"/>
              </a:rPr>
              <a:t>Critique</a:t>
            </a:r>
            <a:endParaRPr sz="2400">
              <a:solidFill>
                <a:srgbClr val="73D1F5"/>
              </a:solidFill>
              <a:latin typeface="Arial"/>
              <a:cs typeface="Arial"/>
            </a:endParaRPr>
          </a:p>
        </p:txBody>
      </p:sp>
    </p:spTree>
    <p:extLst>
      <p:ext uri="{BB962C8B-B14F-4D97-AF65-F5344CB8AC3E}">
        <p14:creationId xmlns:p14="http://schemas.microsoft.com/office/powerpoint/2010/main" val="30001951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A1DBAD-E4D5-4F8C-8A6E-4247FA8C79FF}"/>
              </a:ext>
            </a:extLst>
          </p:cNvPr>
          <p:cNvSpPr/>
          <p:nvPr/>
        </p:nvSpPr>
        <p:spPr>
          <a:xfrm>
            <a:off x="7813964"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24D24C98-1F15-4BDE-AB5E-53603D4F7523}"/>
              </a:ext>
            </a:extLst>
          </p:cNvPr>
          <p:cNvSpPr txBox="1">
            <a:spLocks/>
          </p:cNvSpPr>
          <p:nvPr/>
        </p:nvSpPr>
        <p:spPr>
          <a:xfrm>
            <a:off x="5105400" y="304800"/>
            <a:ext cx="6322059" cy="622222"/>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400">
                <a:solidFill>
                  <a:schemeClr val="bg1"/>
                </a:solidFill>
                <a:latin typeface="Arial Black" panose="020B0A04020102020204" pitchFamily="34" charset="0"/>
              </a:rPr>
              <a:t>Review</a:t>
            </a:r>
            <a:r>
              <a:rPr lang="en-US" sz="4400" spc="-95">
                <a:solidFill>
                  <a:schemeClr val="bg1"/>
                </a:solidFill>
                <a:latin typeface="Arial Black" panose="020B0A04020102020204" pitchFamily="34" charset="0"/>
              </a:rPr>
              <a:t> </a:t>
            </a:r>
            <a:r>
              <a:rPr lang="en-US" sz="4400">
                <a:solidFill>
                  <a:schemeClr val="bg1"/>
                </a:solidFill>
                <a:latin typeface="Arial Black" panose="020B0A04020102020204" pitchFamily="34" charset="0"/>
              </a:rPr>
              <a:t>Criteria</a:t>
            </a:r>
          </a:p>
        </p:txBody>
      </p:sp>
      <p:sp>
        <p:nvSpPr>
          <p:cNvPr id="3" name="object 3">
            <a:extLst>
              <a:ext uri="{FF2B5EF4-FFF2-40B4-BE49-F238E27FC236}">
                <a16:creationId xmlns:a16="http://schemas.microsoft.com/office/drawing/2014/main" id="{258BFC3F-0D47-42BE-8C37-258E2EA8FEEF}"/>
              </a:ext>
            </a:extLst>
          </p:cNvPr>
          <p:cNvSpPr txBox="1"/>
          <p:nvPr/>
        </p:nvSpPr>
        <p:spPr>
          <a:xfrm>
            <a:off x="4648200" y="1036946"/>
            <a:ext cx="8915400" cy="5516254"/>
          </a:xfrm>
          <a:prstGeom prst="rect">
            <a:avLst/>
          </a:prstGeom>
        </p:spPr>
        <p:txBody>
          <a:bodyPr vert="horz" wrap="square" lIns="0" tIns="52705" rIns="0" bIns="0" rtlCol="0">
            <a:spAutoFit/>
          </a:bodyPr>
          <a:lstStyle/>
          <a:p>
            <a:pPr marL="241300" indent="-228600">
              <a:spcBef>
                <a:spcPts val="415"/>
              </a:spcBef>
              <a:buChar char="•"/>
              <a:tabLst>
                <a:tab pos="241300" algn="l"/>
              </a:tabLst>
            </a:pPr>
            <a:r>
              <a:rPr sz="2400">
                <a:solidFill>
                  <a:srgbClr val="73D1F5"/>
                </a:solidFill>
                <a:latin typeface="Arial"/>
                <a:cs typeface="Arial"/>
              </a:rPr>
              <a:t>Overall</a:t>
            </a:r>
            <a:r>
              <a:rPr sz="2400" spc="5">
                <a:solidFill>
                  <a:srgbClr val="73D1F5"/>
                </a:solidFill>
                <a:latin typeface="Arial"/>
                <a:cs typeface="Arial"/>
              </a:rPr>
              <a:t> </a:t>
            </a:r>
            <a:r>
              <a:rPr sz="2400">
                <a:solidFill>
                  <a:srgbClr val="73D1F5"/>
                </a:solidFill>
                <a:latin typeface="Arial"/>
                <a:cs typeface="Arial"/>
              </a:rPr>
              <a:t>Impact</a:t>
            </a:r>
          </a:p>
          <a:p>
            <a:pPr marL="698500" lvl="1" indent="-229235">
              <a:spcBef>
                <a:spcPts val="270"/>
              </a:spcBef>
              <a:buChar char="•"/>
              <a:tabLst>
                <a:tab pos="698500" algn="l"/>
                <a:tab pos="699135" algn="l"/>
              </a:tabLst>
            </a:pPr>
            <a:r>
              <a:rPr sz="2000">
                <a:solidFill>
                  <a:srgbClr val="73D1F5"/>
                </a:solidFill>
                <a:latin typeface="Arial"/>
                <a:cs typeface="Arial"/>
              </a:rPr>
              <a:t>Scale of </a:t>
            </a:r>
            <a:r>
              <a:rPr lang="en-US" sz="2000">
                <a:solidFill>
                  <a:srgbClr val="73D1F5"/>
                </a:solidFill>
                <a:latin typeface="Arial"/>
                <a:cs typeface="Arial"/>
              </a:rPr>
              <a:t>9 (best)</a:t>
            </a:r>
            <a:r>
              <a:rPr sz="2000">
                <a:solidFill>
                  <a:srgbClr val="73D1F5"/>
                </a:solidFill>
                <a:latin typeface="Arial"/>
                <a:cs typeface="Arial"/>
              </a:rPr>
              <a:t> to</a:t>
            </a:r>
            <a:r>
              <a:rPr sz="2000" spc="-55">
                <a:solidFill>
                  <a:srgbClr val="73D1F5"/>
                </a:solidFill>
                <a:latin typeface="Arial"/>
                <a:cs typeface="Arial"/>
              </a:rPr>
              <a:t> </a:t>
            </a:r>
            <a:r>
              <a:rPr lang="en-US" sz="2000">
                <a:solidFill>
                  <a:srgbClr val="73D1F5"/>
                </a:solidFill>
                <a:latin typeface="Arial"/>
                <a:cs typeface="Arial"/>
              </a:rPr>
              <a:t>1 (worst)</a:t>
            </a:r>
            <a:endParaRPr sz="2000">
              <a:solidFill>
                <a:srgbClr val="73D1F5"/>
              </a:solidFill>
              <a:latin typeface="Arial"/>
              <a:cs typeface="Arial"/>
            </a:endParaRPr>
          </a:p>
          <a:p>
            <a:pPr marL="241300" indent="-228600">
              <a:spcBef>
                <a:spcPts val="700"/>
              </a:spcBef>
              <a:buChar char="•"/>
              <a:tabLst>
                <a:tab pos="241300" algn="l"/>
              </a:tabLst>
            </a:pPr>
            <a:r>
              <a:rPr sz="2400" spc="-5">
                <a:solidFill>
                  <a:srgbClr val="73D1F5"/>
                </a:solidFill>
                <a:latin typeface="Arial"/>
                <a:cs typeface="Arial"/>
              </a:rPr>
              <a:t>Scored Review</a:t>
            </a:r>
            <a:r>
              <a:rPr sz="2400" spc="30">
                <a:solidFill>
                  <a:srgbClr val="73D1F5"/>
                </a:solidFill>
                <a:latin typeface="Arial"/>
                <a:cs typeface="Arial"/>
              </a:rPr>
              <a:t> </a:t>
            </a:r>
            <a:r>
              <a:rPr sz="2400" spc="-5">
                <a:solidFill>
                  <a:srgbClr val="73D1F5"/>
                </a:solidFill>
                <a:latin typeface="Arial"/>
                <a:cs typeface="Arial"/>
              </a:rPr>
              <a:t>Criteria</a:t>
            </a:r>
            <a:endParaRPr sz="2400">
              <a:solidFill>
                <a:srgbClr val="73D1F5"/>
              </a:solidFill>
              <a:latin typeface="Arial"/>
              <a:cs typeface="Arial"/>
            </a:endParaRPr>
          </a:p>
          <a:p>
            <a:pPr marL="698500" lvl="1" indent="-229235">
              <a:spcBef>
                <a:spcPts val="270"/>
              </a:spcBef>
              <a:buChar char="•"/>
              <a:tabLst>
                <a:tab pos="698500" algn="l"/>
                <a:tab pos="699135" algn="l"/>
              </a:tabLst>
            </a:pPr>
            <a:r>
              <a:rPr sz="2000">
                <a:solidFill>
                  <a:srgbClr val="73D1F5"/>
                </a:solidFill>
                <a:latin typeface="Arial"/>
                <a:cs typeface="Arial"/>
              </a:rPr>
              <a:t>Significance</a:t>
            </a:r>
          </a:p>
          <a:p>
            <a:pPr marL="698500" lvl="1" indent="-229235">
              <a:spcBef>
                <a:spcPts val="254"/>
              </a:spcBef>
              <a:buChar char="•"/>
              <a:tabLst>
                <a:tab pos="698500" algn="l"/>
                <a:tab pos="699135" algn="l"/>
              </a:tabLst>
            </a:pPr>
            <a:r>
              <a:rPr sz="2000">
                <a:solidFill>
                  <a:srgbClr val="73D1F5"/>
                </a:solidFill>
                <a:latin typeface="Arial"/>
                <a:cs typeface="Arial"/>
              </a:rPr>
              <a:t>Investigator(s)</a:t>
            </a:r>
          </a:p>
          <a:p>
            <a:pPr marL="698500" lvl="1" indent="-229235">
              <a:spcBef>
                <a:spcPts val="265"/>
              </a:spcBef>
              <a:buChar char="•"/>
              <a:tabLst>
                <a:tab pos="698500" algn="l"/>
                <a:tab pos="699135" algn="l"/>
              </a:tabLst>
            </a:pPr>
            <a:r>
              <a:rPr sz="2000">
                <a:solidFill>
                  <a:srgbClr val="73D1F5"/>
                </a:solidFill>
                <a:latin typeface="Arial"/>
                <a:cs typeface="Arial"/>
              </a:rPr>
              <a:t>Innovation</a:t>
            </a:r>
          </a:p>
          <a:p>
            <a:pPr marL="698500" lvl="1" indent="-229235">
              <a:spcBef>
                <a:spcPts val="260"/>
              </a:spcBef>
              <a:buChar char="•"/>
              <a:tabLst>
                <a:tab pos="698500" algn="l"/>
                <a:tab pos="699135" algn="l"/>
              </a:tabLst>
            </a:pPr>
            <a:r>
              <a:rPr sz="2000">
                <a:solidFill>
                  <a:srgbClr val="73D1F5"/>
                </a:solidFill>
                <a:latin typeface="Arial"/>
                <a:cs typeface="Arial"/>
              </a:rPr>
              <a:t>Approach</a:t>
            </a:r>
          </a:p>
          <a:p>
            <a:pPr marL="698500" lvl="1" indent="-229235">
              <a:spcBef>
                <a:spcPts val="254"/>
              </a:spcBef>
              <a:buChar char="•"/>
              <a:tabLst>
                <a:tab pos="698500" algn="l"/>
                <a:tab pos="699135" algn="l"/>
              </a:tabLst>
            </a:pPr>
            <a:r>
              <a:rPr sz="2000">
                <a:solidFill>
                  <a:srgbClr val="73D1F5"/>
                </a:solidFill>
                <a:latin typeface="Arial"/>
                <a:cs typeface="Arial"/>
              </a:rPr>
              <a:t>Environment including mentors &amp;</a:t>
            </a:r>
            <a:r>
              <a:rPr sz="2000" spc="-90">
                <a:solidFill>
                  <a:srgbClr val="73D1F5"/>
                </a:solidFill>
                <a:latin typeface="Arial"/>
                <a:cs typeface="Arial"/>
              </a:rPr>
              <a:t> </a:t>
            </a:r>
            <a:r>
              <a:rPr sz="2000">
                <a:solidFill>
                  <a:srgbClr val="73D1F5"/>
                </a:solidFill>
                <a:latin typeface="Arial"/>
                <a:cs typeface="Arial"/>
              </a:rPr>
              <a:t>resources</a:t>
            </a:r>
          </a:p>
          <a:p>
            <a:pPr marL="698500" lvl="1" indent="-229235">
              <a:spcBef>
                <a:spcPts val="265"/>
              </a:spcBef>
              <a:buChar char="•"/>
              <a:tabLst>
                <a:tab pos="698500" algn="l"/>
                <a:tab pos="699135" algn="l"/>
              </a:tabLst>
            </a:pPr>
            <a:r>
              <a:rPr sz="2000">
                <a:solidFill>
                  <a:srgbClr val="73D1F5"/>
                </a:solidFill>
                <a:latin typeface="Arial"/>
                <a:cs typeface="Arial"/>
              </a:rPr>
              <a:t>Success and Productivity of Previous Funding</a:t>
            </a:r>
            <a:r>
              <a:rPr sz="2000" spc="-135">
                <a:solidFill>
                  <a:srgbClr val="73D1F5"/>
                </a:solidFill>
                <a:latin typeface="Arial"/>
                <a:cs typeface="Arial"/>
              </a:rPr>
              <a:t> </a:t>
            </a:r>
            <a:r>
              <a:rPr sz="2000">
                <a:solidFill>
                  <a:srgbClr val="73D1F5"/>
                </a:solidFill>
                <a:latin typeface="Arial"/>
                <a:cs typeface="Arial"/>
              </a:rPr>
              <a:t>Provided</a:t>
            </a:r>
          </a:p>
          <a:p>
            <a:pPr marL="241300" indent="-228600">
              <a:spcBef>
                <a:spcPts val="705"/>
              </a:spcBef>
              <a:buChar char="•"/>
              <a:tabLst>
                <a:tab pos="241300" algn="l"/>
              </a:tabLst>
            </a:pPr>
            <a:r>
              <a:rPr sz="2400" spc="-5">
                <a:solidFill>
                  <a:srgbClr val="73D1F5"/>
                </a:solidFill>
                <a:latin typeface="Arial"/>
                <a:cs typeface="Arial"/>
              </a:rPr>
              <a:t>Strengths and Weaknesses </a:t>
            </a:r>
            <a:r>
              <a:rPr sz="2400" spc="-20">
                <a:solidFill>
                  <a:srgbClr val="73D1F5"/>
                </a:solidFill>
                <a:latin typeface="Arial"/>
                <a:cs typeface="Arial"/>
              </a:rPr>
              <a:t>(major, </a:t>
            </a:r>
            <a:r>
              <a:rPr sz="2400">
                <a:solidFill>
                  <a:srgbClr val="73D1F5"/>
                </a:solidFill>
                <a:latin typeface="Arial"/>
                <a:cs typeface="Arial"/>
              </a:rPr>
              <a:t>moderate,</a:t>
            </a:r>
            <a:r>
              <a:rPr sz="2400" spc="65">
                <a:solidFill>
                  <a:srgbClr val="73D1F5"/>
                </a:solidFill>
                <a:latin typeface="Arial"/>
                <a:cs typeface="Arial"/>
              </a:rPr>
              <a:t> </a:t>
            </a:r>
            <a:r>
              <a:rPr sz="2400" spc="-5">
                <a:solidFill>
                  <a:srgbClr val="73D1F5"/>
                </a:solidFill>
                <a:latin typeface="Arial"/>
                <a:cs typeface="Arial"/>
              </a:rPr>
              <a:t>minor)</a:t>
            </a:r>
            <a:endParaRPr sz="2400">
              <a:solidFill>
                <a:srgbClr val="73D1F5"/>
              </a:solidFill>
              <a:latin typeface="Arial"/>
              <a:cs typeface="Arial"/>
            </a:endParaRPr>
          </a:p>
          <a:p>
            <a:pPr marL="241300" indent="-228600">
              <a:spcBef>
                <a:spcPts val="710"/>
              </a:spcBef>
              <a:buChar char="•"/>
              <a:tabLst>
                <a:tab pos="241300" algn="l"/>
              </a:tabLst>
            </a:pPr>
            <a:r>
              <a:rPr sz="2400" spc="-5">
                <a:solidFill>
                  <a:srgbClr val="73D1F5"/>
                </a:solidFill>
                <a:latin typeface="Arial"/>
                <a:cs typeface="Arial"/>
              </a:rPr>
              <a:t>Additional Review</a:t>
            </a:r>
            <a:r>
              <a:rPr sz="2400" spc="55">
                <a:solidFill>
                  <a:srgbClr val="73D1F5"/>
                </a:solidFill>
                <a:latin typeface="Arial"/>
                <a:cs typeface="Arial"/>
              </a:rPr>
              <a:t> </a:t>
            </a:r>
            <a:r>
              <a:rPr sz="2400">
                <a:solidFill>
                  <a:srgbClr val="73D1F5"/>
                </a:solidFill>
                <a:latin typeface="Arial"/>
                <a:cs typeface="Arial"/>
              </a:rPr>
              <a:t>Criteria</a:t>
            </a:r>
          </a:p>
          <a:p>
            <a:pPr marL="698500" lvl="1" indent="-229235">
              <a:spcBef>
                <a:spcPts val="270"/>
              </a:spcBef>
              <a:buChar char="•"/>
              <a:tabLst>
                <a:tab pos="698500" algn="l"/>
                <a:tab pos="699135" algn="l"/>
              </a:tabLst>
            </a:pPr>
            <a:r>
              <a:rPr sz="2000">
                <a:solidFill>
                  <a:srgbClr val="73D1F5"/>
                </a:solidFill>
                <a:latin typeface="Arial"/>
                <a:cs typeface="Arial"/>
              </a:rPr>
              <a:t>Human or Animal Research Approval</a:t>
            </a:r>
            <a:r>
              <a:rPr sz="2000" spc="-335">
                <a:solidFill>
                  <a:srgbClr val="73D1F5"/>
                </a:solidFill>
                <a:latin typeface="Arial"/>
                <a:cs typeface="Arial"/>
              </a:rPr>
              <a:t> </a:t>
            </a:r>
            <a:r>
              <a:rPr sz="2000">
                <a:solidFill>
                  <a:srgbClr val="73D1F5"/>
                </a:solidFill>
                <a:latin typeface="Arial"/>
                <a:cs typeface="Arial"/>
              </a:rPr>
              <a:t>Status</a:t>
            </a:r>
          </a:p>
          <a:p>
            <a:pPr marL="698500" lvl="1" indent="-229235">
              <a:spcBef>
                <a:spcPts val="260"/>
              </a:spcBef>
              <a:buChar char="•"/>
              <a:tabLst>
                <a:tab pos="698500" algn="l"/>
                <a:tab pos="699135" algn="l"/>
              </a:tabLst>
            </a:pPr>
            <a:r>
              <a:rPr sz="2000">
                <a:solidFill>
                  <a:srgbClr val="73D1F5"/>
                </a:solidFill>
                <a:latin typeface="Arial"/>
                <a:cs typeface="Arial"/>
              </a:rPr>
              <a:t>Budget</a:t>
            </a:r>
          </a:p>
          <a:p>
            <a:pPr marL="1155700" lvl="2" indent="-229235">
              <a:spcBef>
                <a:spcPts val="300"/>
              </a:spcBef>
              <a:buChar char="•"/>
              <a:tabLst>
                <a:tab pos="1155700" algn="l"/>
                <a:tab pos="1156335" algn="l"/>
              </a:tabLst>
            </a:pPr>
            <a:r>
              <a:rPr sz="1700">
                <a:solidFill>
                  <a:srgbClr val="73D1F5"/>
                </a:solidFill>
                <a:latin typeface="Arial"/>
                <a:cs typeface="Arial"/>
              </a:rPr>
              <a:t>Appropriate &amp; justified</a:t>
            </a:r>
          </a:p>
          <a:p>
            <a:pPr marL="1155700" lvl="2" indent="-229235">
              <a:spcBef>
                <a:spcPts val="300"/>
              </a:spcBef>
              <a:buChar char="•"/>
              <a:tabLst>
                <a:tab pos="1155700" algn="l"/>
                <a:tab pos="1156335" algn="l"/>
              </a:tabLst>
            </a:pPr>
            <a:r>
              <a:rPr sz="1700">
                <a:solidFill>
                  <a:srgbClr val="73D1F5"/>
                </a:solidFill>
                <a:latin typeface="Arial"/>
                <a:cs typeface="Arial"/>
              </a:rPr>
              <a:t>Ineligible</a:t>
            </a:r>
            <a:r>
              <a:rPr sz="1700" spc="-25">
                <a:solidFill>
                  <a:srgbClr val="73D1F5"/>
                </a:solidFill>
                <a:latin typeface="Arial"/>
                <a:cs typeface="Arial"/>
              </a:rPr>
              <a:t> </a:t>
            </a:r>
            <a:r>
              <a:rPr sz="1700">
                <a:solidFill>
                  <a:srgbClr val="73D1F5"/>
                </a:solidFill>
                <a:latin typeface="Arial"/>
                <a:cs typeface="Arial"/>
              </a:rPr>
              <a:t>requests</a:t>
            </a:r>
          </a:p>
        </p:txBody>
      </p:sp>
      <p:sp>
        <p:nvSpPr>
          <p:cNvPr id="5" name="object 4">
            <a:extLst>
              <a:ext uri="{FF2B5EF4-FFF2-40B4-BE49-F238E27FC236}">
                <a16:creationId xmlns:a16="http://schemas.microsoft.com/office/drawing/2014/main" id="{B1313A9D-60A4-46FF-8C8C-39C5742989C5}"/>
              </a:ext>
            </a:extLst>
          </p:cNvPr>
          <p:cNvSpPr/>
          <p:nvPr/>
        </p:nvSpPr>
        <p:spPr>
          <a:xfrm>
            <a:off x="838200" y="3810000"/>
            <a:ext cx="2590800" cy="25908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23969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D88C5D8-7DF5-4A77-BDED-E3CA55D2025A}"/>
              </a:ext>
            </a:extLst>
          </p:cNvPr>
          <p:cNvSpPr/>
          <p:nvPr/>
        </p:nvSpPr>
        <p:spPr>
          <a:xfrm>
            <a:off x="7848600"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79660282-2CC5-49D6-A6DC-F24AC299A141}"/>
              </a:ext>
            </a:extLst>
          </p:cNvPr>
          <p:cNvSpPr txBox="1">
            <a:spLocks/>
          </p:cNvSpPr>
          <p:nvPr/>
        </p:nvSpPr>
        <p:spPr>
          <a:xfrm>
            <a:off x="4876800" y="228600"/>
            <a:ext cx="6858000" cy="1121461"/>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a:solidFill>
                  <a:schemeClr val="bg1"/>
                </a:solidFill>
                <a:latin typeface="Arial Black" panose="020B0A04020102020204" pitchFamily="34" charset="0"/>
              </a:rPr>
              <a:t>Scoring Scale &amp;</a:t>
            </a:r>
            <a:r>
              <a:rPr lang="en-US" sz="4000" spc="-50">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Guidelines</a:t>
            </a:r>
          </a:p>
        </p:txBody>
      </p:sp>
      <p:pic>
        <p:nvPicPr>
          <p:cNvPr id="3" name="Picture 2">
            <a:extLst>
              <a:ext uri="{FF2B5EF4-FFF2-40B4-BE49-F238E27FC236}">
                <a16:creationId xmlns:a16="http://schemas.microsoft.com/office/drawing/2014/main" id="{05C76673-D00D-41F3-9E14-4EE4E9C35A76}"/>
              </a:ext>
            </a:extLst>
          </p:cNvPr>
          <p:cNvPicPr>
            <a:picLocks noChangeAspect="1"/>
          </p:cNvPicPr>
          <p:nvPr/>
        </p:nvPicPr>
        <p:blipFill rotWithShape="1">
          <a:blip r:embed="rId3"/>
          <a:srcRect r="3284" b="1882"/>
          <a:stretch/>
        </p:blipFill>
        <p:spPr>
          <a:xfrm>
            <a:off x="618955" y="1981200"/>
            <a:ext cx="10954089" cy="4191000"/>
          </a:xfrm>
          <a:prstGeom prst="rect">
            <a:avLst/>
          </a:prstGeom>
          <a:ln>
            <a:solidFill>
              <a:schemeClr val="tx1">
                <a:lumMod val="50000"/>
              </a:schemeClr>
            </a:solidFill>
          </a:ln>
        </p:spPr>
      </p:pic>
    </p:spTree>
    <p:extLst>
      <p:ext uri="{BB962C8B-B14F-4D97-AF65-F5344CB8AC3E}">
        <p14:creationId xmlns:p14="http://schemas.microsoft.com/office/powerpoint/2010/main" val="2196722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8" name="Rectangle 7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a:extLst>
              <a:ext uri="{FF2B5EF4-FFF2-40B4-BE49-F238E27FC236}">
                <a16:creationId xmlns:a16="http://schemas.microsoft.com/office/drawing/2014/main" id="{EC0B6474-0968-4693-833F-BED678BAA56C}"/>
              </a:ext>
            </a:extLst>
          </p:cNvPr>
          <p:cNvSpPr txBox="1">
            <a:spLocks/>
          </p:cNvSpPr>
          <p:nvPr/>
        </p:nvSpPr>
        <p:spPr>
          <a:xfrm>
            <a:off x="890338" y="640080"/>
            <a:ext cx="3734014" cy="35661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spcAft>
                <a:spcPts val="600"/>
              </a:spcAft>
            </a:pPr>
            <a:r>
              <a:rPr lang="en-US" sz="5400"/>
              <a:t>Questions?</a:t>
            </a:r>
          </a:p>
        </p:txBody>
      </p:sp>
      <p:sp>
        <p:nvSpPr>
          <p:cNvPr id="3079"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FAQs - Frequently Asked Questions. Please find answers to several FAQs">
            <a:extLst>
              <a:ext uri="{FF2B5EF4-FFF2-40B4-BE49-F238E27FC236}">
                <a16:creationId xmlns:a16="http://schemas.microsoft.com/office/drawing/2014/main" id="{9F30DD25-2736-437C-83F8-5F8B82B88BE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93" r="16396"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379F6DB-C4FC-4D8A-AC7E-A2AE858E7062}"/>
              </a:ext>
            </a:extLst>
          </p:cNvPr>
          <p:cNvSpPr txBox="1"/>
          <p:nvPr/>
        </p:nvSpPr>
        <p:spPr>
          <a:xfrm>
            <a:off x="1238891" y="5844234"/>
            <a:ext cx="4495800" cy="523220"/>
          </a:xfrm>
          <a:prstGeom prst="rect">
            <a:avLst/>
          </a:prstGeom>
          <a:noFill/>
        </p:spPr>
        <p:txBody>
          <a:bodyPr wrap="square" rtlCol="0">
            <a:spAutoFit/>
          </a:bodyPr>
          <a:lstStyle/>
          <a:p>
            <a:r>
              <a:rPr lang="en-US" sz="2800" b="1">
                <a:solidFill>
                  <a:srgbClr val="06A7FE"/>
                </a:solidFill>
                <a:latin typeface="Arial" panose="020B0604020202020204" pitchFamily="34" charset="0"/>
                <a:cs typeface="Arial" panose="020B0604020202020204" pitchFamily="34" charset="0"/>
              </a:rPr>
              <a:t>aaofoundation.net</a:t>
            </a:r>
          </a:p>
        </p:txBody>
      </p:sp>
      <p:pic>
        <p:nvPicPr>
          <p:cNvPr id="22" name="Picture 2" descr="Website Icon – Free Download, PNG and Vector">
            <a:extLst>
              <a:ext uri="{FF2B5EF4-FFF2-40B4-BE49-F238E27FC236}">
                <a16:creationId xmlns:a16="http://schemas.microsoft.com/office/drawing/2014/main" id="{7588E7B1-8C6B-40B5-B964-1E3746F1BC84}"/>
              </a:ext>
            </a:extLst>
          </p:cNvPr>
          <p:cNvPicPr>
            <a:picLocks noChangeAspect="1" noChangeArrowheads="1"/>
          </p:cNvPicPr>
          <p:nvPr/>
        </p:nvPicPr>
        <p:blipFill>
          <a:blip r:embed="rId3" cstate="print">
            <a:duotone>
              <a:prstClr val="black"/>
              <a:srgbClr val="06A7FE">
                <a:tint val="45000"/>
                <a:satMod val="400000"/>
              </a:srgbClr>
            </a:duotone>
            <a:extLst>
              <a:ext uri="{28A0092B-C50C-407E-A947-70E740481C1C}">
                <a14:useLocalDpi xmlns:a14="http://schemas.microsoft.com/office/drawing/2010/main" val="0"/>
              </a:ext>
            </a:extLst>
          </a:blip>
          <a:srcRect/>
          <a:stretch>
            <a:fillRect/>
          </a:stretch>
        </p:blipFill>
        <p:spPr bwMode="auto">
          <a:xfrm>
            <a:off x="304800" y="5638799"/>
            <a:ext cx="934091" cy="934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806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DF074D8C-D43D-43D7-8EAA-8CCF5C471061}"/>
              </a:ext>
            </a:extLst>
          </p:cNvPr>
          <p:cNvSpPr txBox="1">
            <a:spLocks/>
          </p:cNvSpPr>
          <p:nvPr/>
        </p:nvSpPr>
        <p:spPr>
          <a:xfrm>
            <a:off x="4143375" y="76200"/>
            <a:ext cx="8048625" cy="1422697"/>
          </a:xfrm>
          <a:prstGeom prst="rect">
            <a:avLst/>
          </a:prstGeom>
        </p:spPr>
        <p:txBody>
          <a:bodyPr vert="horz" wrap="square" lIns="0" tIns="9715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642110" marR="5080" indent="-1630045">
              <a:lnSpc>
                <a:spcPts val="5290"/>
              </a:lnSpc>
              <a:spcBef>
                <a:spcPts val="765"/>
              </a:spcBef>
            </a:pPr>
            <a:r>
              <a:rPr lang="en-US" sz="3600" b="1" spc="-5">
                <a:solidFill>
                  <a:schemeClr val="bg1"/>
                </a:solidFill>
                <a:latin typeface="Arial Black" panose="020B0A04020102020204" pitchFamily="34" charset="0"/>
              </a:rPr>
              <a:t>Guide to the 2024 Cycle for  Applicants &amp;</a:t>
            </a:r>
            <a:r>
              <a:rPr lang="en-US" sz="3600" b="1" spc="-45">
                <a:solidFill>
                  <a:schemeClr val="bg1"/>
                </a:solidFill>
                <a:latin typeface="Arial Black" panose="020B0A04020102020204" pitchFamily="34" charset="0"/>
              </a:rPr>
              <a:t> </a:t>
            </a:r>
            <a:r>
              <a:rPr lang="en-US" sz="3600" b="1" spc="-5">
                <a:solidFill>
                  <a:schemeClr val="bg1"/>
                </a:solidFill>
                <a:latin typeface="Arial Black" panose="020B0A04020102020204" pitchFamily="34" charset="0"/>
              </a:rPr>
              <a:t>Mentors</a:t>
            </a:r>
            <a:endParaRPr lang="en-US" sz="3600">
              <a:solidFill>
                <a:schemeClr val="bg1"/>
              </a:solidFill>
              <a:latin typeface="Arial Black" panose="020B0A04020102020204" pitchFamily="34" charset="0"/>
            </a:endParaRPr>
          </a:p>
        </p:txBody>
      </p:sp>
      <p:sp>
        <p:nvSpPr>
          <p:cNvPr id="3" name="object 3">
            <a:extLst>
              <a:ext uri="{FF2B5EF4-FFF2-40B4-BE49-F238E27FC236}">
                <a16:creationId xmlns:a16="http://schemas.microsoft.com/office/drawing/2014/main" id="{7FE84A23-DD17-4B5A-86D9-42E4721B7DDA}"/>
              </a:ext>
            </a:extLst>
          </p:cNvPr>
          <p:cNvSpPr txBox="1"/>
          <p:nvPr/>
        </p:nvSpPr>
        <p:spPr>
          <a:xfrm>
            <a:off x="3505200" y="1498897"/>
            <a:ext cx="8077200" cy="4029949"/>
          </a:xfrm>
          <a:prstGeom prst="rect">
            <a:avLst/>
          </a:prstGeom>
        </p:spPr>
        <p:txBody>
          <a:bodyPr vert="horz" wrap="square" lIns="0" tIns="97155" rIns="0" bIns="0" rtlCol="0">
            <a:spAutoFit/>
          </a:bodyPr>
          <a:lstStyle/>
          <a:p>
            <a:pPr marL="241300" indent="-228600">
              <a:spcBef>
                <a:spcPts val="765"/>
              </a:spcBef>
              <a:buChar char="•"/>
              <a:tabLst>
                <a:tab pos="241300" algn="l"/>
              </a:tabLst>
            </a:pPr>
            <a:r>
              <a:rPr sz="2800" spc="-10">
                <a:solidFill>
                  <a:srgbClr val="73D1F5"/>
                </a:solidFill>
                <a:latin typeface="Arial"/>
                <a:cs typeface="Arial"/>
              </a:rPr>
              <a:t>Workshop</a:t>
            </a:r>
            <a:r>
              <a:rPr sz="2800" spc="-5">
                <a:solidFill>
                  <a:srgbClr val="73D1F5"/>
                </a:solidFill>
                <a:latin typeface="Arial"/>
                <a:cs typeface="Arial"/>
              </a:rPr>
              <a:t> Goals</a:t>
            </a:r>
            <a:endParaRPr sz="2800">
              <a:solidFill>
                <a:srgbClr val="73D1F5"/>
              </a:solidFill>
              <a:latin typeface="Arial"/>
              <a:cs typeface="Arial"/>
            </a:endParaRPr>
          </a:p>
          <a:p>
            <a:pPr marL="241300" indent="-228600">
              <a:spcBef>
                <a:spcPts val="665"/>
              </a:spcBef>
              <a:buChar char="•"/>
              <a:tabLst>
                <a:tab pos="241300" algn="l"/>
              </a:tabLst>
            </a:pPr>
            <a:r>
              <a:rPr sz="2800" spc="-10">
                <a:solidFill>
                  <a:srgbClr val="73D1F5"/>
                </a:solidFill>
                <a:latin typeface="Arial"/>
                <a:cs typeface="Arial"/>
              </a:rPr>
              <a:t>AAOF </a:t>
            </a:r>
            <a:r>
              <a:rPr sz="2800" spc="-5">
                <a:solidFill>
                  <a:srgbClr val="73D1F5"/>
                </a:solidFill>
                <a:latin typeface="Arial"/>
                <a:cs typeface="Arial"/>
              </a:rPr>
              <a:t>Mission &amp;</a:t>
            </a:r>
            <a:r>
              <a:rPr sz="2800" spc="-150">
                <a:solidFill>
                  <a:srgbClr val="73D1F5"/>
                </a:solidFill>
                <a:latin typeface="Arial"/>
                <a:cs typeface="Arial"/>
              </a:rPr>
              <a:t> </a:t>
            </a:r>
            <a:r>
              <a:rPr sz="2800" spc="-5">
                <a:solidFill>
                  <a:srgbClr val="73D1F5"/>
                </a:solidFill>
                <a:latin typeface="Arial"/>
                <a:cs typeface="Arial"/>
              </a:rPr>
              <a:t>Achievements</a:t>
            </a:r>
            <a:endParaRPr sz="2800">
              <a:solidFill>
                <a:srgbClr val="73D1F5"/>
              </a:solidFill>
              <a:latin typeface="Arial"/>
              <a:cs typeface="Arial"/>
            </a:endParaRPr>
          </a:p>
          <a:p>
            <a:pPr marL="241300" indent="-228600">
              <a:spcBef>
                <a:spcPts val="670"/>
              </a:spcBef>
              <a:buChar char="•"/>
              <a:tabLst>
                <a:tab pos="241300" algn="l"/>
              </a:tabLst>
            </a:pPr>
            <a:r>
              <a:rPr sz="2800" spc="-15">
                <a:solidFill>
                  <a:srgbClr val="73D1F5"/>
                </a:solidFill>
                <a:latin typeface="Arial"/>
                <a:cs typeface="Arial"/>
              </a:rPr>
              <a:t>Award </a:t>
            </a:r>
            <a:r>
              <a:rPr sz="2800" spc="-35">
                <a:solidFill>
                  <a:srgbClr val="73D1F5"/>
                </a:solidFill>
                <a:latin typeface="Arial"/>
                <a:cs typeface="Arial"/>
              </a:rPr>
              <a:t>Types </a:t>
            </a:r>
            <a:r>
              <a:rPr sz="2800" spc="-5">
                <a:solidFill>
                  <a:srgbClr val="73D1F5"/>
                </a:solidFill>
                <a:latin typeface="Arial"/>
                <a:cs typeface="Arial"/>
              </a:rPr>
              <a:t>&amp; Eligibility</a:t>
            </a:r>
            <a:r>
              <a:rPr sz="2800" spc="35">
                <a:solidFill>
                  <a:srgbClr val="73D1F5"/>
                </a:solidFill>
                <a:latin typeface="Arial"/>
                <a:cs typeface="Arial"/>
              </a:rPr>
              <a:t> </a:t>
            </a:r>
            <a:r>
              <a:rPr sz="2800" spc="-5">
                <a:solidFill>
                  <a:srgbClr val="73D1F5"/>
                </a:solidFill>
                <a:latin typeface="Arial"/>
                <a:cs typeface="Arial"/>
              </a:rPr>
              <a:t>Criteria</a:t>
            </a:r>
            <a:endParaRPr sz="2800">
              <a:solidFill>
                <a:srgbClr val="73D1F5"/>
              </a:solidFill>
              <a:latin typeface="Arial"/>
              <a:cs typeface="Arial"/>
            </a:endParaRPr>
          </a:p>
          <a:p>
            <a:pPr marL="241300" indent="-228600">
              <a:spcBef>
                <a:spcPts val="660"/>
              </a:spcBef>
              <a:buChar char="•"/>
              <a:tabLst>
                <a:tab pos="241300" algn="l"/>
              </a:tabLst>
            </a:pPr>
            <a:r>
              <a:rPr sz="2800" spc="-105">
                <a:solidFill>
                  <a:srgbClr val="73D1F5"/>
                </a:solidFill>
                <a:latin typeface="Arial"/>
                <a:cs typeface="Arial"/>
              </a:rPr>
              <a:t>11 </a:t>
            </a:r>
            <a:r>
              <a:rPr sz="2800">
                <a:solidFill>
                  <a:srgbClr val="73D1F5"/>
                </a:solidFill>
                <a:latin typeface="Arial"/>
                <a:cs typeface="Arial"/>
              </a:rPr>
              <a:t>Required</a:t>
            </a:r>
            <a:r>
              <a:rPr sz="2800" spc="110">
                <a:solidFill>
                  <a:srgbClr val="73D1F5"/>
                </a:solidFill>
                <a:latin typeface="Arial"/>
                <a:cs typeface="Arial"/>
              </a:rPr>
              <a:t> </a:t>
            </a:r>
            <a:r>
              <a:rPr sz="2800" spc="-5">
                <a:solidFill>
                  <a:srgbClr val="73D1F5"/>
                </a:solidFill>
                <a:latin typeface="Arial"/>
                <a:cs typeface="Arial"/>
              </a:rPr>
              <a:t>Components</a:t>
            </a:r>
            <a:endParaRPr sz="2800">
              <a:solidFill>
                <a:srgbClr val="73D1F5"/>
              </a:solidFill>
              <a:latin typeface="Arial"/>
              <a:cs typeface="Arial"/>
            </a:endParaRPr>
          </a:p>
          <a:p>
            <a:pPr marL="241300" indent="-228600">
              <a:spcBef>
                <a:spcPts val="660"/>
              </a:spcBef>
              <a:buChar char="•"/>
              <a:tabLst>
                <a:tab pos="241300" algn="l"/>
              </a:tabLst>
            </a:pPr>
            <a:r>
              <a:rPr sz="2800" spc="-5">
                <a:solidFill>
                  <a:srgbClr val="73D1F5"/>
                </a:solidFill>
                <a:latin typeface="Arial"/>
                <a:cs typeface="Arial"/>
              </a:rPr>
              <a:t>Review Process &amp;</a:t>
            </a:r>
            <a:r>
              <a:rPr sz="2800">
                <a:solidFill>
                  <a:srgbClr val="73D1F5"/>
                </a:solidFill>
                <a:latin typeface="Arial"/>
                <a:cs typeface="Arial"/>
              </a:rPr>
              <a:t> </a:t>
            </a:r>
            <a:r>
              <a:rPr sz="2800" spc="-5">
                <a:solidFill>
                  <a:srgbClr val="73D1F5"/>
                </a:solidFill>
                <a:latin typeface="Arial"/>
                <a:cs typeface="Arial"/>
              </a:rPr>
              <a:t>Criteria</a:t>
            </a:r>
            <a:endParaRPr sz="2800">
              <a:solidFill>
                <a:srgbClr val="73D1F5"/>
              </a:solidFill>
              <a:latin typeface="Arial"/>
              <a:cs typeface="Arial"/>
            </a:endParaRPr>
          </a:p>
          <a:p>
            <a:pPr marL="241300" marR="5080" indent="-228600">
              <a:lnSpc>
                <a:spcPts val="3030"/>
              </a:lnSpc>
              <a:spcBef>
                <a:spcPts val="1050"/>
              </a:spcBef>
              <a:buChar char="•"/>
              <a:tabLst>
                <a:tab pos="241300" algn="l"/>
              </a:tabLst>
            </a:pPr>
            <a:r>
              <a:rPr sz="2800" spc="-70">
                <a:solidFill>
                  <a:srgbClr val="EBFF80"/>
                </a:solidFill>
                <a:latin typeface="Arial"/>
                <a:cs typeface="Arial"/>
              </a:rPr>
              <a:t>Your </a:t>
            </a:r>
            <a:r>
              <a:rPr sz="2800" spc="-5">
                <a:solidFill>
                  <a:srgbClr val="EBFF80"/>
                </a:solidFill>
                <a:latin typeface="Arial"/>
                <a:cs typeface="Arial"/>
              </a:rPr>
              <a:t>Role &amp; </a:t>
            </a:r>
            <a:r>
              <a:rPr sz="2800" spc="-70">
                <a:solidFill>
                  <a:srgbClr val="EBFF80"/>
                </a:solidFill>
                <a:latin typeface="Arial"/>
                <a:cs typeface="Arial"/>
              </a:rPr>
              <a:t>Your </a:t>
            </a:r>
            <a:r>
              <a:rPr sz="2800">
                <a:solidFill>
                  <a:srgbClr val="EBFF80"/>
                </a:solidFill>
                <a:latin typeface="Arial"/>
                <a:cs typeface="Arial"/>
              </a:rPr>
              <a:t>Mentors’/Chair’s </a:t>
            </a:r>
            <a:r>
              <a:rPr sz="2800" spc="-5">
                <a:solidFill>
                  <a:srgbClr val="EBFF80"/>
                </a:solidFill>
                <a:latin typeface="Arial"/>
                <a:cs typeface="Arial"/>
              </a:rPr>
              <a:t>Roles </a:t>
            </a:r>
            <a:r>
              <a:rPr sz="2800" spc="-10">
                <a:solidFill>
                  <a:srgbClr val="EBFF80"/>
                </a:solidFill>
                <a:latin typeface="Arial"/>
                <a:cs typeface="Arial"/>
              </a:rPr>
              <a:t>in  </a:t>
            </a:r>
            <a:r>
              <a:rPr sz="2800" spc="-5">
                <a:solidFill>
                  <a:srgbClr val="EBFF80"/>
                </a:solidFill>
                <a:latin typeface="Arial"/>
                <a:cs typeface="Arial"/>
              </a:rPr>
              <a:t>Ensuring </a:t>
            </a:r>
            <a:r>
              <a:rPr sz="2800" spc="-70">
                <a:solidFill>
                  <a:srgbClr val="EBFF80"/>
                </a:solidFill>
                <a:latin typeface="Arial"/>
                <a:cs typeface="Arial"/>
              </a:rPr>
              <a:t>Your</a:t>
            </a:r>
            <a:r>
              <a:rPr sz="2800" spc="-45">
                <a:solidFill>
                  <a:srgbClr val="EBFF80"/>
                </a:solidFill>
                <a:latin typeface="Arial"/>
                <a:cs typeface="Arial"/>
              </a:rPr>
              <a:t> </a:t>
            </a:r>
            <a:r>
              <a:rPr sz="2800" spc="-5">
                <a:solidFill>
                  <a:srgbClr val="EBFF80"/>
                </a:solidFill>
                <a:latin typeface="Arial"/>
                <a:cs typeface="Arial"/>
              </a:rPr>
              <a:t>Success</a:t>
            </a:r>
            <a:endParaRPr sz="2800">
              <a:solidFill>
                <a:srgbClr val="EBFF80"/>
              </a:solidFill>
              <a:latin typeface="Arial"/>
              <a:cs typeface="Arial"/>
            </a:endParaRPr>
          </a:p>
          <a:p>
            <a:pPr marL="241300" indent="-228600">
              <a:spcBef>
                <a:spcPts val="610"/>
              </a:spcBef>
              <a:buChar char="•"/>
              <a:tabLst>
                <a:tab pos="241300" algn="l"/>
              </a:tabLst>
            </a:pPr>
            <a:r>
              <a:rPr sz="2800" spc="-5">
                <a:solidFill>
                  <a:srgbClr val="73D1F5"/>
                </a:solidFill>
                <a:latin typeface="Arial"/>
                <a:cs typeface="Arial"/>
              </a:rPr>
              <a:t>Questions &amp;</a:t>
            </a:r>
            <a:r>
              <a:rPr sz="2800" spc="-155">
                <a:solidFill>
                  <a:srgbClr val="73D1F5"/>
                </a:solidFill>
                <a:latin typeface="Arial"/>
                <a:cs typeface="Arial"/>
              </a:rPr>
              <a:t> </a:t>
            </a:r>
            <a:r>
              <a:rPr sz="2800" spc="-5">
                <a:solidFill>
                  <a:srgbClr val="73D1F5"/>
                </a:solidFill>
                <a:latin typeface="Arial"/>
                <a:cs typeface="Arial"/>
              </a:rPr>
              <a:t>Answers</a:t>
            </a:r>
            <a:endParaRPr sz="2800">
              <a:solidFill>
                <a:srgbClr val="73D1F5"/>
              </a:solidFill>
              <a:latin typeface="Arial"/>
              <a:cs typeface="Arial"/>
            </a:endParaRPr>
          </a:p>
        </p:txBody>
      </p:sp>
    </p:spTree>
    <p:extLst>
      <p:ext uri="{BB962C8B-B14F-4D97-AF65-F5344CB8AC3E}">
        <p14:creationId xmlns:p14="http://schemas.microsoft.com/office/powerpoint/2010/main" val="17350042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D90F35EA-EBBE-4AB4-8507-BA5072E3B434}"/>
              </a:ext>
            </a:extLst>
          </p:cNvPr>
          <p:cNvSpPr txBox="1">
            <a:spLocks/>
          </p:cNvSpPr>
          <p:nvPr/>
        </p:nvSpPr>
        <p:spPr>
          <a:xfrm>
            <a:off x="5105400" y="228600"/>
            <a:ext cx="6821806" cy="1120820"/>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000">
                <a:solidFill>
                  <a:schemeClr val="bg1"/>
                </a:solidFill>
                <a:latin typeface="Arial Black" panose="020B0A04020102020204" pitchFamily="34" charset="0"/>
              </a:rPr>
              <a:t>Where Do Applicants </a:t>
            </a:r>
            <a:r>
              <a:rPr lang="en-US" sz="4000" spc="-45">
                <a:solidFill>
                  <a:schemeClr val="bg1"/>
                </a:solidFill>
                <a:latin typeface="Arial Black" panose="020B0A04020102020204" pitchFamily="34" charset="0"/>
              </a:rPr>
              <a:t>Trip</a:t>
            </a:r>
            <a:r>
              <a:rPr lang="en-US" sz="4000" spc="-395">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Up</a:t>
            </a:r>
          </a:p>
        </p:txBody>
      </p:sp>
      <p:sp>
        <p:nvSpPr>
          <p:cNvPr id="3" name="object 3">
            <a:extLst>
              <a:ext uri="{FF2B5EF4-FFF2-40B4-BE49-F238E27FC236}">
                <a16:creationId xmlns:a16="http://schemas.microsoft.com/office/drawing/2014/main" id="{7B32ABAC-3037-428D-A256-D73D3E3C67DA}"/>
              </a:ext>
            </a:extLst>
          </p:cNvPr>
          <p:cNvSpPr txBox="1"/>
          <p:nvPr/>
        </p:nvSpPr>
        <p:spPr>
          <a:xfrm>
            <a:off x="3810000" y="1721481"/>
            <a:ext cx="7764145" cy="1707519"/>
          </a:xfrm>
          <a:prstGeom prst="rect">
            <a:avLst/>
          </a:prstGeom>
        </p:spPr>
        <p:txBody>
          <a:bodyPr vert="horz" wrap="square" lIns="0" tIns="52705" rIns="0" bIns="0" rtlCol="0">
            <a:spAutoFit/>
          </a:bodyPr>
          <a:lstStyle/>
          <a:p>
            <a:pPr marL="241300" indent="-228600">
              <a:spcBef>
                <a:spcPts val="415"/>
              </a:spcBef>
              <a:buChar char="•"/>
              <a:tabLst>
                <a:tab pos="241300" algn="l"/>
              </a:tabLst>
            </a:pPr>
            <a:r>
              <a:rPr sz="2800" spc="-5">
                <a:solidFill>
                  <a:srgbClr val="73D1F5"/>
                </a:solidFill>
                <a:latin typeface="Arial"/>
                <a:cs typeface="Arial"/>
              </a:rPr>
              <a:t>Quality </a:t>
            </a:r>
            <a:r>
              <a:rPr sz="2800">
                <a:solidFill>
                  <a:srgbClr val="73D1F5"/>
                </a:solidFill>
                <a:latin typeface="Arial"/>
                <a:cs typeface="Arial"/>
              </a:rPr>
              <a:t>of</a:t>
            </a:r>
            <a:r>
              <a:rPr sz="2800" spc="5">
                <a:solidFill>
                  <a:srgbClr val="73D1F5"/>
                </a:solidFill>
                <a:latin typeface="Arial"/>
                <a:cs typeface="Arial"/>
              </a:rPr>
              <a:t> </a:t>
            </a:r>
            <a:r>
              <a:rPr sz="2800" spc="-5">
                <a:solidFill>
                  <a:srgbClr val="73D1F5"/>
                </a:solidFill>
                <a:latin typeface="Arial"/>
                <a:cs typeface="Arial"/>
              </a:rPr>
              <a:t>application</a:t>
            </a:r>
            <a:endParaRPr sz="2800">
              <a:solidFill>
                <a:srgbClr val="73D1F5"/>
              </a:solidFill>
              <a:latin typeface="Arial"/>
              <a:cs typeface="Arial"/>
            </a:endParaRPr>
          </a:p>
          <a:p>
            <a:pPr marL="698500" lvl="1" indent="-228600">
              <a:spcBef>
                <a:spcPts val="270"/>
              </a:spcBef>
              <a:buChar char="•"/>
              <a:tabLst>
                <a:tab pos="697865" algn="l"/>
                <a:tab pos="698500" algn="l"/>
              </a:tabLst>
            </a:pPr>
            <a:r>
              <a:rPr sz="2400">
                <a:solidFill>
                  <a:srgbClr val="73D1F5"/>
                </a:solidFill>
                <a:latin typeface="Arial"/>
                <a:cs typeface="Arial"/>
              </a:rPr>
              <a:t>How strong is it in each of the</a:t>
            </a:r>
            <a:r>
              <a:rPr sz="2400" spc="-135">
                <a:solidFill>
                  <a:srgbClr val="73D1F5"/>
                </a:solidFill>
                <a:latin typeface="Arial"/>
                <a:cs typeface="Arial"/>
              </a:rPr>
              <a:t> </a:t>
            </a:r>
            <a:r>
              <a:rPr sz="2400">
                <a:solidFill>
                  <a:srgbClr val="73D1F5"/>
                </a:solidFill>
                <a:latin typeface="Arial"/>
                <a:cs typeface="Arial"/>
              </a:rPr>
              <a:t>criteria?</a:t>
            </a:r>
          </a:p>
          <a:p>
            <a:pPr marL="698500" lvl="1" indent="-228600">
              <a:spcBef>
                <a:spcPts val="250"/>
              </a:spcBef>
              <a:buChar char="•"/>
              <a:tabLst>
                <a:tab pos="697865" algn="l"/>
                <a:tab pos="698500" algn="l"/>
              </a:tabLst>
            </a:pPr>
            <a:r>
              <a:rPr sz="2400">
                <a:solidFill>
                  <a:srgbClr val="73D1F5"/>
                </a:solidFill>
                <a:latin typeface="Arial"/>
                <a:cs typeface="Arial"/>
              </a:rPr>
              <a:t>Is it proposing novel ideas and</a:t>
            </a:r>
            <a:r>
              <a:rPr sz="2400" spc="-110">
                <a:solidFill>
                  <a:srgbClr val="73D1F5"/>
                </a:solidFill>
                <a:latin typeface="Arial"/>
                <a:cs typeface="Arial"/>
              </a:rPr>
              <a:t> </a:t>
            </a:r>
            <a:r>
              <a:rPr sz="2400">
                <a:solidFill>
                  <a:srgbClr val="73D1F5"/>
                </a:solidFill>
                <a:latin typeface="Arial"/>
                <a:cs typeface="Arial"/>
              </a:rPr>
              <a:t>approaches?</a:t>
            </a:r>
          </a:p>
          <a:p>
            <a:pPr marL="698500" lvl="1" indent="-228600">
              <a:spcBef>
                <a:spcPts val="265"/>
              </a:spcBef>
              <a:buChar char="•"/>
              <a:tabLst>
                <a:tab pos="697865" algn="l"/>
                <a:tab pos="698500" algn="l"/>
              </a:tabLst>
            </a:pPr>
            <a:r>
              <a:rPr sz="2400">
                <a:solidFill>
                  <a:srgbClr val="73D1F5"/>
                </a:solidFill>
                <a:latin typeface="Arial"/>
                <a:cs typeface="Arial"/>
              </a:rPr>
              <a:t>Does the application test a</a:t>
            </a:r>
            <a:r>
              <a:rPr sz="2400" spc="-105">
                <a:solidFill>
                  <a:srgbClr val="73D1F5"/>
                </a:solidFill>
                <a:latin typeface="Arial"/>
                <a:cs typeface="Arial"/>
              </a:rPr>
              <a:t> </a:t>
            </a:r>
            <a:r>
              <a:rPr sz="2400">
                <a:solidFill>
                  <a:srgbClr val="73D1F5"/>
                </a:solidFill>
                <a:latin typeface="Arial"/>
                <a:cs typeface="Arial"/>
              </a:rPr>
              <a:t>hypothesis?</a:t>
            </a:r>
          </a:p>
        </p:txBody>
      </p:sp>
      <p:sp>
        <p:nvSpPr>
          <p:cNvPr id="4" name="object 3">
            <a:extLst>
              <a:ext uri="{FF2B5EF4-FFF2-40B4-BE49-F238E27FC236}">
                <a16:creationId xmlns:a16="http://schemas.microsoft.com/office/drawing/2014/main" id="{BAAB71DB-75AF-4BA9-AB59-BD1344913EC8}"/>
              </a:ext>
            </a:extLst>
          </p:cNvPr>
          <p:cNvSpPr txBox="1"/>
          <p:nvPr/>
        </p:nvSpPr>
        <p:spPr>
          <a:xfrm>
            <a:off x="752158" y="3657600"/>
            <a:ext cx="7764145" cy="2523127"/>
          </a:xfrm>
          <a:prstGeom prst="rect">
            <a:avLst/>
          </a:prstGeom>
        </p:spPr>
        <p:txBody>
          <a:bodyPr vert="horz" wrap="square" lIns="0" tIns="52705" rIns="0" bIns="0" rtlCol="0">
            <a:spAutoFit/>
          </a:bodyPr>
          <a:lstStyle/>
          <a:p>
            <a:pPr marL="241300" indent="-228600">
              <a:spcBef>
                <a:spcPts val="705"/>
              </a:spcBef>
              <a:buChar char="•"/>
              <a:tabLst>
                <a:tab pos="241300" algn="l"/>
              </a:tabLst>
            </a:pPr>
            <a:r>
              <a:rPr sz="2800" spc="-5">
                <a:solidFill>
                  <a:srgbClr val="73D1F5"/>
                </a:solidFill>
                <a:latin typeface="Arial"/>
                <a:cs typeface="Arial"/>
              </a:rPr>
              <a:t>Formatting </a:t>
            </a:r>
            <a:r>
              <a:rPr sz="2800">
                <a:solidFill>
                  <a:srgbClr val="73D1F5"/>
                </a:solidFill>
                <a:latin typeface="Arial"/>
                <a:cs typeface="Arial"/>
              </a:rPr>
              <a:t>&amp; </a:t>
            </a:r>
            <a:r>
              <a:rPr sz="2800" spc="-5">
                <a:solidFill>
                  <a:srgbClr val="73D1F5"/>
                </a:solidFill>
                <a:latin typeface="Arial"/>
                <a:cs typeface="Arial"/>
              </a:rPr>
              <a:t>completeness </a:t>
            </a:r>
            <a:r>
              <a:rPr sz="2800">
                <a:solidFill>
                  <a:srgbClr val="73D1F5"/>
                </a:solidFill>
                <a:latin typeface="Arial"/>
                <a:cs typeface="Arial"/>
              </a:rPr>
              <a:t>of</a:t>
            </a:r>
            <a:r>
              <a:rPr sz="2800" spc="15">
                <a:solidFill>
                  <a:srgbClr val="73D1F5"/>
                </a:solidFill>
                <a:latin typeface="Arial"/>
                <a:cs typeface="Arial"/>
              </a:rPr>
              <a:t> </a:t>
            </a:r>
            <a:r>
              <a:rPr sz="2800" spc="-5">
                <a:solidFill>
                  <a:srgbClr val="73D1F5"/>
                </a:solidFill>
                <a:latin typeface="Arial"/>
                <a:cs typeface="Arial"/>
              </a:rPr>
              <a:t>application</a:t>
            </a:r>
            <a:endParaRPr sz="2800">
              <a:solidFill>
                <a:srgbClr val="73D1F5"/>
              </a:solidFill>
              <a:latin typeface="Arial"/>
              <a:cs typeface="Arial"/>
            </a:endParaRPr>
          </a:p>
          <a:p>
            <a:pPr marL="698500" lvl="1" indent="-228600">
              <a:spcBef>
                <a:spcPts val="270"/>
              </a:spcBef>
              <a:buChar char="•"/>
              <a:tabLst>
                <a:tab pos="697865" algn="l"/>
                <a:tab pos="698500" algn="l"/>
              </a:tabLst>
            </a:pPr>
            <a:r>
              <a:rPr sz="2400">
                <a:solidFill>
                  <a:srgbClr val="73D1F5"/>
                </a:solidFill>
                <a:latin typeface="Arial"/>
                <a:cs typeface="Arial"/>
              </a:rPr>
              <a:t>Did you submit by the</a:t>
            </a:r>
            <a:r>
              <a:rPr sz="2400" spc="-80">
                <a:solidFill>
                  <a:srgbClr val="73D1F5"/>
                </a:solidFill>
                <a:latin typeface="Arial"/>
                <a:cs typeface="Arial"/>
              </a:rPr>
              <a:t> </a:t>
            </a:r>
            <a:r>
              <a:rPr sz="2400">
                <a:solidFill>
                  <a:srgbClr val="73D1F5"/>
                </a:solidFill>
                <a:latin typeface="Arial"/>
                <a:cs typeface="Arial"/>
              </a:rPr>
              <a:t>deadline?</a:t>
            </a:r>
          </a:p>
          <a:p>
            <a:pPr marL="698500" lvl="1" indent="-228600">
              <a:spcBef>
                <a:spcPts val="265"/>
              </a:spcBef>
              <a:buChar char="•"/>
              <a:tabLst>
                <a:tab pos="697865" algn="l"/>
                <a:tab pos="698500" algn="l"/>
              </a:tabLst>
            </a:pPr>
            <a:r>
              <a:rPr sz="2400">
                <a:solidFill>
                  <a:srgbClr val="73D1F5"/>
                </a:solidFill>
                <a:latin typeface="Arial"/>
                <a:cs typeface="Arial"/>
              </a:rPr>
              <a:t>Did you follow </a:t>
            </a:r>
            <a:r>
              <a:rPr sz="2400" spc="-5">
                <a:solidFill>
                  <a:srgbClr val="73D1F5"/>
                </a:solidFill>
                <a:latin typeface="Arial"/>
                <a:cs typeface="Arial"/>
              </a:rPr>
              <a:t>the </a:t>
            </a:r>
            <a:r>
              <a:rPr sz="2400">
                <a:solidFill>
                  <a:srgbClr val="73D1F5"/>
                </a:solidFill>
                <a:latin typeface="Arial"/>
                <a:cs typeface="Arial"/>
              </a:rPr>
              <a:t>instructions</a:t>
            </a:r>
            <a:r>
              <a:rPr sz="2400" spc="-75">
                <a:solidFill>
                  <a:srgbClr val="73D1F5"/>
                </a:solidFill>
                <a:latin typeface="Arial"/>
                <a:cs typeface="Arial"/>
              </a:rPr>
              <a:t> </a:t>
            </a:r>
            <a:r>
              <a:rPr sz="2400">
                <a:solidFill>
                  <a:srgbClr val="73D1F5"/>
                </a:solidFill>
                <a:latin typeface="Arial"/>
                <a:cs typeface="Arial"/>
              </a:rPr>
              <a:t>diligently?</a:t>
            </a:r>
          </a:p>
          <a:p>
            <a:pPr marL="698500" lvl="1" indent="-228600">
              <a:spcBef>
                <a:spcPts val="250"/>
              </a:spcBef>
              <a:buChar char="•"/>
              <a:tabLst>
                <a:tab pos="697865" algn="l"/>
                <a:tab pos="698500" algn="l"/>
              </a:tabLst>
            </a:pPr>
            <a:r>
              <a:rPr sz="2400">
                <a:solidFill>
                  <a:srgbClr val="73D1F5"/>
                </a:solidFill>
                <a:latin typeface="Arial"/>
                <a:cs typeface="Arial"/>
              </a:rPr>
              <a:t>Are all required materials</a:t>
            </a:r>
            <a:r>
              <a:rPr sz="2400" spc="-80">
                <a:solidFill>
                  <a:srgbClr val="73D1F5"/>
                </a:solidFill>
                <a:latin typeface="Arial"/>
                <a:cs typeface="Arial"/>
              </a:rPr>
              <a:t> </a:t>
            </a:r>
            <a:r>
              <a:rPr sz="2400">
                <a:solidFill>
                  <a:srgbClr val="73D1F5"/>
                </a:solidFill>
                <a:latin typeface="Arial"/>
                <a:cs typeface="Arial"/>
              </a:rPr>
              <a:t>included?</a:t>
            </a:r>
            <a:endParaRPr lang="en-US" sz="2400">
              <a:solidFill>
                <a:srgbClr val="73D1F5"/>
              </a:solidFill>
              <a:latin typeface="Arial"/>
              <a:cs typeface="Arial"/>
            </a:endParaRPr>
          </a:p>
          <a:p>
            <a:pPr marL="698500" lvl="1" indent="-228600">
              <a:spcBef>
                <a:spcPts val="250"/>
              </a:spcBef>
              <a:buChar char="•"/>
              <a:tabLst>
                <a:tab pos="697865" algn="l"/>
                <a:tab pos="698500" algn="l"/>
              </a:tabLst>
            </a:pPr>
            <a:r>
              <a:rPr lang="en-US" sz="2400">
                <a:solidFill>
                  <a:srgbClr val="73D1F5"/>
                </a:solidFill>
                <a:latin typeface="Arial"/>
                <a:cs typeface="Arial"/>
              </a:rPr>
              <a:t>If reworking a previous non-AAOF application: </a:t>
            </a:r>
          </a:p>
          <a:p>
            <a:pPr marL="1155700" lvl="2" indent="-228600">
              <a:spcBef>
                <a:spcPts val="250"/>
              </a:spcBef>
              <a:buChar char="•"/>
              <a:tabLst>
                <a:tab pos="697865" algn="l"/>
                <a:tab pos="698500" algn="l"/>
              </a:tabLst>
            </a:pPr>
            <a:r>
              <a:rPr lang="en-US" sz="2400">
                <a:solidFill>
                  <a:srgbClr val="73D1F5"/>
                </a:solidFill>
                <a:latin typeface="Arial"/>
                <a:cs typeface="Arial"/>
              </a:rPr>
              <a:t>Reformat to the AAOF guidelines</a:t>
            </a:r>
            <a:endParaRPr sz="2400">
              <a:solidFill>
                <a:srgbClr val="73D1F5"/>
              </a:solidFill>
              <a:latin typeface="Arial"/>
              <a:cs typeface="Arial"/>
            </a:endParaRPr>
          </a:p>
        </p:txBody>
      </p:sp>
    </p:spTree>
    <p:extLst>
      <p:ext uri="{BB962C8B-B14F-4D97-AF65-F5344CB8AC3E}">
        <p14:creationId xmlns:p14="http://schemas.microsoft.com/office/powerpoint/2010/main" val="15503338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3261C9CF-B906-4489-B619-A5CF92694F5C}"/>
              </a:ext>
            </a:extLst>
          </p:cNvPr>
          <p:cNvSpPr txBox="1">
            <a:spLocks/>
          </p:cNvSpPr>
          <p:nvPr/>
        </p:nvSpPr>
        <p:spPr>
          <a:xfrm>
            <a:off x="5105400" y="152400"/>
            <a:ext cx="6801801" cy="1120820"/>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000">
                <a:solidFill>
                  <a:schemeClr val="bg1"/>
                </a:solidFill>
                <a:latin typeface="Arial Black" panose="020B0A04020102020204" pitchFamily="34" charset="0"/>
              </a:rPr>
              <a:t>Where Do Applicants </a:t>
            </a:r>
            <a:r>
              <a:rPr lang="en-US" sz="4000" spc="-45">
                <a:solidFill>
                  <a:schemeClr val="bg1"/>
                </a:solidFill>
                <a:latin typeface="Arial Black" panose="020B0A04020102020204" pitchFamily="34" charset="0"/>
              </a:rPr>
              <a:t>Trip</a:t>
            </a:r>
            <a:r>
              <a:rPr lang="en-US" sz="4000" spc="-395">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Up</a:t>
            </a:r>
          </a:p>
        </p:txBody>
      </p:sp>
      <p:sp>
        <p:nvSpPr>
          <p:cNvPr id="3" name="object 3">
            <a:extLst>
              <a:ext uri="{FF2B5EF4-FFF2-40B4-BE49-F238E27FC236}">
                <a16:creationId xmlns:a16="http://schemas.microsoft.com/office/drawing/2014/main" id="{F6304C9C-B58A-4DBE-B096-0325EED828DA}"/>
              </a:ext>
            </a:extLst>
          </p:cNvPr>
          <p:cNvSpPr txBox="1"/>
          <p:nvPr/>
        </p:nvSpPr>
        <p:spPr>
          <a:xfrm>
            <a:off x="3581400" y="1524000"/>
            <a:ext cx="7764145" cy="3669594"/>
          </a:xfrm>
          <a:prstGeom prst="rect">
            <a:avLst/>
          </a:prstGeom>
        </p:spPr>
        <p:txBody>
          <a:bodyPr vert="horz" wrap="square" lIns="0" tIns="52705" rIns="0" bIns="0" rtlCol="0">
            <a:spAutoFit/>
          </a:bodyPr>
          <a:lstStyle/>
          <a:p>
            <a:pPr marL="241300" indent="-228600">
              <a:spcBef>
                <a:spcPts val="670"/>
              </a:spcBef>
              <a:buChar char="•"/>
              <a:tabLst>
                <a:tab pos="241300" algn="l"/>
              </a:tabLst>
            </a:pPr>
            <a:r>
              <a:rPr sz="2800" spc="-15">
                <a:solidFill>
                  <a:srgbClr val="73D1F5"/>
                </a:solidFill>
                <a:latin typeface="Arial"/>
                <a:cs typeface="Arial"/>
              </a:rPr>
              <a:t>Award</a:t>
            </a:r>
            <a:r>
              <a:rPr sz="2800" spc="10">
                <a:solidFill>
                  <a:srgbClr val="73D1F5"/>
                </a:solidFill>
                <a:latin typeface="Arial"/>
                <a:cs typeface="Arial"/>
              </a:rPr>
              <a:t> </a:t>
            </a:r>
            <a:r>
              <a:rPr sz="2800" spc="-5">
                <a:solidFill>
                  <a:srgbClr val="73D1F5"/>
                </a:solidFill>
                <a:latin typeface="Arial"/>
                <a:cs typeface="Arial"/>
              </a:rPr>
              <a:t>category</a:t>
            </a:r>
            <a:endParaRPr sz="2800">
              <a:solidFill>
                <a:srgbClr val="73D1F5"/>
              </a:solidFill>
              <a:latin typeface="Arial"/>
              <a:cs typeface="Arial"/>
            </a:endParaRPr>
          </a:p>
          <a:p>
            <a:pPr marL="698500" lvl="1" indent="-228600">
              <a:spcBef>
                <a:spcPts val="270"/>
              </a:spcBef>
              <a:buChar char="•"/>
              <a:tabLst>
                <a:tab pos="697865" algn="l"/>
                <a:tab pos="698500" algn="l"/>
              </a:tabLst>
            </a:pPr>
            <a:r>
              <a:rPr sz="2400">
                <a:solidFill>
                  <a:srgbClr val="73D1F5"/>
                </a:solidFill>
                <a:latin typeface="Arial"/>
                <a:cs typeface="Arial"/>
              </a:rPr>
              <a:t>Are you eligible </a:t>
            </a:r>
            <a:r>
              <a:rPr sz="2400" spc="-5">
                <a:solidFill>
                  <a:srgbClr val="73D1F5"/>
                </a:solidFill>
                <a:latin typeface="Arial"/>
                <a:cs typeface="Arial"/>
              </a:rPr>
              <a:t>for </a:t>
            </a:r>
            <a:r>
              <a:rPr sz="2400">
                <a:solidFill>
                  <a:srgbClr val="73D1F5"/>
                </a:solidFill>
                <a:latin typeface="Arial"/>
                <a:cs typeface="Arial"/>
              </a:rPr>
              <a:t>the category for which you have</a:t>
            </a:r>
            <a:r>
              <a:rPr sz="2400" spc="-160">
                <a:solidFill>
                  <a:srgbClr val="73D1F5"/>
                </a:solidFill>
                <a:latin typeface="Arial"/>
                <a:cs typeface="Arial"/>
              </a:rPr>
              <a:t> </a:t>
            </a:r>
            <a:r>
              <a:rPr sz="2400">
                <a:solidFill>
                  <a:srgbClr val="73D1F5"/>
                </a:solidFill>
                <a:latin typeface="Arial"/>
                <a:cs typeface="Arial"/>
              </a:rPr>
              <a:t>applied?</a:t>
            </a:r>
          </a:p>
          <a:p>
            <a:pPr marL="698500" lvl="1" indent="-228600">
              <a:spcBef>
                <a:spcPts val="265"/>
              </a:spcBef>
              <a:buChar char="•"/>
              <a:tabLst>
                <a:tab pos="697865" algn="l"/>
                <a:tab pos="698500" algn="l"/>
              </a:tabLst>
            </a:pPr>
            <a:r>
              <a:rPr sz="2400">
                <a:solidFill>
                  <a:srgbClr val="73D1F5"/>
                </a:solidFill>
                <a:latin typeface="Arial"/>
                <a:cs typeface="Arial"/>
              </a:rPr>
              <a:t>Is this the category in which you are most</a:t>
            </a:r>
            <a:r>
              <a:rPr sz="2400" spc="-175">
                <a:solidFill>
                  <a:srgbClr val="73D1F5"/>
                </a:solidFill>
                <a:latin typeface="Arial"/>
                <a:cs typeface="Arial"/>
              </a:rPr>
              <a:t> </a:t>
            </a:r>
            <a:r>
              <a:rPr sz="2400">
                <a:solidFill>
                  <a:srgbClr val="73D1F5"/>
                </a:solidFill>
                <a:latin typeface="Arial"/>
                <a:cs typeface="Arial"/>
              </a:rPr>
              <a:t>competitive?</a:t>
            </a:r>
            <a:endParaRPr lang="en-US" sz="2400">
              <a:solidFill>
                <a:srgbClr val="73D1F5"/>
              </a:solidFill>
              <a:latin typeface="Arial"/>
              <a:cs typeface="Arial"/>
            </a:endParaRPr>
          </a:p>
          <a:p>
            <a:pPr marL="241300" indent="-228600">
              <a:spcBef>
                <a:spcPts val="265"/>
              </a:spcBef>
              <a:buChar char="•"/>
              <a:tabLst>
                <a:tab pos="697865" algn="l"/>
                <a:tab pos="698500" algn="l"/>
              </a:tabLst>
            </a:pPr>
            <a:r>
              <a:rPr lang="en-US" sz="2800" spc="-5">
                <a:solidFill>
                  <a:srgbClr val="73D1F5"/>
                </a:solidFill>
                <a:latin typeface="Arial"/>
                <a:cs typeface="Arial"/>
              </a:rPr>
              <a:t>Accomplishments </a:t>
            </a:r>
            <a:r>
              <a:rPr lang="en-US" sz="2800">
                <a:solidFill>
                  <a:srgbClr val="73D1F5"/>
                </a:solidFill>
                <a:latin typeface="Arial"/>
                <a:cs typeface="Arial"/>
              </a:rPr>
              <a:t>from prior</a:t>
            </a:r>
            <a:r>
              <a:rPr lang="en-US" sz="2800" spc="5">
                <a:solidFill>
                  <a:srgbClr val="73D1F5"/>
                </a:solidFill>
                <a:latin typeface="Arial"/>
                <a:cs typeface="Arial"/>
              </a:rPr>
              <a:t> </a:t>
            </a:r>
            <a:r>
              <a:rPr lang="en-US" sz="2800">
                <a:solidFill>
                  <a:srgbClr val="73D1F5"/>
                </a:solidFill>
                <a:latin typeface="Arial"/>
                <a:cs typeface="Arial"/>
              </a:rPr>
              <a:t>funding</a:t>
            </a:r>
          </a:p>
          <a:p>
            <a:pPr marL="698500" lvl="1" indent="-228600">
              <a:spcBef>
                <a:spcPts val="265"/>
              </a:spcBef>
              <a:buChar char="•"/>
              <a:tabLst>
                <a:tab pos="697865" algn="l"/>
                <a:tab pos="698500" algn="l"/>
              </a:tabLst>
            </a:pPr>
            <a:r>
              <a:rPr lang="en-US" sz="2400">
                <a:solidFill>
                  <a:srgbClr val="73D1F5"/>
                </a:solidFill>
                <a:latin typeface="Arial"/>
                <a:cs typeface="Arial"/>
              </a:rPr>
              <a:t>Did you achieve the goals of your previous funding?</a:t>
            </a:r>
          </a:p>
          <a:p>
            <a:pPr marL="698500" lvl="1" indent="-228600">
              <a:spcBef>
                <a:spcPts val="265"/>
              </a:spcBef>
              <a:buChar char="•"/>
              <a:tabLst>
                <a:tab pos="697865" algn="l"/>
                <a:tab pos="698500" algn="l"/>
              </a:tabLst>
            </a:pPr>
            <a:r>
              <a:rPr lang="en-US" sz="2400">
                <a:solidFill>
                  <a:srgbClr val="73D1F5"/>
                </a:solidFill>
                <a:latin typeface="Arial"/>
                <a:cs typeface="Arial"/>
              </a:rPr>
              <a:t>Have you filed your reports with the AAOF?</a:t>
            </a:r>
          </a:p>
          <a:p>
            <a:pPr marL="469900" lvl="1">
              <a:spcBef>
                <a:spcPts val="265"/>
              </a:spcBef>
              <a:tabLst>
                <a:tab pos="697865" algn="l"/>
                <a:tab pos="698500" algn="l"/>
              </a:tabLst>
            </a:pPr>
            <a:r>
              <a:rPr lang="en-US" sz="2000">
                <a:solidFill>
                  <a:srgbClr val="73D1F5"/>
                </a:solidFill>
                <a:latin typeface="Arial"/>
                <a:cs typeface="Arial"/>
              </a:rPr>
              <a:t>		</a:t>
            </a:r>
            <a:endParaRPr sz="2000">
              <a:solidFill>
                <a:srgbClr val="73D1F5"/>
              </a:solidFill>
              <a:latin typeface="Arial"/>
              <a:cs typeface="Arial"/>
            </a:endParaRPr>
          </a:p>
        </p:txBody>
      </p:sp>
    </p:spTree>
    <p:extLst>
      <p:ext uri="{BB962C8B-B14F-4D97-AF65-F5344CB8AC3E}">
        <p14:creationId xmlns:p14="http://schemas.microsoft.com/office/powerpoint/2010/main" val="28378347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3B849C-E382-4065-BFD2-04238D4CEC5E}"/>
              </a:ext>
            </a:extLst>
          </p:cNvPr>
          <p:cNvSpPr/>
          <p:nvPr/>
        </p:nvSpPr>
        <p:spPr>
          <a:xfrm>
            <a:off x="7848600"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3261C9CF-B906-4489-B619-A5CF92694F5C}"/>
              </a:ext>
            </a:extLst>
          </p:cNvPr>
          <p:cNvSpPr txBox="1">
            <a:spLocks/>
          </p:cNvSpPr>
          <p:nvPr/>
        </p:nvSpPr>
        <p:spPr>
          <a:xfrm>
            <a:off x="5105400" y="152400"/>
            <a:ext cx="6801801" cy="1120820"/>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000">
                <a:solidFill>
                  <a:schemeClr val="bg1"/>
                </a:solidFill>
                <a:latin typeface="Arial Black" panose="020B0A04020102020204" pitchFamily="34" charset="0"/>
              </a:rPr>
              <a:t>Where Do Applicants </a:t>
            </a:r>
            <a:r>
              <a:rPr lang="en-US" sz="4000" spc="-45">
                <a:solidFill>
                  <a:schemeClr val="bg1"/>
                </a:solidFill>
                <a:latin typeface="Arial Black" panose="020B0A04020102020204" pitchFamily="34" charset="0"/>
              </a:rPr>
              <a:t>Trip</a:t>
            </a:r>
            <a:r>
              <a:rPr lang="en-US" sz="4000" spc="-395">
                <a:solidFill>
                  <a:schemeClr val="bg1"/>
                </a:solidFill>
                <a:latin typeface="Arial Black" panose="020B0A04020102020204" pitchFamily="34" charset="0"/>
              </a:rPr>
              <a:t> </a:t>
            </a:r>
            <a:r>
              <a:rPr lang="en-US" sz="4000">
                <a:solidFill>
                  <a:schemeClr val="bg1"/>
                </a:solidFill>
                <a:latin typeface="Arial Black" panose="020B0A04020102020204" pitchFamily="34" charset="0"/>
              </a:rPr>
              <a:t>Up</a:t>
            </a:r>
          </a:p>
        </p:txBody>
      </p:sp>
      <p:sp>
        <p:nvSpPr>
          <p:cNvPr id="4" name="object 3">
            <a:extLst>
              <a:ext uri="{FF2B5EF4-FFF2-40B4-BE49-F238E27FC236}">
                <a16:creationId xmlns:a16="http://schemas.microsoft.com/office/drawing/2014/main" id="{557C4237-1A7B-405F-A7F5-2F4C9A758B88}"/>
              </a:ext>
            </a:extLst>
          </p:cNvPr>
          <p:cNvSpPr txBox="1"/>
          <p:nvPr/>
        </p:nvSpPr>
        <p:spPr>
          <a:xfrm>
            <a:off x="3581400" y="1600200"/>
            <a:ext cx="8610600" cy="4617290"/>
          </a:xfrm>
          <a:prstGeom prst="rect">
            <a:avLst/>
          </a:prstGeom>
        </p:spPr>
        <p:txBody>
          <a:bodyPr vert="horz" wrap="square" lIns="0" tIns="137795" rIns="0" bIns="0" rtlCol="0">
            <a:spAutoFit/>
          </a:bodyPr>
          <a:lstStyle/>
          <a:p>
            <a:pPr marL="241300" indent="-228600">
              <a:spcBef>
                <a:spcPts val="1085"/>
              </a:spcBef>
              <a:buChar char="•"/>
              <a:tabLst>
                <a:tab pos="241300" algn="l"/>
              </a:tabLst>
            </a:pPr>
            <a:r>
              <a:rPr sz="3200">
                <a:solidFill>
                  <a:srgbClr val="73D1F5"/>
                </a:solidFill>
                <a:latin typeface="Arial"/>
                <a:cs typeface="Arial"/>
              </a:rPr>
              <a:t>Mentorship </a:t>
            </a:r>
            <a:r>
              <a:rPr sz="3200" spc="-5">
                <a:solidFill>
                  <a:srgbClr val="73D1F5"/>
                </a:solidFill>
                <a:latin typeface="Arial"/>
                <a:cs typeface="Arial"/>
              </a:rPr>
              <a:t>&amp;</a:t>
            </a:r>
            <a:r>
              <a:rPr sz="3200" spc="10">
                <a:solidFill>
                  <a:srgbClr val="73D1F5"/>
                </a:solidFill>
                <a:latin typeface="Arial"/>
                <a:cs typeface="Arial"/>
              </a:rPr>
              <a:t> </a:t>
            </a:r>
            <a:r>
              <a:rPr sz="3200" spc="-5">
                <a:solidFill>
                  <a:srgbClr val="73D1F5"/>
                </a:solidFill>
                <a:latin typeface="Arial"/>
                <a:cs typeface="Arial"/>
              </a:rPr>
              <a:t>Consultants</a:t>
            </a:r>
            <a:endParaRPr sz="3200">
              <a:solidFill>
                <a:srgbClr val="73D1F5"/>
              </a:solidFill>
              <a:latin typeface="Arial"/>
              <a:cs typeface="Arial"/>
            </a:endParaRPr>
          </a:p>
          <a:p>
            <a:pPr marL="698500" marR="5080" lvl="1" indent="-228600">
              <a:spcBef>
                <a:spcPts val="555"/>
              </a:spcBef>
              <a:buChar char="•"/>
              <a:tabLst>
                <a:tab pos="698500" algn="l"/>
              </a:tabLst>
            </a:pPr>
            <a:r>
              <a:rPr lang="en-US" sz="2800">
                <a:solidFill>
                  <a:srgbClr val="73D1F5"/>
                </a:solidFill>
                <a:latin typeface="Arial"/>
                <a:cs typeface="Arial"/>
              </a:rPr>
              <a:t>Important to seek</a:t>
            </a:r>
          </a:p>
          <a:p>
            <a:pPr marL="1155700" marR="5080" lvl="2" indent="-228600">
              <a:spcBef>
                <a:spcPts val="555"/>
              </a:spcBef>
              <a:buChar char="•"/>
              <a:tabLst>
                <a:tab pos="698500" algn="l"/>
              </a:tabLst>
            </a:pPr>
            <a:r>
              <a:rPr lang="en-US" sz="2800">
                <a:solidFill>
                  <a:srgbClr val="73D1F5"/>
                </a:solidFill>
                <a:latin typeface="Arial"/>
                <a:cs typeface="Arial"/>
              </a:rPr>
              <a:t>Strong, relevant mentors/consultants</a:t>
            </a:r>
          </a:p>
          <a:p>
            <a:pPr marL="1155700" marR="5080" lvl="2" indent="-228600">
              <a:spcBef>
                <a:spcPts val="555"/>
              </a:spcBef>
              <a:buChar char="•"/>
              <a:tabLst>
                <a:tab pos="698500" algn="l"/>
              </a:tabLst>
            </a:pPr>
            <a:r>
              <a:rPr lang="en-US" sz="2800">
                <a:solidFill>
                  <a:srgbClr val="73D1F5"/>
                </a:solidFill>
                <a:latin typeface="Arial"/>
                <a:cs typeface="Arial"/>
              </a:rPr>
              <a:t>Input early and often</a:t>
            </a:r>
          </a:p>
          <a:p>
            <a:pPr marL="241300" marR="5080" indent="-228600">
              <a:spcBef>
                <a:spcPts val="555"/>
              </a:spcBef>
              <a:buChar char="•"/>
              <a:tabLst>
                <a:tab pos="698500" algn="l"/>
              </a:tabLst>
            </a:pPr>
            <a:r>
              <a:rPr lang="en-US" sz="2800">
                <a:solidFill>
                  <a:srgbClr val="73D1F5"/>
                </a:solidFill>
                <a:latin typeface="Arial"/>
                <a:cs typeface="Arial"/>
              </a:rPr>
              <a:t>Mentors/Consultants</a:t>
            </a:r>
          </a:p>
          <a:p>
            <a:pPr marL="698500" marR="5080" lvl="1" indent="-228600">
              <a:spcBef>
                <a:spcPts val="555"/>
              </a:spcBef>
              <a:buChar char="•"/>
              <a:tabLst>
                <a:tab pos="698500" algn="l"/>
              </a:tabLst>
            </a:pPr>
            <a:r>
              <a:rPr lang="en-US" sz="2800">
                <a:solidFill>
                  <a:srgbClr val="73D1F5"/>
                </a:solidFill>
                <a:latin typeface="Arial"/>
                <a:cs typeface="Arial"/>
              </a:rPr>
              <a:t>Need to review application and provide input to ensure</a:t>
            </a:r>
          </a:p>
          <a:p>
            <a:pPr marL="1155700" marR="5080" lvl="2" indent="-228600">
              <a:spcBef>
                <a:spcPts val="555"/>
              </a:spcBef>
              <a:buChar char="•"/>
              <a:tabLst>
                <a:tab pos="698500" algn="l"/>
              </a:tabLst>
            </a:pPr>
            <a:r>
              <a:rPr lang="en-US" sz="2800" spc="-10">
                <a:solidFill>
                  <a:srgbClr val="73D1F5"/>
                </a:solidFill>
                <a:latin typeface="Arial"/>
                <a:cs typeface="Arial"/>
              </a:rPr>
              <a:t>Application is correctly written and </a:t>
            </a:r>
            <a:r>
              <a:rPr sz="2800" spc="-5">
                <a:solidFill>
                  <a:srgbClr val="73D1F5"/>
                </a:solidFill>
                <a:latin typeface="Arial"/>
                <a:cs typeface="Arial"/>
              </a:rPr>
              <a:t>compiled</a:t>
            </a:r>
            <a:endParaRPr lang="en-US" sz="2800" spc="-5">
              <a:solidFill>
                <a:srgbClr val="73D1F5"/>
              </a:solidFill>
              <a:latin typeface="Arial"/>
              <a:cs typeface="Arial"/>
            </a:endParaRPr>
          </a:p>
          <a:p>
            <a:pPr marL="1155700" marR="5080" lvl="2" indent="-228600">
              <a:spcBef>
                <a:spcPts val="555"/>
              </a:spcBef>
              <a:buChar char="•"/>
              <a:tabLst>
                <a:tab pos="698500" algn="l"/>
              </a:tabLst>
            </a:pPr>
            <a:r>
              <a:rPr lang="en-US" sz="2800" spc="-5">
                <a:solidFill>
                  <a:srgbClr val="73D1F5"/>
                </a:solidFill>
                <a:latin typeface="Arial"/>
                <a:cs typeface="Arial"/>
              </a:rPr>
              <a:t>Research question </a:t>
            </a:r>
            <a:r>
              <a:rPr sz="2800" spc="-5">
                <a:solidFill>
                  <a:srgbClr val="73D1F5"/>
                </a:solidFill>
                <a:latin typeface="Arial"/>
                <a:cs typeface="Arial"/>
              </a:rPr>
              <a:t>is </a:t>
            </a:r>
            <a:r>
              <a:rPr lang="en-US" sz="2800" spc="-5">
                <a:solidFill>
                  <a:srgbClr val="73D1F5"/>
                </a:solidFill>
                <a:latin typeface="Arial"/>
                <a:cs typeface="Arial"/>
              </a:rPr>
              <a:t>strong and current</a:t>
            </a:r>
            <a:endParaRPr sz="2800">
              <a:solidFill>
                <a:srgbClr val="73D1F5"/>
              </a:solidFill>
              <a:latin typeface="Arial"/>
              <a:cs typeface="Arial"/>
            </a:endParaRPr>
          </a:p>
        </p:txBody>
      </p:sp>
    </p:spTree>
    <p:extLst>
      <p:ext uri="{BB962C8B-B14F-4D97-AF65-F5344CB8AC3E}">
        <p14:creationId xmlns:p14="http://schemas.microsoft.com/office/powerpoint/2010/main" val="227640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9C2EA9AC-C474-4BD7-B451-E5ABE1585717}"/>
              </a:ext>
            </a:extLst>
          </p:cNvPr>
          <p:cNvSpPr txBox="1">
            <a:spLocks/>
          </p:cNvSpPr>
          <p:nvPr/>
        </p:nvSpPr>
        <p:spPr>
          <a:xfrm>
            <a:off x="4343400" y="685800"/>
            <a:ext cx="8077200" cy="1343060"/>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800" spc="5">
                <a:solidFill>
                  <a:srgbClr val="EBFF80"/>
                </a:solidFill>
                <a:latin typeface="Arial Black" panose="020B0A04020102020204" pitchFamily="34" charset="0"/>
              </a:rPr>
              <a:t>Calls for Proposals* </a:t>
            </a:r>
          </a:p>
          <a:p>
            <a:pPr marL="12700">
              <a:spcBef>
                <a:spcPts val="105"/>
              </a:spcBef>
            </a:pPr>
            <a:r>
              <a:rPr lang="en-US" sz="4800" spc="5">
                <a:solidFill>
                  <a:srgbClr val="EBFF80"/>
                </a:solidFill>
                <a:latin typeface="Arial Black" panose="020B0A04020102020204" pitchFamily="34" charset="0"/>
              </a:rPr>
              <a:t>- update for 2024</a:t>
            </a:r>
          </a:p>
        </p:txBody>
      </p:sp>
      <p:sp>
        <p:nvSpPr>
          <p:cNvPr id="11" name="TextBox 10">
            <a:extLst>
              <a:ext uri="{FF2B5EF4-FFF2-40B4-BE49-F238E27FC236}">
                <a16:creationId xmlns:a16="http://schemas.microsoft.com/office/drawing/2014/main" id="{92D710EE-C523-4D02-94C8-1FFB93133225}"/>
              </a:ext>
            </a:extLst>
          </p:cNvPr>
          <p:cNvSpPr txBox="1"/>
          <p:nvPr/>
        </p:nvSpPr>
        <p:spPr>
          <a:xfrm>
            <a:off x="3505200" y="2667000"/>
            <a:ext cx="8305800" cy="980910"/>
          </a:xfrm>
          <a:prstGeom prst="rect">
            <a:avLst/>
          </a:prstGeom>
          <a:noFill/>
        </p:spPr>
        <p:txBody>
          <a:bodyPr wrap="square">
            <a:spAutoFit/>
          </a:bodyPr>
          <a:lstStyle/>
          <a:p>
            <a:pPr marL="342900" marR="0" lvl="0" indent="-342900">
              <a:lnSpc>
                <a:spcPct val="107000"/>
              </a:lnSpc>
              <a:spcBef>
                <a:spcPts val="0"/>
              </a:spcBef>
              <a:spcAft>
                <a:spcPts val="0"/>
              </a:spcAft>
              <a:buFont typeface="+mj-lt"/>
              <a:buAutoNum type="arabicPeriod"/>
            </a:pPr>
            <a:r>
              <a:rPr lang="en-US" sz="2800">
                <a:solidFill>
                  <a:srgbClr val="FFFFFF"/>
                </a:solidFill>
                <a:effectLst/>
                <a:latin typeface="Arial" panose="020B0604020202020204" pitchFamily="34" charset="0"/>
                <a:ea typeface="Calibri" panose="020F0502020204030204" pitchFamily="34" charset="0"/>
                <a:cs typeface="Arial" panose="020B0604020202020204" pitchFamily="34" charset="0"/>
              </a:rPr>
              <a:t>Business of Orthodontic Practice</a:t>
            </a:r>
          </a:p>
          <a:p>
            <a:pPr marL="342900" marR="0" lvl="0" indent="-342900">
              <a:lnSpc>
                <a:spcPct val="107000"/>
              </a:lnSpc>
              <a:spcBef>
                <a:spcPts val="0"/>
              </a:spcBef>
              <a:spcAft>
                <a:spcPts val="0"/>
              </a:spcAft>
              <a:buFont typeface="+mj-lt"/>
              <a:buAutoNum type="arabicPeriod"/>
            </a:pPr>
            <a:r>
              <a:rPr lang="en-US" sz="2800">
                <a:solidFill>
                  <a:srgbClr val="FFFFFF"/>
                </a:solidFill>
                <a:effectLst/>
                <a:latin typeface="Arial" panose="020B0604020202020204" pitchFamily="34" charset="0"/>
                <a:ea typeface="Calibri" panose="020F0502020204030204" pitchFamily="34" charset="0"/>
                <a:cs typeface="Arial" panose="020B0604020202020204" pitchFamily="34" charset="0"/>
              </a:rPr>
              <a:t>Study Impending Issues In Orthodontic Practice</a:t>
            </a:r>
          </a:p>
        </p:txBody>
      </p:sp>
    </p:spTree>
    <p:extLst>
      <p:ext uri="{BB962C8B-B14F-4D97-AF65-F5344CB8AC3E}">
        <p14:creationId xmlns:p14="http://schemas.microsoft.com/office/powerpoint/2010/main" val="38046189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69E3FF-26E9-4852-B7EA-B9DB9A518B2C}"/>
              </a:ext>
            </a:extLst>
          </p:cNvPr>
          <p:cNvSpPr/>
          <p:nvPr/>
        </p:nvSpPr>
        <p:spPr>
          <a:xfrm>
            <a:off x="7848600"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95600919-9DB5-4E6E-B7E5-83BA5E7E5167}"/>
              </a:ext>
            </a:extLst>
          </p:cNvPr>
          <p:cNvSpPr txBox="1">
            <a:spLocks/>
          </p:cNvSpPr>
          <p:nvPr/>
        </p:nvSpPr>
        <p:spPr>
          <a:xfrm>
            <a:off x="5562600" y="304800"/>
            <a:ext cx="5856529" cy="6228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400">
                <a:solidFill>
                  <a:schemeClr val="bg1"/>
                </a:solidFill>
                <a:latin typeface="Arial Black" panose="020B0A04020102020204" pitchFamily="34" charset="0"/>
              </a:rPr>
              <a:t>Best</a:t>
            </a:r>
            <a:r>
              <a:rPr lang="en-US" sz="4400" spc="-70">
                <a:solidFill>
                  <a:schemeClr val="bg1"/>
                </a:solidFill>
                <a:latin typeface="Arial Black" panose="020B0A04020102020204" pitchFamily="34" charset="0"/>
              </a:rPr>
              <a:t> </a:t>
            </a:r>
            <a:r>
              <a:rPr lang="en-US" sz="4400">
                <a:solidFill>
                  <a:schemeClr val="bg1"/>
                </a:solidFill>
                <a:latin typeface="Arial Black" panose="020B0A04020102020204" pitchFamily="34" charset="0"/>
              </a:rPr>
              <a:t>Practices</a:t>
            </a:r>
          </a:p>
        </p:txBody>
      </p:sp>
      <p:sp>
        <p:nvSpPr>
          <p:cNvPr id="3" name="object 3">
            <a:extLst>
              <a:ext uri="{FF2B5EF4-FFF2-40B4-BE49-F238E27FC236}">
                <a16:creationId xmlns:a16="http://schemas.microsoft.com/office/drawing/2014/main" id="{8B27BFA5-66C9-41D5-B83C-74B921535C0E}"/>
              </a:ext>
            </a:extLst>
          </p:cNvPr>
          <p:cNvSpPr txBox="1"/>
          <p:nvPr/>
        </p:nvSpPr>
        <p:spPr>
          <a:xfrm>
            <a:off x="3820871" y="1752600"/>
            <a:ext cx="8055458" cy="4913204"/>
          </a:xfrm>
          <a:prstGeom prst="rect">
            <a:avLst/>
          </a:prstGeom>
        </p:spPr>
        <p:txBody>
          <a:bodyPr vert="horz" wrap="square" lIns="0" tIns="53340" rIns="0" bIns="0" rtlCol="0">
            <a:spAutoFit/>
          </a:bodyPr>
          <a:lstStyle/>
          <a:p>
            <a:pPr marL="342900" indent="-342900">
              <a:buFont typeface="Times New Roman" panose="02020603050405020304" pitchFamily="18" charset="0"/>
              <a:buChar char="•"/>
              <a:tabLst>
                <a:tab pos="241300" algn="l"/>
                <a:tab pos="457200" algn="l"/>
              </a:tabLst>
            </a:pP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Start 6 </a:t>
            </a:r>
            <a:r>
              <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rPr>
              <a:t>months prior </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to</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submission</a:t>
            </a:r>
            <a:endPar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Times New Roman" panose="02020603050405020304" pitchFamily="18" charset="0"/>
              <a:buChar char="•"/>
              <a:tabLst>
                <a:tab pos="241300" algn="l"/>
                <a:tab pos="457200" algn="l"/>
              </a:tabLst>
            </a:pPr>
            <a:r>
              <a:rPr lang="en-US" sz="2400" spc="-15">
                <a:solidFill>
                  <a:srgbClr val="73D1F5"/>
                </a:solidFill>
                <a:latin typeface="Arial" panose="020B0604020202020204" pitchFamily="34" charset="0"/>
                <a:ea typeface="Times New Roman" panose="02020603050405020304" pitchFamily="18" charset="0"/>
                <a:cs typeface="Arial" panose="020B0604020202020204" pitchFamily="34" charset="0"/>
              </a:rPr>
              <a:t>Awards </a:t>
            </a:r>
            <a:r>
              <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rPr>
              <a:t>Materials typically posted </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by </a:t>
            </a:r>
            <a:r>
              <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rPr>
              <a:t>July</a:t>
            </a:r>
            <a:r>
              <a:rPr lang="en-US" sz="2400" spc="10">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1</a:t>
            </a:r>
            <a:endPar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241300" algn="l"/>
                <a:tab pos="914400" algn="l"/>
              </a:tabLst>
            </a:pPr>
            <a:r>
              <a:rPr lang="en-US" sz="2200" spc="-5">
                <a:solidFill>
                  <a:srgbClr val="73D1F5"/>
                </a:solidFill>
                <a:latin typeface="Arial" panose="020B0604020202020204" pitchFamily="34" charset="0"/>
                <a:ea typeface="Times New Roman" panose="02020603050405020304" pitchFamily="18" charset="0"/>
              </a:rPr>
              <a:t>www.aaofoundation.net</a:t>
            </a:r>
            <a:endParaRPr lang="en-US" sz="1200">
              <a:solidFill>
                <a:srgbClr val="73D1F5"/>
              </a:solidFill>
              <a:latin typeface="Times New Roman" panose="02020603050405020304" pitchFamily="18" charset="0"/>
              <a:ea typeface="Times New Roman" panose="02020603050405020304" pitchFamily="18" charset="0"/>
            </a:endParaRPr>
          </a:p>
          <a:p>
            <a:pPr marL="342900" indent="-342900">
              <a:buFont typeface="Times New Roman" panose="02020603050405020304" pitchFamily="18" charset="0"/>
              <a:buChar char="•"/>
              <a:tabLst>
                <a:tab pos="241300" algn="l"/>
                <a:tab pos="457200" algn="l"/>
              </a:tabLst>
            </a:pP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Research: Define excellent </a:t>
            </a:r>
            <a:r>
              <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rPr>
              <a:t>&amp; </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novel </a:t>
            </a:r>
            <a:endPar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8500" algn="l"/>
                <a:tab pos="914400" algn="l"/>
              </a:tabLst>
            </a:pP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Questions</a:t>
            </a:r>
            <a:endPar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8500" algn="l"/>
                <a:tab pos="914400" algn="l"/>
              </a:tabLst>
            </a:pP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Experimental design</a:t>
            </a:r>
            <a:endPar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8500" algn="l"/>
                <a:tab pos="914400" algn="l"/>
              </a:tabLst>
            </a:pP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Contemporary, appropriate methodologies</a:t>
            </a:r>
            <a:endPar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8500" algn="l"/>
                <a:tab pos="914400" algn="l"/>
              </a:tabLst>
            </a:pP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Provide any preliminary data to support your ideas</a:t>
            </a:r>
            <a:endPar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Times New Roman" panose="02020603050405020304" pitchFamily="18" charset="0"/>
              <a:buChar char="•"/>
              <a:tabLst>
                <a:tab pos="457200" algn="l"/>
                <a:tab pos="698500" algn="l"/>
              </a:tabLst>
            </a:pP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For career</a:t>
            </a:r>
            <a:r>
              <a:rPr lang="en-US" sz="2400" spc="20">
                <a:solidFill>
                  <a:srgbClr val="73D1F5"/>
                </a:solidFill>
                <a:latin typeface="Arial" panose="020B0604020202020204" pitchFamily="34" charset="0"/>
                <a:ea typeface="Times New Roman" panose="02020603050405020304" pitchFamily="18" charset="0"/>
                <a:cs typeface="Arial" panose="020B0604020202020204" pitchFamily="34" charset="0"/>
              </a:rPr>
              <a:t> </a:t>
            </a:r>
            <a:r>
              <a:rPr lang="en-US" sz="2400" spc="-5">
                <a:solidFill>
                  <a:srgbClr val="73D1F5"/>
                </a:solidFill>
                <a:latin typeface="Arial" panose="020B0604020202020204" pitchFamily="34" charset="0"/>
                <a:ea typeface="Times New Roman" panose="02020603050405020304" pitchFamily="18" charset="0"/>
                <a:cs typeface="Arial" panose="020B0604020202020204" pitchFamily="34" charset="0"/>
              </a:rPr>
              <a:t>development</a:t>
            </a:r>
            <a:endPar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8500" algn="l"/>
                <a:tab pos="914400" algn="l"/>
              </a:tabLst>
            </a:pP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Seek out new approaches to designing curriculum and teaching methods</a:t>
            </a:r>
            <a:endPar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Times New Roman" panose="02020603050405020304" pitchFamily="18" charset="0"/>
              <a:buChar char="•"/>
              <a:tabLst>
                <a:tab pos="698500" algn="l"/>
                <a:tab pos="914400" algn="l"/>
              </a:tabLst>
            </a:pPr>
            <a:r>
              <a:rPr lang="en-US" sz="2200" spc="-5">
                <a:solidFill>
                  <a:srgbClr val="73D1F5"/>
                </a:solidFill>
                <a:latin typeface="Arial" panose="020B0604020202020204" pitchFamily="34" charset="0"/>
                <a:ea typeface="Times New Roman" panose="02020603050405020304" pitchFamily="18" charset="0"/>
                <a:cs typeface="Arial" panose="020B0604020202020204" pitchFamily="34" charset="0"/>
              </a:rPr>
              <a:t>Take relevant courses, workshops and classes</a:t>
            </a:r>
            <a:endPar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US" sz="1100">
                <a:solidFill>
                  <a:srgbClr val="73D1F5"/>
                </a:solidFill>
                <a:latin typeface="Calibri" panose="020F0502020204030204" pitchFamily="34" charset="0"/>
                <a:ea typeface="Calibri" panose="020F0502020204030204" pitchFamily="34" charset="0"/>
                <a:cs typeface="Times New Roman" panose="02020603050405020304" pitchFamily="18" charset="0"/>
              </a:rPr>
              <a:t> </a:t>
            </a:r>
          </a:p>
          <a:p>
            <a:pPr marL="241300" indent="-228600">
              <a:spcBef>
                <a:spcPts val="420"/>
              </a:spcBef>
              <a:buChar char="•"/>
              <a:tabLst>
                <a:tab pos="241300" algn="l"/>
              </a:tabLst>
            </a:pPr>
            <a:endParaRPr sz="2200">
              <a:solidFill>
                <a:srgbClr val="73D1F5"/>
              </a:solidFill>
              <a:latin typeface="Arial"/>
              <a:cs typeface="Arial"/>
            </a:endParaRPr>
          </a:p>
        </p:txBody>
      </p:sp>
    </p:spTree>
    <p:extLst>
      <p:ext uri="{BB962C8B-B14F-4D97-AF65-F5344CB8AC3E}">
        <p14:creationId xmlns:p14="http://schemas.microsoft.com/office/powerpoint/2010/main" val="30756736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69E3FF-26E9-4852-B7EA-B9DB9A518B2C}"/>
              </a:ext>
            </a:extLst>
          </p:cNvPr>
          <p:cNvSpPr/>
          <p:nvPr/>
        </p:nvSpPr>
        <p:spPr>
          <a:xfrm>
            <a:off x="7848600"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95600919-9DB5-4E6E-B7E5-83BA5E7E5167}"/>
              </a:ext>
            </a:extLst>
          </p:cNvPr>
          <p:cNvSpPr txBox="1">
            <a:spLocks/>
          </p:cNvSpPr>
          <p:nvPr/>
        </p:nvSpPr>
        <p:spPr>
          <a:xfrm>
            <a:off x="5562600" y="533400"/>
            <a:ext cx="5856529" cy="6228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400">
                <a:solidFill>
                  <a:schemeClr val="bg1"/>
                </a:solidFill>
                <a:latin typeface="Arial Black" panose="020B0A04020102020204" pitchFamily="34" charset="0"/>
              </a:rPr>
              <a:t>Best</a:t>
            </a:r>
            <a:r>
              <a:rPr lang="en-US" sz="4400" spc="-70">
                <a:solidFill>
                  <a:schemeClr val="bg1"/>
                </a:solidFill>
                <a:latin typeface="Arial Black" panose="020B0A04020102020204" pitchFamily="34" charset="0"/>
              </a:rPr>
              <a:t> </a:t>
            </a:r>
            <a:r>
              <a:rPr lang="en-US" sz="4400">
                <a:solidFill>
                  <a:schemeClr val="bg1"/>
                </a:solidFill>
                <a:latin typeface="Arial Black" panose="020B0A04020102020204" pitchFamily="34" charset="0"/>
              </a:rPr>
              <a:t>Practices</a:t>
            </a:r>
          </a:p>
        </p:txBody>
      </p:sp>
      <p:sp>
        <p:nvSpPr>
          <p:cNvPr id="5" name="object 3">
            <a:extLst>
              <a:ext uri="{FF2B5EF4-FFF2-40B4-BE49-F238E27FC236}">
                <a16:creationId xmlns:a16="http://schemas.microsoft.com/office/drawing/2014/main" id="{880832AB-3BE3-4675-881C-89771EA403F3}"/>
              </a:ext>
            </a:extLst>
          </p:cNvPr>
          <p:cNvSpPr txBox="1"/>
          <p:nvPr/>
        </p:nvSpPr>
        <p:spPr>
          <a:xfrm>
            <a:off x="3733800" y="1676400"/>
            <a:ext cx="7573645" cy="4548505"/>
          </a:xfrm>
          <a:prstGeom prst="rect">
            <a:avLst/>
          </a:prstGeom>
        </p:spPr>
        <p:txBody>
          <a:bodyPr vert="horz" wrap="square" lIns="0" tIns="50165" rIns="0" bIns="0" rtlCol="0">
            <a:spAutoFit/>
          </a:bodyPr>
          <a:lstStyle/>
          <a:p>
            <a:pPr marL="241300" indent="-228600">
              <a:spcBef>
                <a:spcPts val="395"/>
              </a:spcBef>
              <a:buChar char="•"/>
              <a:tabLst>
                <a:tab pos="241300" algn="l"/>
              </a:tabLst>
            </a:pPr>
            <a:r>
              <a:rPr sz="2600">
                <a:solidFill>
                  <a:srgbClr val="73D1F5"/>
                </a:solidFill>
                <a:latin typeface="Arial"/>
                <a:cs typeface="Arial"/>
              </a:rPr>
              <a:t>Mentorship</a:t>
            </a:r>
          </a:p>
          <a:p>
            <a:pPr marL="697865" marR="1009650" lvl="1" indent="-228600">
              <a:lnSpc>
                <a:spcPts val="2380"/>
              </a:lnSpc>
              <a:spcBef>
                <a:spcPts val="540"/>
              </a:spcBef>
              <a:buChar char="•"/>
              <a:tabLst>
                <a:tab pos="697865" algn="l"/>
                <a:tab pos="698500" algn="l"/>
              </a:tabLst>
            </a:pPr>
            <a:r>
              <a:rPr sz="2200" spc="-5">
                <a:solidFill>
                  <a:srgbClr val="73D1F5"/>
                </a:solidFill>
                <a:latin typeface="Arial"/>
                <a:cs typeface="Arial"/>
              </a:rPr>
              <a:t>Strong, supportive and dedicated mentorship in  research, teaching and career</a:t>
            </a:r>
            <a:r>
              <a:rPr sz="2200" spc="45">
                <a:solidFill>
                  <a:srgbClr val="73D1F5"/>
                </a:solidFill>
                <a:latin typeface="Arial"/>
                <a:cs typeface="Arial"/>
              </a:rPr>
              <a:t> </a:t>
            </a:r>
            <a:r>
              <a:rPr sz="2200" spc="-5">
                <a:solidFill>
                  <a:srgbClr val="73D1F5"/>
                </a:solidFill>
                <a:latin typeface="Arial"/>
                <a:cs typeface="Arial"/>
              </a:rPr>
              <a:t>development</a:t>
            </a:r>
            <a:endParaRPr sz="2200">
              <a:solidFill>
                <a:srgbClr val="73D1F5"/>
              </a:solidFill>
              <a:latin typeface="Arial"/>
              <a:cs typeface="Arial"/>
            </a:endParaRPr>
          </a:p>
          <a:p>
            <a:pPr marL="241300" indent="-228600">
              <a:spcBef>
                <a:spcPts val="645"/>
              </a:spcBef>
              <a:buChar char="•"/>
              <a:tabLst>
                <a:tab pos="241300" algn="l"/>
              </a:tabLst>
            </a:pPr>
            <a:r>
              <a:rPr sz="2600">
                <a:solidFill>
                  <a:srgbClr val="73D1F5"/>
                </a:solidFill>
                <a:latin typeface="Arial"/>
                <a:cs typeface="Arial"/>
              </a:rPr>
              <a:t>Application</a:t>
            </a:r>
            <a:r>
              <a:rPr sz="2600" spc="-15">
                <a:solidFill>
                  <a:srgbClr val="73D1F5"/>
                </a:solidFill>
                <a:latin typeface="Arial"/>
                <a:cs typeface="Arial"/>
              </a:rPr>
              <a:t> </a:t>
            </a:r>
            <a:r>
              <a:rPr sz="2600">
                <a:solidFill>
                  <a:srgbClr val="73D1F5"/>
                </a:solidFill>
                <a:latin typeface="Arial"/>
                <a:cs typeface="Arial"/>
              </a:rPr>
              <a:t>Refinements</a:t>
            </a:r>
          </a:p>
          <a:p>
            <a:pPr marL="697865" marR="5080" lvl="1" indent="-228600">
              <a:lnSpc>
                <a:spcPts val="2380"/>
              </a:lnSpc>
              <a:spcBef>
                <a:spcPts val="540"/>
              </a:spcBef>
              <a:buChar char="•"/>
              <a:tabLst>
                <a:tab pos="697865" algn="l"/>
                <a:tab pos="698500" algn="l"/>
              </a:tabLst>
            </a:pPr>
            <a:r>
              <a:rPr sz="2200" spc="-5">
                <a:solidFill>
                  <a:srgbClr val="73D1F5"/>
                </a:solidFill>
                <a:latin typeface="Arial"/>
                <a:cs typeface="Arial"/>
              </a:rPr>
              <a:t>Present and discuss your proposals with your mentors  and consultants </a:t>
            </a:r>
            <a:r>
              <a:rPr sz="2200" spc="-20">
                <a:solidFill>
                  <a:srgbClr val="73D1F5"/>
                </a:solidFill>
                <a:latin typeface="Arial"/>
                <a:cs typeface="Arial"/>
              </a:rPr>
              <a:t>frequently, </a:t>
            </a:r>
            <a:r>
              <a:rPr sz="2200" spc="-5">
                <a:solidFill>
                  <a:srgbClr val="73D1F5"/>
                </a:solidFill>
                <a:latin typeface="Arial"/>
                <a:cs typeface="Arial"/>
              </a:rPr>
              <a:t>have them read/revise</a:t>
            </a:r>
            <a:r>
              <a:rPr sz="2200" spc="145">
                <a:solidFill>
                  <a:srgbClr val="73D1F5"/>
                </a:solidFill>
                <a:latin typeface="Arial"/>
                <a:cs typeface="Arial"/>
              </a:rPr>
              <a:t> </a:t>
            </a:r>
            <a:r>
              <a:rPr sz="2200" spc="-5">
                <a:solidFill>
                  <a:srgbClr val="73D1F5"/>
                </a:solidFill>
                <a:latin typeface="Arial"/>
                <a:cs typeface="Arial"/>
              </a:rPr>
              <a:t>them</a:t>
            </a:r>
            <a:endParaRPr sz="2200">
              <a:solidFill>
                <a:srgbClr val="73D1F5"/>
              </a:solidFill>
              <a:latin typeface="Arial"/>
              <a:cs typeface="Arial"/>
            </a:endParaRPr>
          </a:p>
          <a:p>
            <a:pPr marL="241300" indent="-228600">
              <a:spcBef>
                <a:spcPts val="640"/>
              </a:spcBef>
              <a:buChar char="•"/>
              <a:tabLst>
                <a:tab pos="241300" algn="l"/>
              </a:tabLst>
            </a:pPr>
            <a:r>
              <a:rPr sz="2600">
                <a:solidFill>
                  <a:srgbClr val="73D1F5"/>
                </a:solidFill>
                <a:latin typeface="Arial"/>
                <a:cs typeface="Arial"/>
              </a:rPr>
              <a:t>Have you done all your own</a:t>
            </a:r>
            <a:r>
              <a:rPr sz="2600" spc="-55">
                <a:solidFill>
                  <a:srgbClr val="73D1F5"/>
                </a:solidFill>
                <a:latin typeface="Arial"/>
                <a:cs typeface="Arial"/>
              </a:rPr>
              <a:t> </a:t>
            </a:r>
            <a:r>
              <a:rPr sz="2600">
                <a:solidFill>
                  <a:srgbClr val="73D1F5"/>
                </a:solidFill>
                <a:latin typeface="Arial"/>
                <a:cs typeface="Arial"/>
              </a:rPr>
              <a:t>work?</a:t>
            </a:r>
          </a:p>
          <a:p>
            <a:pPr marL="698500" lvl="1" indent="-229235">
              <a:spcBef>
                <a:spcPts val="245"/>
              </a:spcBef>
              <a:buChar char="•"/>
              <a:tabLst>
                <a:tab pos="697865" algn="l"/>
                <a:tab pos="698500" algn="l"/>
              </a:tabLst>
            </a:pPr>
            <a:r>
              <a:rPr sz="2200" spc="-5">
                <a:solidFill>
                  <a:srgbClr val="73D1F5"/>
                </a:solidFill>
                <a:latin typeface="Arial"/>
                <a:cs typeface="Arial"/>
              </a:rPr>
              <a:t>Complete well organized</a:t>
            </a:r>
            <a:r>
              <a:rPr sz="2200" spc="20">
                <a:solidFill>
                  <a:srgbClr val="73D1F5"/>
                </a:solidFill>
                <a:latin typeface="Arial"/>
                <a:cs typeface="Arial"/>
              </a:rPr>
              <a:t> </a:t>
            </a:r>
            <a:r>
              <a:rPr sz="2200" spc="-5">
                <a:solidFill>
                  <a:srgbClr val="73D1F5"/>
                </a:solidFill>
                <a:latin typeface="Arial"/>
                <a:cs typeface="Arial"/>
              </a:rPr>
              <a:t>proposal</a:t>
            </a:r>
            <a:endParaRPr sz="2200">
              <a:solidFill>
                <a:srgbClr val="73D1F5"/>
              </a:solidFill>
              <a:latin typeface="Arial"/>
              <a:cs typeface="Arial"/>
            </a:endParaRPr>
          </a:p>
          <a:p>
            <a:pPr marL="698500" lvl="1" indent="-229235">
              <a:spcBef>
                <a:spcPts val="240"/>
              </a:spcBef>
              <a:buChar char="•"/>
              <a:tabLst>
                <a:tab pos="697865" algn="l"/>
                <a:tab pos="698500" algn="l"/>
              </a:tabLst>
            </a:pPr>
            <a:r>
              <a:rPr sz="2200" spc="-5">
                <a:solidFill>
                  <a:srgbClr val="73D1F5"/>
                </a:solidFill>
                <a:latin typeface="Arial"/>
                <a:cs typeface="Arial"/>
              </a:rPr>
              <a:t>Attention to</a:t>
            </a:r>
            <a:r>
              <a:rPr sz="2200">
                <a:solidFill>
                  <a:srgbClr val="73D1F5"/>
                </a:solidFill>
                <a:latin typeface="Arial"/>
                <a:cs typeface="Arial"/>
              </a:rPr>
              <a:t> </a:t>
            </a:r>
            <a:r>
              <a:rPr sz="2200" spc="-5">
                <a:solidFill>
                  <a:srgbClr val="73D1F5"/>
                </a:solidFill>
                <a:latin typeface="Arial"/>
                <a:cs typeface="Arial"/>
              </a:rPr>
              <a:t>detail</a:t>
            </a:r>
            <a:endParaRPr sz="2200">
              <a:solidFill>
                <a:srgbClr val="73D1F5"/>
              </a:solidFill>
              <a:latin typeface="Arial"/>
              <a:cs typeface="Arial"/>
            </a:endParaRPr>
          </a:p>
          <a:p>
            <a:pPr marL="698500" lvl="1" indent="-229235">
              <a:spcBef>
                <a:spcPts val="229"/>
              </a:spcBef>
              <a:buChar char="•"/>
              <a:tabLst>
                <a:tab pos="697865" algn="l"/>
                <a:tab pos="698500" algn="l"/>
              </a:tabLst>
            </a:pPr>
            <a:r>
              <a:rPr sz="2200" spc="-5">
                <a:solidFill>
                  <a:srgbClr val="73D1F5"/>
                </a:solidFill>
                <a:latin typeface="Arial"/>
                <a:cs typeface="Arial"/>
              </a:rPr>
              <a:t>Make it easy for the</a:t>
            </a:r>
            <a:r>
              <a:rPr sz="2200" spc="30">
                <a:solidFill>
                  <a:srgbClr val="73D1F5"/>
                </a:solidFill>
                <a:latin typeface="Arial"/>
                <a:cs typeface="Arial"/>
              </a:rPr>
              <a:t> </a:t>
            </a:r>
            <a:r>
              <a:rPr sz="2200" spc="-5">
                <a:solidFill>
                  <a:srgbClr val="73D1F5"/>
                </a:solidFill>
                <a:latin typeface="Arial"/>
                <a:cs typeface="Arial"/>
              </a:rPr>
              <a:t>reviewers</a:t>
            </a:r>
            <a:endParaRPr sz="2200">
              <a:solidFill>
                <a:srgbClr val="73D1F5"/>
              </a:solidFill>
              <a:latin typeface="Arial"/>
              <a:cs typeface="Arial"/>
            </a:endParaRPr>
          </a:p>
          <a:p>
            <a:pPr marL="698500" lvl="1" indent="-229235">
              <a:spcBef>
                <a:spcPts val="240"/>
              </a:spcBef>
              <a:buChar char="•"/>
              <a:tabLst>
                <a:tab pos="697865" algn="l"/>
                <a:tab pos="698500" algn="l"/>
              </a:tabLst>
            </a:pPr>
            <a:r>
              <a:rPr sz="2200" spc="-5">
                <a:solidFill>
                  <a:srgbClr val="73D1F5"/>
                </a:solidFill>
                <a:latin typeface="Arial"/>
                <a:cs typeface="Arial"/>
              </a:rPr>
              <a:t>Will reviewers have to search for needed</a:t>
            </a:r>
            <a:r>
              <a:rPr sz="2200" spc="95">
                <a:solidFill>
                  <a:srgbClr val="73D1F5"/>
                </a:solidFill>
                <a:latin typeface="Arial"/>
                <a:cs typeface="Arial"/>
              </a:rPr>
              <a:t> </a:t>
            </a:r>
            <a:r>
              <a:rPr sz="2200" spc="-5">
                <a:solidFill>
                  <a:srgbClr val="73D1F5"/>
                </a:solidFill>
                <a:latin typeface="Arial"/>
                <a:cs typeface="Arial"/>
              </a:rPr>
              <a:t>information?</a:t>
            </a:r>
            <a:endParaRPr sz="2200">
              <a:solidFill>
                <a:srgbClr val="73D1F5"/>
              </a:solidFill>
              <a:latin typeface="Arial"/>
              <a:cs typeface="Arial"/>
            </a:endParaRPr>
          </a:p>
          <a:p>
            <a:pPr marL="1155700" lvl="2" indent="-229235">
              <a:spcBef>
                <a:spcPts val="275"/>
              </a:spcBef>
              <a:buChar char="•"/>
              <a:tabLst>
                <a:tab pos="1155065" algn="l"/>
                <a:tab pos="1156335" algn="l"/>
              </a:tabLst>
            </a:pPr>
            <a:r>
              <a:rPr sz="1900" spc="-5">
                <a:solidFill>
                  <a:srgbClr val="73D1F5"/>
                </a:solidFill>
                <a:latin typeface="Arial"/>
                <a:cs typeface="Arial"/>
              </a:rPr>
              <a:t>Place content where it should</a:t>
            </a:r>
            <a:r>
              <a:rPr sz="1900" spc="110">
                <a:solidFill>
                  <a:srgbClr val="73D1F5"/>
                </a:solidFill>
                <a:latin typeface="Arial"/>
                <a:cs typeface="Arial"/>
              </a:rPr>
              <a:t> </a:t>
            </a:r>
            <a:r>
              <a:rPr sz="1900" spc="-5">
                <a:solidFill>
                  <a:srgbClr val="73D1F5"/>
                </a:solidFill>
                <a:latin typeface="Arial"/>
                <a:cs typeface="Arial"/>
              </a:rPr>
              <a:t>be</a:t>
            </a:r>
            <a:endParaRPr sz="1900">
              <a:solidFill>
                <a:srgbClr val="73D1F5"/>
              </a:solidFill>
              <a:latin typeface="Arial"/>
              <a:cs typeface="Arial"/>
            </a:endParaRPr>
          </a:p>
        </p:txBody>
      </p:sp>
    </p:spTree>
    <p:extLst>
      <p:ext uri="{BB962C8B-B14F-4D97-AF65-F5344CB8AC3E}">
        <p14:creationId xmlns:p14="http://schemas.microsoft.com/office/powerpoint/2010/main" val="35416196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2AEFB65-9A60-4663-BC4F-EEC4FB35BD83}"/>
              </a:ext>
            </a:extLst>
          </p:cNvPr>
          <p:cNvSpPr txBox="1">
            <a:spLocks/>
          </p:cNvSpPr>
          <p:nvPr/>
        </p:nvSpPr>
        <p:spPr>
          <a:xfrm>
            <a:off x="5257800" y="457200"/>
            <a:ext cx="6477000" cy="5674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spc="-15">
                <a:solidFill>
                  <a:schemeClr val="bg1"/>
                </a:solidFill>
                <a:latin typeface="Arial Black" panose="020B0A04020102020204" pitchFamily="34" charset="0"/>
              </a:rPr>
              <a:t>Awards </a:t>
            </a:r>
            <a:r>
              <a:rPr lang="en-US" sz="4000" spc="-50">
                <a:solidFill>
                  <a:schemeClr val="bg1"/>
                </a:solidFill>
                <a:latin typeface="Arial Black" panose="020B0A04020102020204" pitchFamily="34" charset="0"/>
              </a:rPr>
              <a:t>Types </a:t>
            </a:r>
            <a:r>
              <a:rPr lang="en-US" sz="4000">
                <a:solidFill>
                  <a:schemeClr val="bg1"/>
                </a:solidFill>
                <a:latin typeface="Arial Black" panose="020B0A04020102020204" pitchFamily="34" charset="0"/>
              </a:rPr>
              <a:t>for</a:t>
            </a:r>
            <a:r>
              <a:rPr lang="en-US" sz="4000" spc="-70">
                <a:solidFill>
                  <a:schemeClr val="bg1"/>
                </a:solidFill>
                <a:latin typeface="Arial Black" panose="020B0A04020102020204" pitchFamily="34" charset="0"/>
              </a:rPr>
              <a:t> </a:t>
            </a:r>
            <a:r>
              <a:rPr lang="en-US" sz="4000" spc="-5">
                <a:solidFill>
                  <a:schemeClr val="bg1"/>
                </a:solidFill>
                <a:latin typeface="Arial Black" panose="020B0A04020102020204" pitchFamily="34" charset="0"/>
              </a:rPr>
              <a:t>2024</a:t>
            </a:r>
          </a:p>
        </p:txBody>
      </p:sp>
      <p:sp>
        <p:nvSpPr>
          <p:cNvPr id="3" name="object 3">
            <a:extLst>
              <a:ext uri="{FF2B5EF4-FFF2-40B4-BE49-F238E27FC236}">
                <a16:creationId xmlns:a16="http://schemas.microsoft.com/office/drawing/2014/main" id="{3035C671-7853-4B7E-8176-7275DD8D0C64}"/>
              </a:ext>
            </a:extLst>
          </p:cNvPr>
          <p:cNvSpPr txBox="1"/>
          <p:nvPr/>
        </p:nvSpPr>
        <p:spPr>
          <a:xfrm>
            <a:off x="4038600" y="1676400"/>
            <a:ext cx="4908550" cy="3196590"/>
          </a:xfrm>
          <a:prstGeom prst="rect">
            <a:avLst/>
          </a:prstGeom>
        </p:spPr>
        <p:txBody>
          <a:bodyPr vert="horz" wrap="square" lIns="0" tIns="44450" rIns="0" bIns="0" rtlCol="0">
            <a:spAutoFit/>
          </a:bodyPr>
          <a:lstStyle/>
          <a:p>
            <a:pPr marL="241300" indent="-229235">
              <a:spcBef>
                <a:spcPts val="350"/>
              </a:spcBef>
              <a:buChar char="•"/>
              <a:tabLst>
                <a:tab pos="241935" algn="l"/>
              </a:tabLst>
            </a:pPr>
            <a:r>
              <a:rPr sz="2800" spc="-5">
                <a:solidFill>
                  <a:srgbClr val="73D1F5"/>
                </a:solidFill>
                <a:latin typeface="Arial"/>
                <a:cs typeface="Arial"/>
              </a:rPr>
              <a:t>Junior</a:t>
            </a:r>
            <a:r>
              <a:rPr sz="2800">
                <a:solidFill>
                  <a:srgbClr val="73D1F5"/>
                </a:solidFill>
                <a:latin typeface="Arial"/>
                <a:cs typeface="Arial"/>
              </a:rPr>
              <a:t> </a:t>
            </a:r>
            <a:r>
              <a:rPr sz="2800" spc="-5">
                <a:solidFill>
                  <a:srgbClr val="73D1F5"/>
                </a:solidFill>
                <a:latin typeface="Arial"/>
                <a:cs typeface="Arial"/>
              </a:rPr>
              <a:t>Faculty</a:t>
            </a:r>
            <a:endParaRPr sz="2800">
              <a:solidFill>
                <a:srgbClr val="73D1F5"/>
              </a:solidFill>
              <a:latin typeface="Arial"/>
              <a:cs typeface="Arial"/>
            </a:endParaRPr>
          </a:p>
          <a:p>
            <a:pPr marL="698500" lvl="1" indent="-229235">
              <a:spcBef>
                <a:spcPts val="220"/>
              </a:spcBef>
              <a:buChar char="•"/>
              <a:tabLst>
                <a:tab pos="699135" algn="l"/>
              </a:tabLst>
            </a:pPr>
            <a:r>
              <a:rPr sz="2400" spc="-30">
                <a:solidFill>
                  <a:srgbClr val="73D1F5"/>
                </a:solidFill>
                <a:latin typeface="Arial"/>
                <a:cs typeface="Arial"/>
              </a:rPr>
              <a:t>OFDFA</a:t>
            </a:r>
            <a:endParaRPr sz="2400">
              <a:solidFill>
                <a:srgbClr val="73D1F5"/>
              </a:solidFill>
              <a:latin typeface="Arial"/>
              <a:cs typeface="Arial"/>
            </a:endParaRPr>
          </a:p>
          <a:p>
            <a:pPr marL="698500" lvl="1" indent="-229235">
              <a:spcBef>
                <a:spcPts val="219"/>
              </a:spcBef>
              <a:buChar char="•"/>
              <a:tabLst>
                <a:tab pos="699135" algn="l"/>
              </a:tabLst>
            </a:pPr>
            <a:r>
              <a:rPr sz="2400" spc="-50">
                <a:solidFill>
                  <a:srgbClr val="73D1F5"/>
                </a:solidFill>
                <a:latin typeface="Arial"/>
                <a:cs typeface="Arial"/>
              </a:rPr>
              <a:t>PFA</a:t>
            </a:r>
            <a:endParaRPr sz="2400">
              <a:solidFill>
                <a:srgbClr val="73D1F5"/>
              </a:solidFill>
              <a:latin typeface="Arial"/>
              <a:cs typeface="Arial"/>
            </a:endParaRPr>
          </a:p>
          <a:p>
            <a:pPr marL="241300" indent="-229235">
              <a:spcBef>
                <a:spcPts val="655"/>
              </a:spcBef>
              <a:buChar char="•"/>
              <a:tabLst>
                <a:tab pos="241935" algn="l"/>
              </a:tabLst>
            </a:pPr>
            <a:r>
              <a:rPr sz="2800" spc="-5">
                <a:solidFill>
                  <a:srgbClr val="73D1F5"/>
                </a:solidFill>
                <a:latin typeface="Arial"/>
                <a:cs typeface="Arial"/>
              </a:rPr>
              <a:t>BRA</a:t>
            </a:r>
            <a:endParaRPr sz="2800">
              <a:solidFill>
                <a:srgbClr val="73D1F5"/>
              </a:solidFill>
              <a:latin typeface="Arial"/>
              <a:cs typeface="Arial"/>
            </a:endParaRPr>
          </a:p>
          <a:p>
            <a:pPr marL="698500" lvl="1" indent="-229235">
              <a:spcBef>
                <a:spcPts val="220"/>
              </a:spcBef>
              <a:buChar char="•"/>
              <a:tabLst>
                <a:tab pos="699135" algn="l"/>
              </a:tabLst>
            </a:pPr>
            <a:r>
              <a:rPr sz="2400">
                <a:solidFill>
                  <a:srgbClr val="73D1F5"/>
                </a:solidFill>
                <a:latin typeface="Arial"/>
                <a:cs typeface="Arial"/>
              </a:rPr>
              <a:t>≥3 years </a:t>
            </a:r>
            <a:r>
              <a:rPr sz="2400" spc="-5">
                <a:solidFill>
                  <a:srgbClr val="73D1F5"/>
                </a:solidFill>
                <a:latin typeface="Arial"/>
                <a:cs typeface="Arial"/>
              </a:rPr>
              <a:t>of full-time</a:t>
            </a:r>
            <a:r>
              <a:rPr sz="2400" spc="-35">
                <a:solidFill>
                  <a:srgbClr val="73D1F5"/>
                </a:solidFill>
                <a:latin typeface="Arial"/>
                <a:cs typeface="Arial"/>
              </a:rPr>
              <a:t> </a:t>
            </a:r>
            <a:r>
              <a:rPr sz="2400" spc="-5">
                <a:solidFill>
                  <a:srgbClr val="73D1F5"/>
                </a:solidFill>
                <a:latin typeface="Arial"/>
                <a:cs typeface="Arial"/>
              </a:rPr>
              <a:t>academics</a:t>
            </a:r>
            <a:endParaRPr sz="2400">
              <a:solidFill>
                <a:srgbClr val="73D1F5"/>
              </a:solidFill>
              <a:latin typeface="Arial"/>
              <a:cs typeface="Arial"/>
            </a:endParaRPr>
          </a:p>
          <a:p>
            <a:pPr marL="241300" indent="-229235">
              <a:spcBef>
                <a:spcPts val="660"/>
              </a:spcBef>
              <a:buChar char="•"/>
              <a:tabLst>
                <a:tab pos="241935" algn="l"/>
              </a:tabLst>
            </a:pPr>
            <a:r>
              <a:rPr sz="2800" spc="-5">
                <a:solidFill>
                  <a:srgbClr val="73D1F5"/>
                </a:solidFill>
                <a:latin typeface="Arial"/>
                <a:cs typeface="Arial"/>
              </a:rPr>
              <a:t>Center</a:t>
            </a:r>
            <a:r>
              <a:rPr sz="2800" spc="-145">
                <a:solidFill>
                  <a:srgbClr val="73D1F5"/>
                </a:solidFill>
                <a:latin typeface="Arial"/>
                <a:cs typeface="Arial"/>
              </a:rPr>
              <a:t> </a:t>
            </a:r>
            <a:r>
              <a:rPr sz="2800" spc="-15">
                <a:solidFill>
                  <a:srgbClr val="73D1F5"/>
                </a:solidFill>
                <a:latin typeface="Arial"/>
                <a:cs typeface="Arial"/>
              </a:rPr>
              <a:t>Award</a:t>
            </a:r>
            <a:endParaRPr sz="2800">
              <a:solidFill>
                <a:srgbClr val="73D1F5"/>
              </a:solidFill>
              <a:latin typeface="Arial"/>
              <a:cs typeface="Arial"/>
            </a:endParaRPr>
          </a:p>
          <a:p>
            <a:pPr marL="241300" indent="-229235">
              <a:spcBef>
                <a:spcPts val="660"/>
              </a:spcBef>
              <a:buChar char="•"/>
              <a:tabLst>
                <a:tab pos="241935" algn="l"/>
              </a:tabLst>
            </a:pPr>
            <a:r>
              <a:rPr sz="2800" spc="-5">
                <a:solidFill>
                  <a:srgbClr val="73D1F5"/>
                </a:solidFill>
                <a:latin typeface="Arial"/>
                <a:cs typeface="Arial"/>
              </a:rPr>
              <a:t>Research Aid</a:t>
            </a:r>
            <a:r>
              <a:rPr sz="2800" spc="-290">
                <a:solidFill>
                  <a:srgbClr val="73D1F5"/>
                </a:solidFill>
                <a:latin typeface="Arial"/>
                <a:cs typeface="Arial"/>
              </a:rPr>
              <a:t> </a:t>
            </a:r>
            <a:r>
              <a:rPr sz="2800" spc="-15">
                <a:solidFill>
                  <a:srgbClr val="73D1F5"/>
                </a:solidFill>
                <a:latin typeface="Arial"/>
                <a:cs typeface="Arial"/>
              </a:rPr>
              <a:t>Award</a:t>
            </a:r>
            <a:endParaRPr sz="2800">
              <a:solidFill>
                <a:srgbClr val="73D1F5"/>
              </a:solidFill>
              <a:latin typeface="Arial"/>
              <a:cs typeface="Arial"/>
            </a:endParaRPr>
          </a:p>
        </p:txBody>
      </p:sp>
      <p:sp>
        <p:nvSpPr>
          <p:cNvPr id="4" name="TextBox 3">
            <a:extLst>
              <a:ext uri="{FF2B5EF4-FFF2-40B4-BE49-F238E27FC236}">
                <a16:creationId xmlns:a16="http://schemas.microsoft.com/office/drawing/2014/main" id="{B7CDA704-0B2E-491E-B011-1F57D526AF2A}"/>
              </a:ext>
            </a:extLst>
          </p:cNvPr>
          <p:cNvSpPr txBox="1"/>
          <p:nvPr/>
        </p:nvSpPr>
        <p:spPr>
          <a:xfrm>
            <a:off x="143838" y="5715000"/>
            <a:ext cx="5943600" cy="830997"/>
          </a:xfrm>
          <a:prstGeom prst="rect">
            <a:avLst/>
          </a:prstGeom>
          <a:noFill/>
        </p:spPr>
        <p:txBody>
          <a:bodyPr wrap="square" rtlCol="0">
            <a:spAutoFit/>
          </a:bodyPr>
          <a:lstStyle/>
          <a:p>
            <a:r>
              <a:rPr lang="en-US" sz="1600" b="1">
                <a:solidFill>
                  <a:schemeClr val="bg1"/>
                </a:solidFill>
                <a:latin typeface="Arial"/>
                <a:cs typeface="Arial"/>
              </a:rPr>
              <a:t>O</a:t>
            </a:r>
            <a:r>
              <a:rPr lang="en-US" sz="1600">
                <a:solidFill>
                  <a:schemeClr val="bg1"/>
                </a:solidFill>
                <a:latin typeface="Arial"/>
                <a:cs typeface="Arial"/>
              </a:rPr>
              <a:t>rthodontic </a:t>
            </a:r>
            <a:r>
              <a:rPr lang="en-US" sz="1600" b="1">
                <a:solidFill>
                  <a:schemeClr val="bg1"/>
                </a:solidFill>
                <a:latin typeface="Arial"/>
                <a:cs typeface="Arial"/>
              </a:rPr>
              <a:t>F</a:t>
            </a:r>
            <a:r>
              <a:rPr lang="en-US" sz="1600">
                <a:solidFill>
                  <a:schemeClr val="bg1"/>
                </a:solidFill>
                <a:latin typeface="Arial"/>
                <a:cs typeface="Arial"/>
              </a:rPr>
              <a:t>aculty </a:t>
            </a:r>
            <a:r>
              <a:rPr lang="en-US" sz="1600" b="1">
                <a:solidFill>
                  <a:schemeClr val="bg1"/>
                </a:solidFill>
                <a:latin typeface="Arial"/>
                <a:cs typeface="Arial"/>
              </a:rPr>
              <a:t>D</a:t>
            </a:r>
            <a:r>
              <a:rPr lang="en-US" sz="1600">
                <a:solidFill>
                  <a:schemeClr val="bg1"/>
                </a:solidFill>
                <a:latin typeface="Arial"/>
                <a:cs typeface="Arial"/>
              </a:rPr>
              <a:t>evelopment </a:t>
            </a:r>
            <a:r>
              <a:rPr lang="en-US" sz="1600" b="1">
                <a:solidFill>
                  <a:schemeClr val="bg1"/>
                </a:solidFill>
                <a:latin typeface="Arial"/>
                <a:cs typeface="Arial"/>
              </a:rPr>
              <a:t>F</a:t>
            </a:r>
            <a:r>
              <a:rPr lang="en-US" sz="1600">
                <a:solidFill>
                  <a:schemeClr val="bg1"/>
                </a:solidFill>
                <a:latin typeface="Arial"/>
                <a:cs typeface="Arial"/>
              </a:rPr>
              <a:t>ellowship </a:t>
            </a:r>
            <a:r>
              <a:rPr lang="en-US" sz="1600" b="1">
                <a:solidFill>
                  <a:schemeClr val="bg1"/>
                </a:solidFill>
                <a:latin typeface="Arial"/>
                <a:cs typeface="Arial"/>
              </a:rPr>
              <a:t>A</a:t>
            </a:r>
            <a:r>
              <a:rPr lang="en-US" sz="1600">
                <a:solidFill>
                  <a:schemeClr val="bg1"/>
                </a:solidFill>
                <a:latin typeface="Arial"/>
                <a:cs typeface="Arial"/>
              </a:rPr>
              <a:t>ward</a:t>
            </a:r>
          </a:p>
          <a:p>
            <a:r>
              <a:rPr lang="en-US" sz="1600" b="1">
                <a:solidFill>
                  <a:schemeClr val="bg1"/>
                </a:solidFill>
                <a:latin typeface="Arial"/>
                <a:cs typeface="Arial"/>
              </a:rPr>
              <a:t>P</a:t>
            </a:r>
            <a:r>
              <a:rPr lang="en-US" sz="1600">
                <a:solidFill>
                  <a:schemeClr val="bg1"/>
                </a:solidFill>
                <a:latin typeface="Arial"/>
                <a:cs typeface="Arial"/>
              </a:rPr>
              <a:t>ostdoctoral </a:t>
            </a:r>
            <a:r>
              <a:rPr lang="en-US" sz="1600" b="1">
                <a:solidFill>
                  <a:schemeClr val="bg1"/>
                </a:solidFill>
                <a:latin typeface="Arial"/>
                <a:cs typeface="Arial"/>
              </a:rPr>
              <a:t>F</a:t>
            </a:r>
            <a:r>
              <a:rPr lang="en-US" sz="1600">
                <a:solidFill>
                  <a:schemeClr val="bg1"/>
                </a:solidFill>
                <a:latin typeface="Arial"/>
                <a:cs typeface="Arial"/>
              </a:rPr>
              <a:t>ellowship </a:t>
            </a:r>
            <a:r>
              <a:rPr lang="en-US" sz="1600" b="1">
                <a:solidFill>
                  <a:schemeClr val="bg1"/>
                </a:solidFill>
                <a:latin typeface="Arial"/>
                <a:cs typeface="Arial"/>
              </a:rPr>
              <a:t>A</a:t>
            </a:r>
            <a:r>
              <a:rPr lang="en-US" sz="1600">
                <a:solidFill>
                  <a:schemeClr val="bg1"/>
                </a:solidFill>
                <a:latin typeface="Arial"/>
                <a:cs typeface="Arial"/>
              </a:rPr>
              <a:t>ward</a:t>
            </a:r>
          </a:p>
          <a:p>
            <a:r>
              <a:rPr lang="en-US" sz="1600" b="1">
                <a:solidFill>
                  <a:schemeClr val="bg1"/>
                </a:solidFill>
                <a:latin typeface="Arial"/>
                <a:cs typeface="Arial"/>
              </a:rPr>
              <a:t>B</a:t>
            </a:r>
            <a:r>
              <a:rPr lang="en-US" sz="1600">
                <a:solidFill>
                  <a:schemeClr val="bg1"/>
                </a:solidFill>
                <a:latin typeface="Arial"/>
                <a:cs typeface="Arial"/>
              </a:rPr>
              <a:t>iomedical </a:t>
            </a:r>
            <a:r>
              <a:rPr lang="en-US" sz="1600" b="1">
                <a:solidFill>
                  <a:schemeClr val="bg1"/>
                </a:solidFill>
                <a:latin typeface="Arial"/>
                <a:cs typeface="Arial"/>
              </a:rPr>
              <a:t>R</a:t>
            </a:r>
            <a:r>
              <a:rPr lang="en-US" sz="1600">
                <a:solidFill>
                  <a:schemeClr val="bg1"/>
                </a:solidFill>
                <a:latin typeface="Arial"/>
                <a:cs typeface="Arial"/>
              </a:rPr>
              <a:t>esearch </a:t>
            </a:r>
            <a:r>
              <a:rPr lang="en-US" sz="1600" b="1">
                <a:solidFill>
                  <a:schemeClr val="bg1"/>
                </a:solidFill>
                <a:latin typeface="Arial"/>
                <a:cs typeface="Arial"/>
              </a:rPr>
              <a:t>A</a:t>
            </a:r>
            <a:r>
              <a:rPr lang="en-US" sz="1600">
                <a:solidFill>
                  <a:schemeClr val="bg1"/>
                </a:solidFill>
                <a:latin typeface="Arial"/>
                <a:cs typeface="Arial"/>
              </a:rPr>
              <a:t>ward</a:t>
            </a:r>
          </a:p>
        </p:txBody>
      </p:sp>
    </p:spTree>
    <p:extLst>
      <p:ext uri="{BB962C8B-B14F-4D97-AF65-F5344CB8AC3E}">
        <p14:creationId xmlns:p14="http://schemas.microsoft.com/office/powerpoint/2010/main" val="36795794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DF80B88A-7A97-4628-B854-545DBA03AE40}"/>
              </a:ext>
            </a:extLst>
          </p:cNvPr>
          <p:cNvSpPr txBox="1">
            <a:spLocks/>
          </p:cNvSpPr>
          <p:nvPr/>
        </p:nvSpPr>
        <p:spPr>
          <a:xfrm>
            <a:off x="4724400" y="609600"/>
            <a:ext cx="7121525" cy="5120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3600" spc="-15">
                <a:solidFill>
                  <a:schemeClr val="bg1"/>
                </a:solidFill>
                <a:latin typeface="Arial Black" panose="020B0A04020102020204" pitchFamily="34" charset="0"/>
              </a:rPr>
              <a:t>Awards </a:t>
            </a:r>
            <a:r>
              <a:rPr lang="en-US" sz="3600">
                <a:solidFill>
                  <a:schemeClr val="bg1"/>
                </a:solidFill>
                <a:latin typeface="Arial Black" panose="020B0A04020102020204" pitchFamily="34" charset="0"/>
              </a:rPr>
              <a:t>Not </a:t>
            </a:r>
            <a:r>
              <a:rPr lang="en-US" sz="3600" spc="-15">
                <a:solidFill>
                  <a:schemeClr val="bg1"/>
                </a:solidFill>
                <a:latin typeface="Arial Black" panose="020B0A04020102020204" pitchFamily="34" charset="0"/>
              </a:rPr>
              <a:t>Offered </a:t>
            </a:r>
            <a:r>
              <a:rPr lang="en-US" sz="3600" spc="5">
                <a:solidFill>
                  <a:schemeClr val="bg1"/>
                </a:solidFill>
                <a:latin typeface="Arial Black" panose="020B0A04020102020204" pitchFamily="34" charset="0"/>
              </a:rPr>
              <a:t>in</a:t>
            </a:r>
            <a:r>
              <a:rPr lang="en-US" sz="3600" spc="-20">
                <a:solidFill>
                  <a:schemeClr val="bg1"/>
                </a:solidFill>
                <a:latin typeface="Arial Black" panose="020B0A04020102020204" pitchFamily="34" charset="0"/>
              </a:rPr>
              <a:t> </a:t>
            </a:r>
            <a:r>
              <a:rPr lang="en-US" sz="3600" spc="-5">
                <a:solidFill>
                  <a:schemeClr val="bg1"/>
                </a:solidFill>
                <a:latin typeface="Arial Black" panose="020B0A04020102020204" pitchFamily="34" charset="0"/>
              </a:rPr>
              <a:t>2024</a:t>
            </a:r>
          </a:p>
        </p:txBody>
      </p:sp>
      <p:sp>
        <p:nvSpPr>
          <p:cNvPr id="3" name="object 3">
            <a:extLst>
              <a:ext uri="{FF2B5EF4-FFF2-40B4-BE49-F238E27FC236}">
                <a16:creationId xmlns:a16="http://schemas.microsoft.com/office/drawing/2014/main" id="{9058078A-A8A0-470A-8CC1-0A11BB6A8CBA}"/>
              </a:ext>
            </a:extLst>
          </p:cNvPr>
          <p:cNvSpPr txBox="1"/>
          <p:nvPr/>
        </p:nvSpPr>
        <p:spPr>
          <a:xfrm>
            <a:off x="3886200" y="2743200"/>
            <a:ext cx="7578725" cy="590546"/>
          </a:xfrm>
          <a:prstGeom prst="rect">
            <a:avLst/>
          </a:prstGeom>
        </p:spPr>
        <p:txBody>
          <a:bodyPr vert="horz" wrap="square" lIns="0" tIns="97155" rIns="0" bIns="0" rtlCol="0">
            <a:spAutoFit/>
          </a:bodyPr>
          <a:lstStyle/>
          <a:p>
            <a:pPr marL="241300" indent="-228600">
              <a:spcBef>
                <a:spcPts val="765"/>
              </a:spcBef>
              <a:buChar char="•"/>
              <a:tabLst>
                <a:tab pos="241300" algn="l"/>
              </a:tabLst>
            </a:pPr>
            <a:r>
              <a:rPr sz="3200">
                <a:solidFill>
                  <a:srgbClr val="73D1F5"/>
                </a:solidFill>
                <a:latin typeface="Arial"/>
                <a:cs typeface="Arial"/>
              </a:rPr>
              <a:t>Education Innovation </a:t>
            </a:r>
            <a:r>
              <a:rPr sz="3200" spc="-15">
                <a:solidFill>
                  <a:srgbClr val="73D1F5"/>
                </a:solidFill>
                <a:latin typeface="Arial"/>
                <a:cs typeface="Arial"/>
              </a:rPr>
              <a:t>Award</a:t>
            </a:r>
            <a:r>
              <a:rPr sz="3200" spc="-145">
                <a:solidFill>
                  <a:srgbClr val="73D1F5"/>
                </a:solidFill>
                <a:latin typeface="Arial"/>
                <a:cs typeface="Arial"/>
              </a:rPr>
              <a:t> </a:t>
            </a:r>
            <a:r>
              <a:rPr sz="3200" spc="-5">
                <a:solidFill>
                  <a:srgbClr val="73D1F5"/>
                </a:solidFill>
                <a:latin typeface="Arial"/>
                <a:cs typeface="Arial"/>
              </a:rPr>
              <a:t>(EIA)</a:t>
            </a:r>
            <a:endParaRPr sz="3200">
              <a:solidFill>
                <a:srgbClr val="73D1F5"/>
              </a:solidFill>
              <a:latin typeface="Arial"/>
              <a:cs typeface="Arial"/>
            </a:endParaRPr>
          </a:p>
        </p:txBody>
      </p:sp>
    </p:spTree>
    <p:extLst>
      <p:ext uri="{BB962C8B-B14F-4D97-AF65-F5344CB8AC3E}">
        <p14:creationId xmlns:p14="http://schemas.microsoft.com/office/powerpoint/2010/main" val="21296251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1CADA2A-AC4F-4997-B700-FC6B9E2BA212}"/>
              </a:ext>
            </a:extLst>
          </p:cNvPr>
          <p:cNvSpPr txBox="1">
            <a:spLocks/>
          </p:cNvSpPr>
          <p:nvPr/>
        </p:nvSpPr>
        <p:spPr>
          <a:xfrm>
            <a:off x="5410200" y="304800"/>
            <a:ext cx="5386934" cy="677621"/>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0"/>
              </a:spcBef>
            </a:pPr>
            <a:r>
              <a:rPr lang="en-US" sz="4800">
                <a:solidFill>
                  <a:schemeClr val="bg1"/>
                </a:solidFill>
                <a:latin typeface="Arial Black" panose="020B0A04020102020204" pitchFamily="34" charset="0"/>
              </a:rPr>
              <a:t>The</a:t>
            </a:r>
            <a:r>
              <a:rPr lang="en-US" sz="4800" spc="-80">
                <a:solidFill>
                  <a:schemeClr val="bg1"/>
                </a:solidFill>
                <a:latin typeface="Arial Black" panose="020B0A04020102020204" pitchFamily="34" charset="0"/>
              </a:rPr>
              <a:t> </a:t>
            </a:r>
            <a:r>
              <a:rPr lang="en-US" sz="4800">
                <a:solidFill>
                  <a:schemeClr val="bg1"/>
                </a:solidFill>
                <a:latin typeface="Arial Black" panose="020B0A04020102020204" pitchFamily="34" charset="0"/>
              </a:rPr>
              <a:t>Future</a:t>
            </a:r>
          </a:p>
        </p:txBody>
      </p:sp>
      <p:sp>
        <p:nvSpPr>
          <p:cNvPr id="5" name="object 3">
            <a:extLst>
              <a:ext uri="{FF2B5EF4-FFF2-40B4-BE49-F238E27FC236}">
                <a16:creationId xmlns:a16="http://schemas.microsoft.com/office/drawing/2014/main" id="{B4B94D90-275E-47B1-ABA9-444FE3512C21}"/>
              </a:ext>
            </a:extLst>
          </p:cNvPr>
          <p:cNvSpPr txBox="1"/>
          <p:nvPr/>
        </p:nvSpPr>
        <p:spPr>
          <a:xfrm>
            <a:off x="3581400" y="1524000"/>
            <a:ext cx="9352382" cy="3256020"/>
          </a:xfrm>
          <a:prstGeom prst="rect">
            <a:avLst/>
          </a:prstGeom>
        </p:spPr>
        <p:txBody>
          <a:bodyPr vert="horz" wrap="square" lIns="0" tIns="44450" rIns="0" bIns="0" rtlCol="0">
            <a:spAutoFit/>
          </a:bodyPr>
          <a:lstStyle/>
          <a:p>
            <a:pPr marL="241300" indent="-228600">
              <a:spcBef>
                <a:spcPts val="350"/>
              </a:spcBef>
              <a:buChar char="•"/>
              <a:tabLst>
                <a:tab pos="241300" algn="l"/>
              </a:tabLst>
            </a:pPr>
            <a:r>
              <a:rPr sz="2800" spc="-5">
                <a:solidFill>
                  <a:srgbClr val="73D1F5"/>
                </a:solidFill>
                <a:latin typeface="Arial"/>
                <a:cs typeface="Arial"/>
              </a:rPr>
              <a:t>Continue building</a:t>
            </a:r>
            <a:r>
              <a:rPr sz="2800" spc="30">
                <a:solidFill>
                  <a:srgbClr val="73D1F5"/>
                </a:solidFill>
                <a:latin typeface="Arial"/>
                <a:cs typeface="Arial"/>
              </a:rPr>
              <a:t> </a:t>
            </a:r>
            <a:r>
              <a:rPr sz="2800" spc="-5">
                <a:solidFill>
                  <a:srgbClr val="73D1F5"/>
                </a:solidFill>
                <a:latin typeface="Arial"/>
                <a:cs typeface="Arial"/>
              </a:rPr>
              <a:t>on</a:t>
            </a:r>
            <a:endParaRPr sz="2800">
              <a:solidFill>
                <a:srgbClr val="73D1F5"/>
              </a:solidFill>
              <a:latin typeface="Arial"/>
              <a:cs typeface="Arial"/>
            </a:endParaRPr>
          </a:p>
          <a:p>
            <a:pPr marL="697865" lvl="1" indent="-229235">
              <a:spcBef>
                <a:spcPts val="220"/>
              </a:spcBef>
              <a:buChar char="•"/>
              <a:tabLst>
                <a:tab pos="698500" algn="l"/>
              </a:tabLst>
            </a:pPr>
            <a:r>
              <a:rPr sz="2400" spc="-5">
                <a:solidFill>
                  <a:srgbClr val="73D1F5"/>
                </a:solidFill>
                <a:latin typeface="Arial"/>
                <a:cs typeface="Arial"/>
              </a:rPr>
              <a:t>Quality </a:t>
            </a:r>
            <a:r>
              <a:rPr sz="2400">
                <a:solidFill>
                  <a:srgbClr val="73D1F5"/>
                </a:solidFill>
                <a:latin typeface="Arial"/>
                <a:cs typeface="Arial"/>
              </a:rPr>
              <a:t>of</a:t>
            </a:r>
            <a:r>
              <a:rPr sz="2400" spc="5">
                <a:solidFill>
                  <a:srgbClr val="73D1F5"/>
                </a:solidFill>
                <a:latin typeface="Arial"/>
                <a:cs typeface="Arial"/>
              </a:rPr>
              <a:t> </a:t>
            </a:r>
            <a:r>
              <a:rPr sz="2400" spc="-5">
                <a:solidFill>
                  <a:srgbClr val="73D1F5"/>
                </a:solidFill>
                <a:latin typeface="Arial"/>
                <a:cs typeface="Arial"/>
              </a:rPr>
              <a:t>applications</a:t>
            </a:r>
            <a:endParaRPr sz="2400">
              <a:solidFill>
                <a:srgbClr val="73D1F5"/>
              </a:solidFill>
              <a:latin typeface="Arial"/>
              <a:cs typeface="Arial"/>
            </a:endParaRPr>
          </a:p>
          <a:p>
            <a:pPr marL="697865" lvl="1" indent="-229235">
              <a:spcBef>
                <a:spcPts val="219"/>
              </a:spcBef>
              <a:buChar char="•"/>
              <a:tabLst>
                <a:tab pos="698500" algn="l"/>
              </a:tabLst>
            </a:pPr>
            <a:r>
              <a:rPr sz="2400" spc="-5">
                <a:solidFill>
                  <a:srgbClr val="73D1F5"/>
                </a:solidFill>
                <a:latin typeface="Arial"/>
                <a:cs typeface="Arial"/>
              </a:rPr>
              <a:t>Discoveries </a:t>
            </a:r>
            <a:r>
              <a:rPr sz="2400">
                <a:solidFill>
                  <a:srgbClr val="73D1F5"/>
                </a:solidFill>
                <a:latin typeface="Arial"/>
                <a:cs typeface="Arial"/>
              </a:rPr>
              <a:t>in</a:t>
            </a:r>
            <a:r>
              <a:rPr sz="2400" spc="25">
                <a:solidFill>
                  <a:srgbClr val="73D1F5"/>
                </a:solidFill>
                <a:latin typeface="Arial"/>
                <a:cs typeface="Arial"/>
              </a:rPr>
              <a:t> </a:t>
            </a:r>
            <a:r>
              <a:rPr sz="2400" spc="-5">
                <a:solidFill>
                  <a:srgbClr val="73D1F5"/>
                </a:solidFill>
                <a:latin typeface="Arial"/>
                <a:cs typeface="Arial"/>
              </a:rPr>
              <a:t>orthodontics</a:t>
            </a:r>
            <a:endParaRPr sz="2400">
              <a:solidFill>
                <a:srgbClr val="73D1F5"/>
              </a:solidFill>
              <a:latin typeface="Arial"/>
              <a:cs typeface="Arial"/>
            </a:endParaRPr>
          </a:p>
          <a:p>
            <a:pPr marL="697865" lvl="1" indent="-229235">
              <a:spcBef>
                <a:spcPts val="215"/>
              </a:spcBef>
              <a:buChar char="•"/>
              <a:tabLst>
                <a:tab pos="698500" algn="l"/>
              </a:tabLst>
            </a:pPr>
            <a:r>
              <a:rPr sz="2400" spc="-5">
                <a:solidFill>
                  <a:srgbClr val="73D1F5"/>
                </a:solidFill>
                <a:latin typeface="Arial"/>
                <a:cs typeface="Arial"/>
              </a:rPr>
              <a:t>Faculty development</a:t>
            </a:r>
            <a:r>
              <a:rPr sz="2400" spc="30">
                <a:solidFill>
                  <a:srgbClr val="73D1F5"/>
                </a:solidFill>
                <a:latin typeface="Arial"/>
                <a:cs typeface="Arial"/>
              </a:rPr>
              <a:t> </a:t>
            </a:r>
            <a:r>
              <a:rPr sz="2400" spc="-5">
                <a:solidFill>
                  <a:srgbClr val="73D1F5"/>
                </a:solidFill>
                <a:latin typeface="Arial"/>
                <a:cs typeface="Arial"/>
              </a:rPr>
              <a:t>successes</a:t>
            </a:r>
            <a:endParaRPr sz="2400">
              <a:solidFill>
                <a:srgbClr val="73D1F5"/>
              </a:solidFill>
              <a:latin typeface="Arial"/>
              <a:cs typeface="Arial"/>
            </a:endParaRPr>
          </a:p>
          <a:p>
            <a:pPr marL="697865" lvl="1" indent="-229235">
              <a:spcBef>
                <a:spcPts val="204"/>
              </a:spcBef>
              <a:buChar char="•"/>
              <a:tabLst>
                <a:tab pos="698500" algn="l"/>
              </a:tabLst>
            </a:pPr>
            <a:r>
              <a:rPr sz="2400" spc="-5">
                <a:solidFill>
                  <a:srgbClr val="73D1F5"/>
                </a:solidFill>
                <a:latin typeface="Arial"/>
                <a:cs typeface="Arial"/>
              </a:rPr>
              <a:t>New processes </a:t>
            </a:r>
            <a:r>
              <a:rPr sz="2400">
                <a:solidFill>
                  <a:srgbClr val="73D1F5"/>
                </a:solidFill>
                <a:latin typeface="Arial"/>
                <a:cs typeface="Arial"/>
              </a:rPr>
              <a:t>for </a:t>
            </a:r>
            <a:r>
              <a:rPr sz="2400" spc="-5">
                <a:solidFill>
                  <a:srgbClr val="73D1F5"/>
                </a:solidFill>
                <a:latin typeface="Arial"/>
                <a:cs typeface="Arial"/>
              </a:rPr>
              <a:t>identifying Calls </a:t>
            </a:r>
            <a:r>
              <a:rPr sz="2400">
                <a:solidFill>
                  <a:srgbClr val="73D1F5"/>
                </a:solidFill>
                <a:latin typeface="Arial"/>
                <a:cs typeface="Arial"/>
              </a:rPr>
              <a:t>for</a:t>
            </a:r>
            <a:r>
              <a:rPr sz="2400" spc="85">
                <a:solidFill>
                  <a:srgbClr val="73D1F5"/>
                </a:solidFill>
                <a:latin typeface="Arial"/>
                <a:cs typeface="Arial"/>
              </a:rPr>
              <a:t> </a:t>
            </a:r>
            <a:r>
              <a:rPr sz="2400" spc="-5">
                <a:solidFill>
                  <a:srgbClr val="73D1F5"/>
                </a:solidFill>
                <a:latin typeface="Arial"/>
                <a:cs typeface="Arial"/>
              </a:rPr>
              <a:t>Proposals</a:t>
            </a:r>
            <a:endParaRPr sz="2400">
              <a:solidFill>
                <a:srgbClr val="73D1F5"/>
              </a:solidFill>
              <a:latin typeface="Arial"/>
              <a:cs typeface="Arial"/>
            </a:endParaRPr>
          </a:p>
          <a:p>
            <a:pPr marL="241300" marR="575945" indent="-228600">
              <a:lnSpc>
                <a:spcPts val="3020"/>
              </a:lnSpc>
              <a:buChar char="•"/>
              <a:tabLst>
                <a:tab pos="241300" algn="l"/>
              </a:tabLst>
            </a:pPr>
            <a:endParaRPr lang="en-US" sz="2800" spc="-5">
              <a:solidFill>
                <a:srgbClr val="73D1F5"/>
              </a:solidFill>
              <a:latin typeface="Arial"/>
              <a:cs typeface="Arial"/>
            </a:endParaRPr>
          </a:p>
          <a:p>
            <a:pPr marL="241300" marR="575945" indent="-228600">
              <a:lnSpc>
                <a:spcPts val="3020"/>
              </a:lnSpc>
              <a:buChar char="•"/>
              <a:tabLst>
                <a:tab pos="241300" algn="l"/>
              </a:tabLst>
            </a:pPr>
            <a:r>
              <a:rPr sz="2800" spc="-5">
                <a:solidFill>
                  <a:srgbClr val="73D1F5"/>
                </a:solidFill>
                <a:latin typeface="Arial"/>
                <a:cs typeface="Arial"/>
              </a:rPr>
              <a:t>Continue enhancing quality of review and </a:t>
            </a:r>
            <a:r>
              <a:rPr sz="2800">
                <a:solidFill>
                  <a:srgbClr val="73D1F5"/>
                </a:solidFill>
                <a:latin typeface="Arial"/>
                <a:cs typeface="Arial"/>
              </a:rPr>
              <a:t>feedback</a:t>
            </a:r>
          </a:p>
          <a:p>
            <a:pPr marL="241300" indent="-228600">
              <a:buChar char="•"/>
              <a:tabLst>
                <a:tab pos="241300" algn="l"/>
              </a:tabLst>
            </a:pPr>
            <a:r>
              <a:rPr sz="2800" spc="-5">
                <a:solidFill>
                  <a:srgbClr val="73D1F5"/>
                </a:solidFill>
                <a:latin typeface="Arial"/>
                <a:cs typeface="Arial"/>
              </a:rPr>
              <a:t>Implementation of </a:t>
            </a:r>
            <a:r>
              <a:rPr sz="2800" spc="-10">
                <a:solidFill>
                  <a:srgbClr val="73D1F5"/>
                </a:solidFill>
                <a:latin typeface="Arial"/>
                <a:cs typeface="Arial"/>
              </a:rPr>
              <a:t>AAOF </a:t>
            </a:r>
            <a:r>
              <a:rPr sz="2800">
                <a:solidFill>
                  <a:srgbClr val="73D1F5"/>
                </a:solidFill>
                <a:latin typeface="Arial"/>
                <a:cs typeface="Arial"/>
              </a:rPr>
              <a:t>Strategic</a:t>
            </a:r>
            <a:r>
              <a:rPr sz="2800" spc="-125">
                <a:solidFill>
                  <a:srgbClr val="73D1F5"/>
                </a:solidFill>
                <a:latin typeface="Arial"/>
                <a:cs typeface="Arial"/>
              </a:rPr>
              <a:t> </a:t>
            </a:r>
            <a:r>
              <a:rPr sz="2800" spc="-5">
                <a:solidFill>
                  <a:srgbClr val="73D1F5"/>
                </a:solidFill>
                <a:latin typeface="Arial"/>
                <a:cs typeface="Arial"/>
              </a:rPr>
              <a:t>Plan</a:t>
            </a:r>
            <a:endParaRPr sz="2800">
              <a:solidFill>
                <a:srgbClr val="73D1F5"/>
              </a:solidFill>
              <a:latin typeface="Arial"/>
              <a:cs typeface="Arial"/>
            </a:endParaRPr>
          </a:p>
        </p:txBody>
      </p:sp>
    </p:spTree>
    <p:extLst>
      <p:ext uri="{BB962C8B-B14F-4D97-AF65-F5344CB8AC3E}">
        <p14:creationId xmlns:p14="http://schemas.microsoft.com/office/powerpoint/2010/main" val="8127976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9468E6-81B2-4D60-A12C-B13FE9B9F718}"/>
              </a:ext>
            </a:extLst>
          </p:cNvPr>
          <p:cNvSpPr/>
          <p:nvPr/>
        </p:nvSpPr>
        <p:spPr>
          <a:xfrm>
            <a:off x="7848600"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ADF1778B-CDA9-443B-BD06-2C476EC6B50E}"/>
              </a:ext>
            </a:extLst>
          </p:cNvPr>
          <p:cNvSpPr txBox="1">
            <a:spLocks/>
          </p:cNvSpPr>
          <p:nvPr/>
        </p:nvSpPr>
        <p:spPr>
          <a:xfrm>
            <a:off x="4191000" y="174391"/>
            <a:ext cx="8206334" cy="1379865"/>
          </a:xfrm>
          <a:prstGeom prst="rect">
            <a:avLst/>
          </a:prstGeom>
        </p:spPr>
        <p:txBody>
          <a:bodyPr vert="horz" wrap="square" lIns="0" tIns="12700" rIns="0" bIns="0" rtlCol="0" anchor="ctr">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nSpc>
                <a:spcPct val="100000"/>
              </a:lnSpc>
              <a:spcBef>
                <a:spcPts val="100"/>
              </a:spcBef>
            </a:pPr>
            <a:r>
              <a:rPr lang="en-US" sz="4400">
                <a:solidFill>
                  <a:schemeClr val="bg1"/>
                </a:solidFill>
                <a:latin typeface="Arial Black" panose="020B0A04020102020204" pitchFamily="34" charset="0"/>
              </a:rPr>
              <a:t>Looking for </a:t>
            </a:r>
          </a:p>
          <a:p>
            <a:pPr marL="12700">
              <a:lnSpc>
                <a:spcPct val="100000"/>
              </a:lnSpc>
              <a:spcBef>
                <a:spcPts val="100"/>
              </a:spcBef>
            </a:pPr>
            <a:r>
              <a:rPr lang="en-US" sz="4400">
                <a:solidFill>
                  <a:schemeClr val="bg1"/>
                </a:solidFill>
                <a:latin typeface="Arial Black" panose="020B0A04020102020204" pitchFamily="34" charset="0"/>
              </a:rPr>
              <a:t>Novel Projects</a:t>
            </a:r>
          </a:p>
        </p:txBody>
      </p:sp>
      <p:sp>
        <p:nvSpPr>
          <p:cNvPr id="3" name="object 3">
            <a:extLst>
              <a:ext uri="{FF2B5EF4-FFF2-40B4-BE49-F238E27FC236}">
                <a16:creationId xmlns:a16="http://schemas.microsoft.com/office/drawing/2014/main" id="{C38BF247-C10E-4C3F-B59F-F2CC9CE13B8F}"/>
              </a:ext>
            </a:extLst>
          </p:cNvPr>
          <p:cNvSpPr txBox="1"/>
          <p:nvPr/>
        </p:nvSpPr>
        <p:spPr>
          <a:xfrm>
            <a:off x="3962400" y="1727690"/>
            <a:ext cx="7599782" cy="4569200"/>
          </a:xfrm>
          <a:prstGeom prst="rect">
            <a:avLst/>
          </a:prstGeom>
        </p:spPr>
        <p:txBody>
          <a:bodyPr vert="horz" wrap="square" lIns="0" tIns="44450" rIns="0" bIns="0" rtlCol="0">
            <a:spAutoFit/>
          </a:bodyPr>
          <a:lstStyle/>
          <a:p>
            <a:pPr marL="241300" indent="-228600">
              <a:spcBef>
                <a:spcPts val="350"/>
              </a:spcBef>
              <a:buChar char="•"/>
              <a:tabLst>
                <a:tab pos="241300" algn="l"/>
              </a:tabLst>
            </a:pPr>
            <a:r>
              <a:rPr lang="en-US" sz="2200" spc="-5">
                <a:solidFill>
                  <a:srgbClr val="73D1F5"/>
                </a:solidFill>
                <a:latin typeface="Arial"/>
                <a:cs typeface="Arial"/>
              </a:rPr>
              <a:t>AAOF would like to fund more “novel” Research and Development projects</a:t>
            </a:r>
            <a:endParaRPr sz="2200">
              <a:solidFill>
                <a:srgbClr val="73D1F5"/>
              </a:solidFill>
              <a:latin typeface="Arial"/>
              <a:cs typeface="Arial"/>
            </a:endParaRPr>
          </a:p>
          <a:p>
            <a:pPr marL="697865" lvl="1" indent="-229235">
              <a:spcBef>
                <a:spcPts val="220"/>
              </a:spcBef>
              <a:buChar char="•"/>
              <a:tabLst>
                <a:tab pos="698500" algn="l"/>
              </a:tabLst>
            </a:pPr>
            <a:r>
              <a:rPr lang="en-US" sz="2000" spc="-5">
                <a:solidFill>
                  <a:srgbClr val="73D1F5"/>
                </a:solidFill>
                <a:latin typeface="Arial"/>
                <a:cs typeface="Arial"/>
              </a:rPr>
              <a:t>Over the years development has been slow</a:t>
            </a:r>
            <a:endParaRPr sz="2000">
              <a:solidFill>
                <a:srgbClr val="73D1F5"/>
              </a:solidFill>
              <a:latin typeface="Arial"/>
              <a:cs typeface="Arial"/>
            </a:endParaRPr>
          </a:p>
          <a:p>
            <a:pPr marL="697865" lvl="1" indent="-229235">
              <a:spcBef>
                <a:spcPts val="219"/>
              </a:spcBef>
              <a:buChar char="•"/>
              <a:tabLst>
                <a:tab pos="698500" algn="l"/>
              </a:tabLst>
            </a:pPr>
            <a:r>
              <a:rPr lang="en-US" sz="2000" spc="-5">
                <a:solidFill>
                  <a:srgbClr val="73D1F5"/>
                </a:solidFill>
                <a:latin typeface="Arial"/>
                <a:cs typeface="Arial"/>
              </a:rPr>
              <a:t>Machine learning (</a:t>
            </a:r>
            <a:r>
              <a:rPr lang="en-US" sz="2000" i="1" spc="-5">
                <a:solidFill>
                  <a:srgbClr val="73D1F5"/>
                </a:solidFill>
                <a:latin typeface="Arial"/>
                <a:cs typeface="Arial"/>
              </a:rPr>
              <a:t>ML</a:t>
            </a:r>
            <a:r>
              <a:rPr lang="en-US" sz="2000" spc="-5">
                <a:solidFill>
                  <a:srgbClr val="73D1F5"/>
                </a:solidFill>
                <a:latin typeface="Arial"/>
                <a:cs typeface="Arial"/>
              </a:rPr>
              <a:t>) is on the rise and should be explored</a:t>
            </a:r>
            <a:endParaRPr sz="2000">
              <a:solidFill>
                <a:srgbClr val="73D1F5"/>
              </a:solidFill>
              <a:latin typeface="Arial"/>
              <a:cs typeface="Arial"/>
            </a:endParaRPr>
          </a:p>
          <a:p>
            <a:pPr marL="1155065" lvl="2" indent="-229235">
              <a:spcBef>
                <a:spcPts val="215"/>
              </a:spcBef>
              <a:buChar char="•"/>
              <a:tabLst>
                <a:tab pos="698500" algn="l"/>
              </a:tabLst>
            </a:pPr>
            <a:r>
              <a:rPr lang="en-US" spc="-5">
                <a:solidFill>
                  <a:srgbClr val="73D1F5"/>
                </a:solidFill>
                <a:latin typeface="Arial"/>
                <a:cs typeface="Arial"/>
              </a:rPr>
              <a:t>With the aid of </a:t>
            </a:r>
            <a:r>
              <a:rPr lang="en-US" i="1" spc="-5">
                <a:solidFill>
                  <a:srgbClr val="73D1F5"/>
                </a:solidFill>
                <a:latin typeface="Arial"/>
                <a:cs typeface="Arial"/>
              </a:rPr>
              <a:t>ML, </a:t>
            </a:r>
            <a:r>
              <a:rPr lang="en-US" spc="-5">
                <a:solidFill>
                  <a:srgbClr val="73D1F5"/>
                </a:solidFill>
                <a:latin typeface="Arial"/>
                <a:cs typeface="Arial"/>
              </a:rPr>
              <a:t>instruments can report on intraoral conditions such as, periodontal changes, soft tissue compliance and behavior, appliance malfunctions, in addition to somatic growth status with comparisons to initial diagnosis, and planned treatment mechanics</a:t>
            </a:r>
            <a:endParaRPr>
              <a:solidFill>
                <a:srgbClr val="73D1F5"/>
              </a:solidFill>
              <a:latin typeface="Arial"/>
              <a:cs typeface="Arial"/>
            </a:endParaRPr>
          </a:p>
          <a:p>
            <a:pPr marL="697865" lvl="1" indent="-229235">
              <a:spcBef>
                <a:spcPts val="204"/>
              </a:spcBef>
              <a:buChar char="•"/>
              <a:tabLst>
                <a:tab pos="698500" algn="l"/>
              </a:tabLst>
            </a:pPr>
            <a:r>
              <a:rPr lang="en-US" sz="2000" spc="-5">
                <a:solidFill>
                  <a:srgbClr val="73D1F5"/>
                </a:solidFill>
                <a:latin typeface="Arial"/>
                <a:cs typeface="Arial"/>
              </a:rPr>
              <a:t>Artificial Intelligence (</a:t>
            </a:r>
            <a:r>
              <a:rPr lang="en-US" sz="2000" i="1" spc="-5">
                <a:solidFill>
                  <a:srgbClr val="73D1F5"/>
                </a:solidFill>
                <a:latin typeface="Arial"/>
                <a:cs typeface="Arial"/>
              </a:rPr>
              <a:t>AI</a:t>
            </a:r>
            <a:r>
              <a:rPr lang="en-US" sz="2000" spc="-5">
                <a:solidFill>
                  <a:srgbClr val="73D1F5"/>
                </a:solidFill>
                <a:latin typeface="Arial"/>
                <a:cs typeface="Arial"/>
              </a:rPr>
              <a:t>) can work together with </a:t>
            </a:r>
            <a:r>
              <a:rPr lang="en-US" sz="2000" i="1" spc="-5">
                <a:solidFill>
                  <a:srgbClr val="73D1F5"/>
                </a:solidFill>
                <a:latin typeface="Arial"/>
                <a:cs typeface="Arial"/>
              </a:rPr>
              <a:t>ML</a:t>
            </a:r>
          </a:p>
          <a:p>
            <a:pPr marL="1155065" lvl="2" indent="-229235">
              <a:spcBef>
                <a:spcPts val="204"/>
              </a:spcBef>
              <a:buChar char="•"/>
              <a:tabLst>
                <a:tab pos="698500" algn="l"/>
              </a:tabLst>
            </a:pPr>
            <a:r>
              <a:rPr lang="en-US" i="1">
                <a:solidFill>
                  <a:srgbClr val="73D1F5"/>
                </a:solidFill>
                <a:latin typeface="Arial"/>
                <a:cs typeface="Arial"/>
              </a:rPr>
              <a:t>AI</a:t>
            </a:r>
            <a:r>
              <a:rPr lang="en-US">
                <a:solidFill>
                  <a:srgbClr val="73D1F5"/>
                </a:solidFill>
                <a:latin typeface="Arial"/>
                <a:cs typeface="Arial"/>
              </a:rPr>
              <a:t>-facilitated planning for qualitative treatment mechanics in 3D is possible while </a:t>
            </a:r>
            <a:r>
              <a:rPr lang="en-US" i="1">
                <a:solidFill>
                  <a:srgbClr val="73D1F5"/>
                </a:solidFill>
                <a:latin typeface="Arial"/>
                <a:cs typeface="Arial"/>
              </a:rPr>
              <a:t>ML</a:t>
            </a:r>
            <a:r>
              <a:rPr lang="en-US">
                <a:solidFill>
                  <a:srgbClr val="73D1F5"/>
                </a:solidFill>
                <a:latin typeface="Arial"/>
                <a:cs typeface="Arial"/>
              </a:rPr>
              <a:t> could “qualitatively” assess the conditions the patient presents, and to design the mechanotherapy</a:t>
            </a:r>
          </a:p>
          <a:p>
            <a:pPr marL="1155065" lvl="2" indent="-229235">
              <a:spcBef>
                <a:spcPts val="204"/>
              </a:spcBef>
              <a:buChar char="•"/>
              <a:tabLst>
                <a:tab pos="698500" algn="l"/>
              </a:tabLst>
            </a:pPr>
            <a:r>
              <a:rPr lang="en-US">
                <a:solidFill>
                  <a:srgbClr val="73D1F5"/>
                </a:solidFill>
                <a:latin typeface="Arial"/>
                <a:cs typeface="Arial"/>
              </a:rPr>
              <a:t>Could be instrumental in doing marketing, based on patients’ persona and preferences for behavior, services and esthetics</a:t>
            </a:r>
          </a:p>
        </p:txBody>
      </p:sp>
      <p:pic>
        <p:nvPicPr>
          <p:cNvPr id="5122" name="Picture 2" descr="Top 5 Tips on how to create new ideas - Lopa Patel">
            <a:extLst>
              <a:ext uri="{FF2B5EF4-FFF2-40B4-BE49-F238E27FC236}">
                <a16:creationId xmlns:a16="http://schemas.microsoft.com/office/drawing/2014/main" id="{FD355C34-9F76-4154-BFDC-417DB08E0BE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178186"/>
            <a:ext cx="3200400" cy="213255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498806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D72985B-A74B-4689-B6E6-DF2D79953823}"/>
              </a:ext>
            </a:extLst>
          </p:cNvPr>
          <p:cNvSpPr/>
          <p:nvPr/>
        </p:nvSpPr>
        <p:spPr>
          <a:xfrm>
            <a:off x="7848600" y="4648200"/>
            <a:ext cx="4343400" cy="1676400"/>
          </a:xfrm>
          <a:prstGeom prst="rect">
            <a:avLst/>
          </a:prstGeom>
          <a:solidFill>
            <a:srgbClr val="012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5">
            <a:extLst>
              <a:ext uri="{FF2B5EF4-FFF2-40B4-BE49-F238E27FC236}">
                <a16:creationId xmlns:a16="http://schemas.microsoft.com/office/drawing/2014/main" id="{A806D151-9565-4FAA-97F8-D2C6AB0F512D}"/>
              </a:ext>
            </a:extLst>
          </p:cNvPr>
          <p:cNvSpPr txBox="1">
            <a:spLocks/>
          </p:cNvSpPr>
          <p:nvPr/>
        </p:nvSpPr>
        <p:spPr>
          <a:xfrm>
            <a:off x="5638800" y="304800"/>
            <a:ext cx="5775578" cy="678263"/>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800" b="1">
                <a:solidFill>
                  <a:schemeClr val="bg1"/>
                </a:solidFill>
                <a:latin typeface="Arial Black" panose="020B0A04020102020204" pitchFamily="34" charset="0"/>
                <a:cs typeface="Arial"/>
              </a:rPr>
              <a:t>Qu</a:t>
            </a:r>
            <a:r>
              <a:rPr lang="en-US" sz="4800" b="1" spc="-15">
                <a:solidFill>
                  <a:schemeClr val="bg1"/>
                </a:solidFill>
                <a:latin typeface="Arial Black" panose="020B0A04020102020204" pitchFamily="34" charset="0"/>
              </a:rPr>
              <a:t>e</a:t>
            </a:r>
            <a:r>
              <a:rPr lang="en-US" sz="4800" b="1">
                <a:solidFill>
                  <a:schemeClr val="bg1"/>
                </a:solidFill>
                <a:latin typeface="Arial Black" panose="020B0A04020102020204" pitchFamily="34" charset="0"/>
                <a:cs typeface="Arial"/>
              </a:rPr>
              <a:t>stio</a:t>
            </a:r>
            <a:r>
              <a:rPr lang="en-US" sz="4800" b="1" spc="-15">
                <a:solidFill>
                  <a:schemeClr val="bg1"/>
                </a:solidFill>
                <a:latin typeface="Arial Black" panose="020B0A04020102020204" pitchFamily="34" charset="0"/>
              </a:rPr>
              <a:t>n</a:t>
            </a:r>
            <a:r>
              <a:rPr lang="en-US" sz="4800" b="1">
                <a:solidFill>
                  <a:schemeClr val="bg1"/>
                </a:solidFill>
                <a:latin typeface="Arial Black" panose="020B0A04020102020204" pitchFamily="34" charset="0"/>
                <a:cs typeface="Arial"/>
              </a:rPr>
              <a:t>s?</a:t>
            </a:r>
          </a:p>
        </p:txBody>
      </p:sp>
      <p:sp>
        <p:nvSpPr>
          <p:cNvPr id="5" name="object 7">
            <a:extLst>
              <a:ext uri="{FF2B5EF4-FFF2-40B4-BE49-F238E27FC236}">
                <a16:creationId xmlns:a16="http://schemas.microsoft.com/office/drawing/2014/main" id="{74BB85C1-21B5-4BA9-AF8E-56CE782692C1}"/>
              </a:ext>
            </a:extLst>
          </p:cNvPr>
          <p:cNvSpPr txBox="1"/>
          <p:nvPr/>
        </p:nvSpPr>
        <p:spPr>
          <a:xfrm>
            <a:off x="2971800" y="1447800"/>
            <a:ext cx="8509000" cy="1133644"/>
          </a:xfrm>
          <a:prstGeom prst="rect">
            <a:avLst/>
          </a:prstGeom>
        </p:spPr>
        <p:txBody>
          <a:bodyPr vert="horz" wrap="square" lIns="0" tIns="12700" rIns="0" bIns="0" rtlCol="0">
            <a:spAutoFit/>
          </a:bodyPr>
          <a:lstStyle/>
          <a:p>
            <a:pPr algn="ctr">
              <a:spcBef>
                <a:spcPts val="100"/>
              </a:spcBef>
            </a:pPr>
            <a:r>
              <a:rPr sz="2400">
                <a:solidFill>
                  <a:schemeClr val="bg1"/>
                </a:solidFill>
                <a:latin typeface="Arial"/>
                <a:cs typeface="Arial"/>
              </a:rPr>
              <a:t>For more information</a:t>
            </a:r>
            <a:r>
              <a:rPr sz="2400" spc="-210">
                <a:solidFill>
                  <a:schemeClr val="bg1"/>
                </a:solidFill>
                <a:latin typeface="Arial"/>
                <a:cs typeface="Arial"/>
              </a:rPr>
              <a:t> </a:t>
            </a:r>
            <a:r>
              <a:rPr sz="2400">
                <a:solidFill>
                  <a:schemeClr val="bg1"/>
                </a:solidFill>
                <a:latin typeface="Arial"/>
                <a:cs typeface="Arial"/>
              </a:rPr>
              <a:t>contact:</a:t>
            </a:r>
            <a:r>
              <a:rPr lang="en-US" sz="2400">
                <a:solidFill>
                  <a:schemeClr val="bg1"/>
                </a:solidFill>
                <a:latin typeface="Arial"/>
                <a:cs typeface="Arial"/>
              </a:rPr>
              <a:t> </a:t>
            </a:r>
          </a:p>
          <a:p>
            <a:pPr algn="ctr">
              <a:spcBef>
                <a:spcPts val="100"/>
              </a:spcBef>
            </a:pPr>
            <a:r>
              <a:rPr sz="2400">
                <a:solidFill>
                  <a:schemeClr val="bg1"/>
                </a:solidFill>
                <a:latin typeface="Arial"/>
                <a:cs typeface="Arial"/>
              </a:rPr>
              <a:t>Jackie Bode, </a:t>
            </a:r>
            <a:r>
              <a:rPr sz="2400" spc="-5">
                <a:solidFill>
                  <a:schemeClr val="bg1"/>
                </a:solidFill>
                <a:latin typeface="Arial"/>
                <a:cs typeface="Arial"/>
              </a:rPr>
              <a:t>MA, CFRE</a:t>
            </a:r>
            <a:r>
              <a:rPr lang="en-US" sz="2400" spc="-5">
                <a:solidFill>
                  <a:schemeClr val="bg1"/>
                </a:solidFill>
                <a:latin typeface="Arial"/>
                <a:cs typeface="Arial"/>
              </a:rPr>
              <a:t>, </a:t>
            </a:r>
            <a:r>
              <a:rPr sz="2400" i="1">
                <a:solidFill>
                  <a:schemeClr val="bg1"/>
                </a:solidFill>
                <a:latin typeface="Arial"/>
                <a:cs typeface="Arial"/>
              </a:rPr>
              <a:t>AAOF </a:t>
            </a:r>
            <a:r>
              <a:rPr lang="en-US" sz="2400" i="1">
                <a:solidFill>
                  <a:schemeClr val="bg1"/>
                </a:solidFill>
                <a:latin typeface="Arial"/>
                <a:cs typeface="Arial"/>
              </a:rPr>
              <a:t>Senior Vice President</a:t>
            </a:r>
            <a:r>
              <a:rPr sz="2400" i="1" spc="-5">
                <a:solidFill>
                  <a:schemeClr val="bg1"/>
                </a:solidFill>
                <a:latin typeface="Arial"/>
                <a:cs typeface="Arial"/>
              </a:rPr>
              <a:t>  </a:t>
            </a:r>
            <a:r>
              <a:rPr sz="2400" spc="-5">
                <a:solidFill>
                  <a:schemeClr val="bg1"/>
                </a:solidFill>
                <a:latin typeface="Arial"/>
                <a:cs typeface="Arial"/>
                <a:hlinkClick r:id="rId3">
                  <a:extLst>
                    <a:ext uri="{A12FA001-AC4F-418D-AE19-62706E023703}">
                      <ahyp:hlinkClr xmlns:ahyp="http://schemas.microsoft.com/office/drawing/2018/hyperlinkcolor" val="tx"/>
                    </a:ext>
                  </a:extLst>
                </a:hlinkClick>
              </a:rPr>
              <a:t>jbode@aaortho.org </a:t>
            </a:r>
            <a:r>
              <a:rPr sz="2400" spc="-5">
                <a:solidFill>
                  <a:schemeClr val="bg1"/>
                </a:solidFill>
                <a:latin typeface="Arial"/>
                <a:cs typeface="Arial"/>
              </a:rPr>
              <a:t> 800.424.2841</a:t>
            </a:r>
            <a:r>
              <a:rPr sz="2400" spc="-55">
                <a:solidFill>
                  <a:schemeClr val="bg1"/>
                </a:solidFill>
                <a:latin typeface="Arial"/>
                <a:cs typeface="Arial"/>
              </a:rPr>
              <a:t> </a:t>
            </a:r>
            <a:r>
              <a:rPr sz="2400" spc="-5">
                <a:solidFill>
                  <a:schemeClr val="bg1"/>
                </a:solidFill>
                <a:latin typeface="Arial"/>
                <a:cs typeface="Arial"/>
              </a:rPr>
              <a:t>(#546)</a:t>
            </a:r>
            <a:endParaRPr sz="2400">
              <a:solidFill>
                <a:schemeClr val="bg1"/>
              </a:solidFill>
              <a:latin typeface="Arial"/>
              <a:cs typeface="Arial"/>
            </a:endParaRPr>
          </a:p>
        </p:txBody>
      </p:sp>
      <p:sp>
        <p:nvSpPr>
          <p:cNvPr id="6" name="object 9">
            <a:extLst>
              <a:ext uri="{FF2B5EF4-FFF2-40B4-BE49-F238E27FC236}">
                <a16:creationId xmlns:a16="http://schemas.microsoft.com/office/drawing/2014/main" id="{9D1FE649-92A7-4B06-9973-05A2E345B075}"/>
              </a:ext>
            </a:extLst>
          </p:cNvPr>
          <p:cNvSpPr/>
          <p:nvPr/>
        </p:nvSpPr>
        <p:spPr>
          <a:xfrm>
            <a:off x="3738880" y="3124200"/>
            <a:ext cx="1341120" cy="1877568"/>
          </a:xfrm>
          <a:prstGeom prst="rect">
            <a:avLst/>
          </a:prstGeom>
          <a:blipFill>
            <a:blip r:embed="rId4" cstate="print"/>
            <a:stretch>
              <a:fillRect/>
            </a:stretch>
          </a:blipFill>
        </p:spPr>
        <p:txBody>
          <a:bodyPr wrap="square" lIns="0" tIns="0" rIns="0" bIns="0" rtlCol="0"/>
          <a:lstStyle/>
          <a:p>
            <a:endParaRPr/>
          </a:p>
        </p:txBody>
      </p:sp>
      <p:pic>
        <p:nvPicPr>
          <p:cNvPr id="7" name="Picture 6" descr="A picture containing person, indoor&#10;&#10;Description automatically generated">
            <a:extLst>
              <a:ext uri="{FF2B5EF4-FFF2-40B4-BE49-F238E27FC236}">
                <a16:creationId xmlns:a16="http://schemas.microsoft.com/office/drawing/2014/main" id="{BC3E9A07-1D98-473A-990D-117C5580AD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9196504" y="3355094"/>
            <a:ext cx="1892302" cy="1419226"/>
          </a:xfrm>
          <a:prstGeom prst="rect">
            <a:avLst/>
          </a:prstGeom>
        </p:spPr>
      </p:pic>
      <p:sp>
        <p:nvSpPr>
          <p:cNvPr id="10" name="object 12">
            <a:extLst>
              <a:ext uri="{FF2B5EF4-FFF2-40B4-BE49-F238E27FC236}">
                <a16:creationId xmlns:a16="http://schemas.microsoft.com/office/drawing/2014/main" id="{24DBCB34-5717-4336-B066-FEFA5EB339AF}"/>
              </a:ext>
            </a:extLst>
          </p:cNvPr>
          <p:cNvSpPr txBox="1"/>
          <p:nvPr/>
        </p:nvSpPr>
        <p:spPr>
          <a:xfrm>
            <a:off x="3698875" y="5171937"/>
            <a:ext cx="1421130" cy="259045"/>
          </a:xfrm>
          <a:prstGeom prst="rect">
            <a:avLst/>
          </a:prstGeom>
        </p:spPr>
        <p:txBody>
          <a:bodyPr vert="horz" wrap="square" lIns="0" tIns="12700" rIns="0" bIns="0" rtlCol="0">
            <a:spAutoFit/>
          </a:bodyPr>
          <a:lstStyle/>
          <a:p>
            <a:pPr marL="12700" algn="ctr">
              <a:spcBef>
                <a:spcPts val="100"/>
              </a:spcBef>
            </a:pPr>
            <a:r>
              <a:rPr sz="1600">
                <a:solidFill>
                  <a:srgbClr val="73D1F5"/>
                </a:solidFill>
                <a:latin typeface="Arial"/>
                <a:cs typeface="Arial"/>
              </a:rPr>
              <a:t>Jackie</a:t>
            </a:r>
            <a:r>
              <a:rPr sz="1600" spc="-105">
                <a:solidFill>
                  <a:srgbClr val="73D1F5"/>
                </a:solidFill>
                <a:latin typeface="Arial"/>
                <a:cs typeface="Arial"/>
              </a:rPr>
              <a:t> </a:t>
            </a:r>
            <a:r>
              <a:rPr sz="1600">
                <a:solidFill>
                  <a:srgbClr val="73D1F5"/>
                </a:solidFill>
                <a:latin typeface="Arial"/>
                <a:cs typeface="Arial"/>
              </a:rPr>
              <a:t>Bode</a:t>
            </a:r>
          </a:p>
        </p:txBody>
      </p:sp>
      <p:sp>
        <p:nvSpPr>
          <p:cNvPr id="11" name="object 13">
            <a:extLst>
              <a:ext uri="{FF2B5EF4-FFF2-40B4-BE49-F238E27FC236}">
                <a16:creationId xmlns:a16="http://schemas.microsoft.com/office/drawing/2014/main" id="{421E74D3-8EC6-44A5-AD90-14512343BCEE}"/>
              </a:ext>
            </a:extLst>
          </p:cNvPr>
          <p:cNvSpPr txBox="1"/>
          <p:nvPr/>
        </p:nvSpPr>
        <p:spPr>
          <a:xfrm>
            <a:off x="9525943" y="5180425"/>
            <a:ext cx="1239012" cy="259045"/>
          </a:xfrm>
          <a:prstGeom prst="rect">
            <a:avLst/>
          </a:prstGeom>
        </p:spPr>
        <p:txBody>
          <a:bodyPr vert="horz" wrap="square" lIns="0" tIns="12700" rIns="0" bIns="0" rtlCol="0">
            <a:spAutoFit/>
          </a:bodyPr>
          <a:lstStyle/>
          <a:p>
            <a:pPr marL="12700" algn="ctr">
              <a:spcBef>
                <a:spcPts val="100"/>
              </a:spcBef>
            </a:pPr>
            <a:r>
              <a:rPr sz="1600">
                <a:solidFill>
                  <a:srgbClr val="73D1F5"/>
                </a:solidFill>
                <a:latin typeface="Arial"/>
                <a:cs typeface="Arial"/>
              </a:rPr>
              <a:t>Mindy</a:t>
            </a:r>
            <a:r>
              <a:rPr sz="1600" spc="-80">
                <a:solidFill>
                  <a:srgbClr val="73D1F5"/>
                </a:solidFill>
                <a:latin typeface="Arial"/>
                <a:cs typeface="Arial"/>
              </a:rPr>
              <a:t> </a:t>
            </a:r>
            <a:r>
              <a:rPr sz="1600" spc="-5">
                <a:solidFill>
                  <a:srgbClr val="73D1F5"/>
                </a:solidFill>
                <a:latin typeface="Arial"/>
                <a:cs typeface="Arial"/>
              </a:rPr>
              <a:t>Copp</a:t>
            </a:r>
            <a:endParaRPr sz="1600">
              <a:solidFill>
                <a:srgbClr val="73D1F5"/>
              </a:solidFill>
              <a:latin typeface="Arial"/>
              <a:cs typeface="Arial"/>
            </a:endParaRPr>
          </a:p>
        </p:txBody>
      </p:sp>
      <p:sp>
        <p:nvSpPr>
          <p:cNvPr id="12" name="object 14">
            <a:extLst>
              <a:ext uri="{FF2B5EF4-FFF2-40B4-BE49-F238E27FC236}">
                <a16:creationId xmlns:a16="http://schemas.microsoft.com/office/drawing/2014/main" id="{0AF426F5-2EE3-46E3-A37D-39A62D437A07}"/>
              </a:ext>
            </a:extLst>
          </p:cNvPr>
          <p:cNvSpPr txBox="1"/>
          <p:nvPr/>
        </p:nvSpPr>
        <p:spPr>
          <a:xfrm>
            <a:off x="6349130" y="5132083"/>
            <a:ext cx="1751248" cy="259045"/>
          </a:xfrm>
          <a:prstGeom prst="rect">
            <a:avLst/>
          </a:prstGeom>
        </p:spPr>
        <p:txBody>
          <a:bodyPr vert="horz" wrap="square" lIns="0" tIns="12700" rIns="0" bIns="0" rtlCol="0">
            <a:spAutoFit/>
          </a:bodyPr>
          <a:lstStyle/>
          <a:p>
            <a:pPr marL="12700" algn="ctr">
              <a:spcBef>
                <a:spcPts val="100"/>
              </a:spcBef>
            </a:pPr>
            <a:r>
              <a:rPr lang="en-US" sz="1600">
                <a:solidFill>
                  <a:srgbClr val="73D1F5"/>
                </a:solidFill>
                <a:latin typeface="Arial"/>
                <a:cs typeface="Arial"/>
              </a:rPr>
              <a:t>George Reinarman</a:t>
            </a:r>
            <a:endParaRPr sz="1600">
              <a:solidFill>
                <a:srgbClr val="73D1F5"/>
              </a:solidFill>
              <a:latin typeface="Arial"/>
              <a:cs typeface="Arial"/>
            </a:endParaRPr>
          </a:p>
        </p:txBody>
      </p:sp>
      <p:pic>
        <p:nvPicPr>
          <p:cNvPr id="4098" name="Picture 2" descr="Website Icon – Free Download, PNG and Vector">
            <a:extLst>
              <a:ext uri="{FF2B5EF4-FFF2-40B4-BE49-F238E27FC236}">
                <a16:creationId xmlns:a16="http://schemas.microsoft.com/office/drawing/2014/main" id="{A2AB2C2E-3BEE-4EED-BD26-384CC847910C}"/>
              </a:ext>
            </a:extLst>
          </p:cNvPr>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04800" y="5638799"/>
            <a:ext cx="934091" cy="93409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2D3451A-8F67-4718-9835-019498CB9995}"/>
              </a:ext>
            </a:extLst>
          </p:cNvPr>
          <p:cNvSpPr txBox="1"/>
          <p:nvPr/>
        </p:nvSpPr>
        <p:spPr>
          <a:xfrm>
            <a:off x="1371600" y="5875011"/>
            <a:ext cx="10820400" cy="461665"/>
          </a:xfrm>
          <a:prstGeom prst="rect">
            <a:avLst/>
          </a:prstGeom>
          <a:noFill/>
        </p:spPr>
        <p:txBody>
          <a:bodyPr wrap="square" rtlCol="0">
            <a:spAutoFit/>
          </a:bodyPr>
          <a:lstStyle/>
          <a:p>
            <a:r>
              <a:rPr lang="en-US" sz="2400">
                <a:solidFill>
                  <a:srgbClr val="CDCDCD"/>
                </a:solidFill>
              </a:rPr>
              <a:t>https://www.aaofoundation.net/awards-program/about-the-aaof-awards-program</a:t>
            </a:r>
          </a:p>
        </p:txBody>
      </p:sp>
      <p:pic>
        <p:nvPicPr>
          <p:cNvPr id="3" name="Picture 2" descr="A person with a mustache and glasses&#10;&#10;Description automatically generated with low confidence">
            <a:extLst>
              <a:ext uri="{FF2B5EF4-FFF2-40B4-BE49-F238E27FC236}">
                <a16:creationId xmlns:a16="http://schemas.microsoft.com/office/drawing/2014/main" id="{65DC5333-0B81-C5F4-ACC5-12DE3A74E82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18549" y="3127646"/>
            <a:ext cx="1412409" cy="1883212"/>
          </a:xfrm>
          <a:prstGeom prst="rect">
            <a:avLst/>
          </a:prstGeom>
        </p:spPr>
      </p:pic>
      <p:pic>
        <p:nvPicPr>
          <p:cNvPr id="13" name="Picture 12" descr="A qr code with a white background&#10;&#10;Description automatically generated with low confidence">
            <a:extLst>
              <a:ext uri="{FF2B5EF4-FFF2-40B4-BE49-F238E27FC236}">
                <a16:creationId xmlns:a16="http://schemas.microsoft.com/office/drawing/2014/main" id="{190AB561-3E90-8F5B-F765-68AA872951C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6800" y="3857778"/>
            <a:ext cx="1573204" cy="1573204"/>
          </a:xfrm>
          <a:prstGeom prst="rect">
            <a:avLst/>
          </a:prstGeom>
        </p:spPr>
      </p:pic>
    </p:spTree>
    <p:extLst>
      <p:ext uri="{BB962C8B-B14F-4D97-AF65-F5344CB8AC3E}">
        <p14:creationId xmlns:p14="http://schemas.microsoft.com/office/powerpoint/2010/main" val="15663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E7538A3-4C09-48C0-8C46-2661546DE10B}"/>
              </a:ext>
            </a:extLst>
          </p:cNvPr>
          <p:cNvSpPr txBox="1">
            <a:spLocks/>
          </p:cNvSpPr>
          <p:nvPr/>
        </p:nvSpPr>
        <p:spPr>
          <a:xfrm>
            <a:off x="3429000" y="228600"/>
            <a:ext cx="8893658" cy="1134285"/>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spc="5">
                <a:solidFill>
                  <a:srgbClr val="EBFF80"/>
                </a:solidFill>
                <a:latin typeface="Arial Black" panose="020B0A04020102020204" pitchFamily="34" charset="0"/>
              </a:rPr>
              <a:t>Funding </a:t>
            </a:r>
            <a:r>
              <a:rPr lang="en-US" sz="4000">
                <a:solidFill>
                  <a:srgbClr val="EBFF80"/>
                </a:solidFill>
                <a:latin typeface="Arial Black" panose="020B0A04020102020204" pitchFamily="34" charset="0"/>
              </a:rPr>
              <a:t>for the </a:t>
            </a:r>
          </a:p>
          <a:p>
            <a:pPr marL="12700">
              <a:spcBef>
                <a:spcPts val="105"/>
              </a:spcBef>
            </a:pPr>
            <a:r>
              <a:rPr lang="en-US" sz="4000" spc="-5">
                <a:solidFill>
                  <a:srgbClr val="EBFF80"/>
                </a:solidFill>
                <a:latin typeface="Arial Black" panose="020B0A04020102020204" pitchFamily="34" charset="0"/>
              </a:rPr>
              <a:t>2024</a:t>
            </a:r>
            <a:r>
              <a:rPr lang="en-US" sz="4000" spc="-65">
                <a:solidFill>
                  <a:srgbClr val="EBFF80"/>
                </a:solidFill>
                <a:latin typeface="Arial Black" panose="020B0A04020102020204" pitchFamily="34" charset="0"/>
              </a:rPr>
              <a:t> </a:t>
            </a:r>
            <a:r>
              <a:rPr lang="en-US" sz="4000" spc="5">
                <a:solidFill>
                  <a:srgbClr val="EBFF80"/>
                </a:solidFill>
                <a:latin typeface="Arial Black" panose="020B0A04020102020204" pitchFamily="34" charset="0"/>
              </a:rPr>
              <a:t>cycle</a:t>
            </a:r>
          </a:p>
        </p:txBody>
      </p:sp>
      <p:sp>
        <p:nvSpPr>
          <p:cNvPr id="5" name="object 3">
            <a:extLst>
              <a:ext uri="{FF2B5EF4-FFF2-40B4-BE49-F238E27FC236}">
                <a16:creationId xmlns:a16="http://schemas.microsoft.com/office/drawing/2014/main" id="{62534A8A-E681-4802-8159-52B10AF906DD}"/>
              </a:ext>
            </a:extLst>
          </p:cNvPr>
          <p:cNvSpPr txBox="1"/>
          <p:nvPr/>
        </p:nvSpPr>
        <p:spPr>
          <a:xfrm>
            <a:off x="3429000" y="1828800"/>
            <a:ext cx="8382000" cy="3543919"/>
          </a:xfrm>
          <a:prstGeom prst="rect">
            <a:avLst/>
          </a:prstGeom>
        </p:spPr>
        <p:txBody>
          <a:bodyPr vert="horz" wrap="square" lIns="0" tIns="45085" rIns="0" bIns="0" rtlCol="0">
            <a:spAutoFit/>
          </a:bodyPr>
          <a:lstStyle/>
          <a:p>
            <a:pPr marL="527050" indent="-514350">
              <a:spcBef>
                <a:spcPts val="355"/>
              </a:spcBef>
              <a:buFont typeface="+mj-lt"/>
              <a:buAutoNum type="arabicPeriod"/>
              <a:tabLst>
                <a:tab pos="241300" algn="l"/>
              </a:tabLst>
            </a:pPr>
            <a:r>
              <a:rPr lang="en-US" sz="2000" spc="-15">
                <a:solidFill>
                  <a:srgbClr val="73D1F5"/>
                </a:solidFill>
                <a:latin typeface="Arial"/>
                <a:cs typeface="Arial"/>
              </a:rPr>
              <a:t>Funding amounts for the following</a:t>
            </a:r>
          </a:p>
          <a:p>
            <a:pPr marL="984250" lvl="1" indent="-514350">
              <a:spcBef>
                <a:spcPts val="355"/>
              </a:spcBef>
              <a:buFont typeface="+mj-lt"/>
              <a:buAutoNum type="alphaLcPeriod"/>
              <a:tabLst>
                <a:tab pos="241300" algn="l"/>
              </a:tabLst>
            </a:pPr>
            <a:r>
              <a:rPr lang="en-US" sz="2000" spc="-15">
                <a:solidFill>
                  <a:srgbClr val="73D1F5"/>
                </a:solidFill>
                <a:latin typeface="Arial"/>
                <a:cs typeface="Arial"/>
              </a:rPr>
              <a:t>OFDFA – $30,000 with a cap on salary of $20,000</a:t>
            </a:r>
          </a:p>
          <a:p>
            <a:pPr marL="984250" lvl="1" indent="-514350">
              <a:spcBef>
                <a:spcPts val="355"/>
              </a:spcBef>
              <a:buFont typeface="+mj-lt"/>
              <a:buAutoNum type="alphaLcPeriod"/>
              <a:tabLst>
                <a:tab pos="241300" algn="l"/>
              </a:tabLst>
            </a:pPr>
            <a:r>
              <a:rPr lang="en-US" sz="2000" spc="-15">
                <a:solidFill>
                  <a:srgbClr val="73D1F5"/>
                </a:solidFill>
                <a:latin typeface="Arial"/>
                <a:cs typeface="Arial"/>
              </a:rPr>
              <a:t>BRA – $40,000</a:t>
            </a:r>
          </a:p>
          <a:p>
            <a:pPr marL="984250" lvl="1" indent="-514350">
              <a:spcBef>
                <a:spcPts val="355"/>
              </a:spcBef>
              <a:buFont typeface="+mj-lt"/>
              <a:buAutoNum type="alphaLcPeriod"/>
              <a:tabLst>
                <a:tab pos="241300" algn="l"/>
              </a:tabLst>
            </a:pPr>
            <a:r>
              <a:rPr lang="en-US" sz="2000" spc="-15">
                <a:solidFill>
                  <a:srgbClr val="73D1F5"/>
                </a:solidFill>
                <a:latin typeface="Arial"/>
                <a:cs typeface="Arial"/>
              </a:rPr>
              <a:t>RAA – $6,000 </a:t>
            </a:r>
          </a:p>
          <a:p>
            <a:pPr marL="984250" lvl="1" indent="-514350">
              <a:spcBef>
                <a:spcPts val="355"/>
              </a:spcBef>
              <a:buFont typeface="+mj-lt"/>
              <a:buAutoNum type="alphaLcPeriod"/>
              <a:tabLst>
                <a:tab pos="241300" algn="l"/>
              </a:tabLst>
            </a:pPr>
            <a:r>
              <a:rPr lang="en-US" sz="2000" spc="-15">
                <a:solidFill>
                  <a:srgbClr val="73D1F5"/>
                </a:solidFill>
                <a:latin typeface="Arial"/>
                <a:cs typeface="Arial"/>
              </a:rPr>
              <a:t>CA – $25,000 per year; maximum of 3 years. (Type 4 CA,  $50,000 max – see CA General Description)</a:t>
            </a:r>
          </a:p>
          <a:p>
            <a:pPr marL="984250" lvl="1" indent="-514350">
              <a:spcBef>
                <a:spcPts val="355"/>
              </a:spcBef>
              <a:buFont typeface="+mj-lt"/>
              <a:buAutoNum type="alphaLcPeriod"/>
              <a:tabLst>
                <a:tab pos="241300" algn="l"/>
              </a:tabLst>
            </a:pPr>
            <a:r>
              <a:rPr lang="en-US" sz="2000" spc="-15">
                <a:solidFill>
                  <a:srgbClr val="73D1F5"/>
                </a:solidFill>
                <a:latin typeface="Arial"/>
                <a:cs typeface="Arial"/>
              </a:rPr>
              <a:t>PFA  – $50,000 per year; maximum of 2 years. (One  proposal per year per program) </a:t>
            </a:r>
          </a:p>
          <a:p>
            <a:pPr marL="984250" lvl="1" indent="-514350">
              <a:spcBef>
                <a:spcPts val="355"/>
              </a:spcBef>
              <a:buFont typeface="+mj-lt"/>
              <a:buAutoNum type="alphaLcPeriod"/>
              <a:tabLst>
                <a:tab pos="241300" algn="l"/>
              </a:tabLst>
            </a:pPr>
            <a:r>
              <a:rPr lang="en-US" sz="2000" spc="-15">
                <a:solidFill>
                  <a:srgbClr val="73D1F5"/>
                </a:solidFill>
                <a:latin typeface="Arial"/>
                <a:cs typeface="Arial"/>
              </a:rPr>
              <a:t>PARC application deadline moved to October 13, 2023</a:t>
            </a:r>
          </a:p>
          <a:p>
            <a:pPr marL="527050" indent="-514350">
              <a:spcBef>
                <a:spcPts val="355"/>
              </a:spcBef>
              <a:buFont typeface="+mj-lt"/>
              <a:buAutoNum type="arabicPeriod"/>
              <a:tabLst>
                <a:tab pos="241300" algn="l"/>
              </a:tabLst>
            </a:pPr>
            <a:endParaRPr lang="en-US" sz="2400" spc="-15">
              <a:solidFill>
                <a:srgbClr val="73D1F5"/>
              </a:solidFill>
              <a:latin typeface="Arial"/>
              <a:cs typeface="Arial"/>
            </a:endParaRPr>
          </a:p>
        </p:txBody>
      </p:sp>
    </p:spTree>
    <p:extLst>
      <p:ext uri="{BB962C8B-B14F-4D97-AF65-F5344CB8AC3E}">
        <p14:creationId xmlns:p14="http://schemas.microsoft.com/office/powerpoint/2010/main" val="70932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7AE44E57-DFB8-40F1-9207-0B4AADF127F9}"/>
              </a:ext>
            </a:extLst>
          </p:cNvPr>
          <p:cNvSpPr txBox="1">
            <a:spLocks/>
          </p:cNvSpPr>
          <p:nvPr/>
        </p:nvSpPr>
        <p:spPr>
          <a:xfrm>
            <a:off x="4419600" y="-51934"/>
            <a:ext cx="7315200" cy="2102370"/>
          </a:xfrm>
          <a:prstGeom prst="rect">
            <a:avLst/>
          </a:prstGeom>
        </p:spPr>
        <p:txBody>
          <a:bodyPr vert="horz" wrap="square" lIns="0" tIns="9715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642110" marR="5080" indent="-1630045" algn="r">
              <a:lnSpc>
                <a:spcPts val="5290"/>
              </a:lnSpc>
              <a:spcBef>
                <a:spcPts val="765"/>
              </a:spcBef>
            </a:pPr>
            <a:r>
              <a:rPr lang="en-US" sz="4000" b="1" spc="-5">
                <a:solidFill>
                  <a:srgbClr val="FFFFFF"/>
                </a:solidFill>
                <a:latin typeface="Arial Black" panose="020B0A04020102020204" pitchFamily="34" charset="0"/>
              </a:rPr>
              <a:t>Guide to the 2024 Cycle for  Applicants &amp;</a:t>
            </a:r>
            <a:r>
              <a:rPr lang="en-US" sz="4000" b="1" spc="-45">
                <a:solidFill>
                  <a:srgbClr val="FFFFFF"/>
                </a:solidFill>
                <a:latin typeface="Arial Black" panose="020B0A04020102020204" pitchFamily="34" charset="0"/>
              </a:rPr>
              <a:t> </a:t>
            </a:r>
            <a:r>
              <a:rPr lang="en-US" sz="4000" b="1" spc="-5">
                <a:solidFill>
                  <a:srgbClr val="FFFFFF"/>
                </a:solidFill>
                <a:latin typeface="Arial Black" panose="020B0A04020102020204" pitchFamily="34" charset="0"/>
              </a:rPr>
              <a:t>Mentors</a:t>
            </a:r>
            <a:endParaRPr lang="en-US" sz="4000">
              <a:solidFill>
                <a:srgbClr val="FFFFFF"/>
              </a:solidFill>
              <a:latin typeface="Arial Black" panose="020B0A04020102020204" pitchFamily="34" charset="0"/>
            </a:endParaRPr>
          </a:p>
        </p:txBody>
      </p:sp>
      <p:sp>
        <p:nvSpPr>
          <p:cNvPr id="7" name="object 3">
            <a:extLst>
              <a:ext uri="{FF2B5EF4-FFF2-40B4-BE49-F238E27FC236}">
                <a16:creationId xmlns:a16="http://schemas.microsoft.com/office/drawing/2014/main" id="{13D7AA15-FEC2-42B8-B043-869C0CEEB30C}"/>
              </a:ext>
            </a:extLst>
          </p:cNvPr>
          <p:cNvSpPr txBox="1"/>
          <p:nvPr/>
        </p:nvSpPr>
        <p:spPr>
          <a:xfrm>
            <a:off x="3505200" y="1828800"/>
            <a:ext cx="7315200" cy="4029949"/>
          </a:xfrm>
          <a:prstGeom prst="rect">
            <a:avLst/>
          </a:prstGeom>
        </p:spPr>
        <p:txBody>
          <a:bodyPr vert="horz" wrap="square" lIns="0" tIns="97155" rIns="0" bIns="0" rtlCol="0">
            <a:spAutoFit/>
          </a:bodyPr>
          <a:lstStyle/>
          <a:p>
            <a:pPr marL="241300" indent="-228600">
              <a:spcBef>
                <a:spcPts val="765"/>
              </a:spcBef>
              <a:buChar char="•"/>
              <a:tabLst>
                <a:tab pos="241300" algn="l"/>
              </a:tabLst>
            </a:pPr>
            <a:r>
              <a:rPr sz="2800" spc="-10">
                <a:solidFill>
                  <a:srgbClr val="73D1F5"/>
                </a:solidFill>
                <a:latin typeface="Arial"/>
                <a:cs typeface="Arial"/>
              </a:rPr>
              <a:t>Workshop</a:t>
            </a:r>
            <a:r>
              <a:rPr sz="2800" spc="-5">
                <a:solidFill>
                  <a:srgbClr val="73D1F5"/>
                </a:solidFill>
                <a:latin typeface="Arial"/>
                <a:cs typeface="Arial"/>
              </a:rPr>
              <a:t> Goals</a:t>
            </a:r>
            <a:endParaRPr sz="2800">
              <a:solidFill>
                <a:srgbClr val="73D1F5"/>
              </a:solidFill>
              <a:latin typeface="Arial"/>
              <a:cs typeface="Arial"/>
            </a:endParaRPr>
          </a:p>
          <a:p>
            <a:pPr marL="241300" indent="-228600">
              <a:spcBef>
                <a:spcPts val="665"/>
              </a:spcBef>
              <a:buChar char="•"/>
              <a:tabLst>
                <a:tab pos="241300" algn="l"/>
              </a:tabLst>
            </a:pPr>
            <a:r>
              <a:rPr sz="2800" spc="-10">
                <a:solidFill>
                  <a:srgbClr val="73D1F5"/>
                </a:solidFill>
                <a:latin typeface="Arial"/>
                <a:cs typeface="Arial"/>
              </a:rPr>
              <a:t>AAOF </a:t>
            </a:r>
            <a:r>
              <a:rPr sz="2800" spc="-5">
                <a:solidFill>
                  <a:srgbClr val="73D1F5"/>
                </a:solidFill>
                <a:latin typeface="Arial"/>
                <a:cs typeface="Arial"/>
              </a:rPr>
              <a:t>Mission &amp;</a:t>
            </a:r>
            <a:r>
              <a:rPr sz="2800" spc="-150">
                <a:solidFill>
                  <a:srgbClr val="73D1F5"/>
                </a:solidFill>
                <a:latin typeface="Arial"/>
                <a:cs typeface="Arial"/>
              </a:rPr>
              <a:t> </a:t>
            </a:r>
            <a:r>
              <a:rPr sz="2800" spc="-5">
                <a:solidFill>
                  <a:srgbClr val="73D1F5"/>
                </a:solidFill>
                <a:latin typeface="Arial"/>
                <a:cs typeface="Arial"/>
              </a:rPr>
              <a:t>Achievements</a:t>
            </a:r>
            <a:endParaRPr sz="2800">
              <a:solidFill>
                <a:srgbClr val="73D1F5"/>
              </a:solidFill>
              <a:latin typeface="Arial"/>
              <a:cs typeface="Arial"/>
            </a:endParaRPr>
          </a:p>
          <a:p>
            <a:pPr marL="241300" indent="-228600">
              <a:spcBef>
                <a:spcPts val="670"/>
              </a:spcBef>
              <a:buChar char="•"/>
              <a:tabLst>
                <a:tab pos="241300" algn="l"/>
              </a:tabLst>
            </a:pPr>
            <a:r>
              <a:rPr sz="2800" b="1" spc="-15">
                <a:solidFill>
                  <a:srgbClr val="EBFF80"/>
                </a:solidFill>
                <a:latin typeface="Arial"/>
                <a:cs typeface="Arial"/>
              </a:rPr>
              <a:t>Award </a:t>
            </a:r>
            <a:r>
              <a:rPr sz="2800" b="1" spc="-35">
                <a:solidFill>
                  <a:srgbClr val="EBFF80"/>
                </a:solidFill>
                <a:latin typeface="Arial"/>
                <a:cs typeface="Arial"/>
              </a:rPr>
              <a:t>Types </a:t>
            </a:r>
            <a:r>
              <a:rPr sz="2800" b="1" spc="-5">
                <a:solidFill>
                  <a:srgbClr val="EBFF80"/>
                </a:solidFill>
                <a:latin typeface="Arial"/>
                <a:cs typeface="Arial"/>
              </a:rPr>
              <a:t>&amp; Eligibility</a:t>
            </a:r>
            <a:r>
              <a:rPr sz="2800" b="1" spc="35">
                <a:solidFill>
                  <a:srgbClr val="EBFF80"/>
                </a:solidFill>
                <a:latin typeface="Arial"/>
                <a:cs typeface="Arial"/>
              </a:rPr>
              <a:t> </a:t>
            </a:r>
            <a:r>
              <a:rPr sz="2800" b="1" spc="-5">
                <a:solidFill>
                  <a:srgbClr val="EBFF80"/>
                </a:solidFill>
                <a:latin typeface="Arial"/>
                <a:cs typeface="Arial"/>
              </a:rPr>
              <a:t>Criteria</a:t>
            </a:r>
            <a:endParaRPr sz="2800" b="1">
              <a:solidFill>
                <a:srgbClr val="EBFF80"/>
              </a:solidFill>
              <a:latin typeface="Arial"/>
              <a:cs typeface="Arial"/>
            </a:endParaRPr>
          </a:p>
          <a:p>
            <a:pPr marL="241300" indent="-228600">
              <a:spcBef>
                <a:spcPts val="660"/>
              </a:spcBef>
              <a:buChar char="•"/>
              <a:tabLst>
                <a:tab pos="241300" algn="l"/>
              </a:tabLst>
            </a:pPr>
            <a:r>
              <a:rPr sz="2800" b="1" spc="-105">
                <a:solidFill>
                  <a:srgbClr val="EBFF80"/>
                </a:solidFill>
                <a:latin typeface="Arial"/>
                <a:cs typeface="Arial"/>
              </a:rPr>
              <a:t>11 </a:t>
            </a:r>
            <a:r>
              <a:rPr sz="2800" b="1">
                <a:solidFill>
                  <a:srgbClr val="EBFF80"/>
                </a:solidFill>
                <a:latin typeface="Arial"/>
                <a:cs typeface="Arial"/>
              </a:rPr>
              <a:t>Required</a:t>
            </a:r>
            <a:r>
              <a:rPr sz="2800" b="1" spc="110">
                <a:solidFill>
                  <a:srgbClr val="EBFF80"/>
                </a:solidFill>
                <a:latin typeface="Arial"/>
                <a:cs typeface="Arial"/>
              </a:rPr>
              <a:t> </a:t>
            </a:r>
            <a:r>
              <a:rPr sz="2800" b="1" spc="-5">
                <a:solidFill>
                  <a:srgbClr val="EBFF80"/>
                </a:solidFill>
                <a:latin typeface="Arial"/>
                <a:cs typeface="Arial"/>
              </a:rPr>
              <a:t>Components</a:t>
            </a:r>
            <a:endParaRPr sz="2800" b="1">
              <a:solidFill>
                <a:srgbClr val="EBFF80"/>
              </a:solidFill>
              <a:latin typeface="Arial"/>
              <a:cs typeface="Arial"/>
            </a:endParaRPr>
          </a:p>
          <a:p>
            <a:pPr marL="241300" indent="-228600">
              <a:spcBef>
                <a:spcPts val="660"/>
              </a:spcBef>
              <a:buChar char="•"/>
              <a:tabLst>
                <a:tab pos="241300" algn="l"/>
              </a:tabLst>
            </a:pPr>
            <a:r>
              <a:rPr sz="2800" spc="-5">
                <a:solidFill>
                  <a:srgbClr val="73D1F5"/>
                </a:solidFill>
                <a:latin typeface="Arial"/>
                <a:cs typeface="Arial"/>
              </a:rPr>
              <a:t>Review Process &amp;</a:t>
            </a:r>
            <a:r>
              <a:rPr sz="2800">
                <a:solidFill>
                  <a:srgbClr val="73D1F5"/>
                </a:solidFill>
                <a:latin typeface="Arial"/>
                <a:cs typeface="Arial"/>
              </a:rPr>
              <a:t> </a:t>
            </a:r>
            <a:r>
              <a:rPr sz="2800" spc="-5">
                <a:solidFill>
                  <a:srgbClr val="73D1F5"/>
                </a:solidFill>
                <a:latin typeface="Arial"/>
                <a:cs typeface="Arial"/>
              </a:rPr>
              <a:t>Criteria</a:t>
            </a:r>
            <a:endParaRPr sz="2800">
              <a:solidFill>
                <a:srgbClr val="73D1F5"/>
              </a:solidFill>
              <a:latin typeface="Arial"/>
              <a:cs typeface="Arial"/>
            </a:endParaRPr>
          </a:p>
          <a:p>
            <a:pPr marL="241300" marR="5080" indent="-228600">
              <a:lnSpc>
                <a:spcPts val="3030"/>
              </a:lnSpc>
              <a:spcBef>
                <a:spcPts val="1050"/>
              </a:spcBef>
              <a:buChar char="•"/>
              <a:tabLst>
                <a:tab pos="241300" algn="l"/>
              </a:tabLst>
            </a:pPr>
            <a:r>
              <a:rPr sz="2800" spc="-70">
                <a:solidFill>
                  <a:srgbClr val="73D1F5"/>
                </a:solidFill>
                <a:latin typeface="Arial"/>
                <a:cs typeface="Arial"/>
              </a:rPr>
              <a:t>Your </a:t>
            </a:r>
            <a:r>
              <a:rPr sz="2800" spc="-5">
                <a:solidFill>
                  <a:srgbClr val="73D1F5"/>
                </a:solidFill>
                <a:latin typeface="Arial"/>
                <a:cs typeface="Arial"/>
              </a:rPr>
              <a:t>Role &amp; </a:t>
            </a:r>
            <a:r>
              <a:rPr sz="2800" spc="-70">
                <a:solidFill>
                  <a:srgbClr val="73D1F5"/>
                </a:solidFill>
                <a:latin typeface="Arial"/>
                <a:cs typeface="Arial"/>
              </a:rPr>
              <a:t>Your </a:t>
            </a:r>
            <a:r>
              <a:rPr sz="2800">
                <a:solidFill>
                  <a:srgbClr val="73D1F5"/>
                </a:solidFill>
                <a:latin typeface="Arial"/>
                <a:cs typeface="Arial"/>
              </a:rPr>
              <a:t>Mentors’/Chair’s </a:t>
            </a:r>
            <a:r>
              <a:rPr sz="2800" spc="-5">
                <a:solidFill>
                  <a:srgbClr val="73D1F5"/>
                </a:solidFill>
                <a:latin typeface="Arial"/>
                <a:cs typeface="Arial"/>
              </a:rPr>
              <a:t>Roles </a:t>
            </a:r>
            <a:r>
              <a:rPr sz="2800" spc="-10">
                <a:solidFill>
                  <a:srgbClr val="73D1F5"/>
                </a:solidFill>
                <a:latin typeface="Arial"/>
                <a:cs typeface="Arial"/>
              </a:rPr>
              <a:t>in  </a:t>
            </a:r>
            <a:r>
              <a:rPr sz="2800" spc="-5">
                <a:solidFill>
                  <a:srgbClr val="73D1F5"/>
                </a:solidFill>
                <a:latin typeface="Arial"/>
                <a:cs typeface="Arial"/>
              </a:rPr>
              <a:t>Ensuring </a:t>
            </a:r>
            <a:r>
              <a:rPr sz="2800" spc="-70">
                <a:solidFill>
                  <a:srgbClr val="73D1F5"/>
                </a:solidFill>
                <a:latin typeface="Arial"/>
                <a:cs typeface="Arial"/>
              </a:rPr>
              <a:t>Your</a:t>
            </a:r>
            <a:r>
              <a:rPr sz="2800" spc="-45">
                <a:solidFill>
                  <a:srgbClr val="73D1F5"/>
                </a:solidFill>
                <a:latin typeface="Arial"/>
                <a:cs typeface="Arial"/>
              </a:rPr>
              <a:t> </a:t>
            </a:r>
            <a:r>
              <a:rPr sz="2800" spc="-5">
                <a:solidFill>
                  <a:srgbClr val="73D1F5"/>
                </a:solidFill>
                <a:latin typeface="Arial"/>
                <a:cs typeface="Arial"/>
              </a:rPr>
              <a:t>Success</a:t>
            </a:r>
            <a:endParaRPr sz="2800">
              <a:solidFill>
                <a:srgbClr val="73D1F5"/>
              </a:solidFill>
              <a:latin typeface="Arial"/>
              <a:cs typeface="Arial"/>
            </a:endParaRPr>
          </a:p>
          <a:p>
            <a:pPr marL="241300" indent="-228600">
              <a:spcBef>
                <a:spcPts val="610"/>
              </a:spcBef>
              <a:buChar char="•"/>
              <a:tabLst>
                <a:tab pos="241300" algn="l"/>
              </a:tabLst>
            </a:pPr>
            <a:r>
              <a:rPr sz="2800" spc="-5">
                <a:solidFill>
                  <a:srgbClr val="73D1F5"/>
                </a:solidFill>
                <a:latin typeface="Arial"/>
                <a:cs typeface="Arial"/>
              </a:rPr>
              <a:t>Questions &amp;</a:t>
            </a:r>
            <a:r>
              <a:rPr sz="2800" spc="-155">
                <a:solidFill>
                  <a:srgbClr val="73D1F5"/>
                </a:solidFill>
                <a:latin typeface="Arial"/>
                <a:cs typeface="Arial"/>
              </a:rPr>
              <a:t> </a:t>
            </a:r>
            <a:r>
              <a:rPr sz="2800" spc="-5">
                <a:solidFill>
                  <a:srgbClr val="73D1F5"/>
                </a:solidFill>
                <a:latin typeface="Arial"/>
                <a:cs typeface="Arial"/>
              </a:rPr>
              <a:t>Answers</a:t>
            </a:r>
            <a:endParaRPr sz="2800">
              <a:solidFill>
                <a:srgbClr val="73D1F5"/>
              </a:solidFill>
              <a:latin typeface="Arial"/>
              <a:cs typeface="Arial"/>
            </a:endParaRPr>
          </a:p>
        </p:txBody>
      </p:sp>
    </p:spTree>
    <p:extLst>
      <p:ext uri="{BB962C8B-B14F-4D97-AF65-F5344CB8AC3E}">
        <p14:creationId xmlns:p14="http://schemas.microsoft.com/office/powerpoint/2010/main" val="2360013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37646B-084B-4E81-8E27-70FC95AA510B}"/>
              </a:ext>
            </a:extLst>
          </p:cNvPr>
          <p:cNvSpPr>
            <a:spLocks noGrp="1"/>
          </p:cNvSpPr>
          <p:nvPr>
            <p:ph type="subTitle" idx="1"/>
          </p:nvPr>
        </p:nvSpPr>
        <p:spPr>
          <a:xfrm>
            <a:off x="762000" y="5029200"/>
            <a:ext cx="7620000" cy="1655762"/>
          </a:xfrm>
        </p:spPr>
        <p:txBody>
          <a:bodyPr/>
          <a:lstStyle/>
          <a:p>
            <a:pPr marL="342900" indent="-342900" algn="l">
              <a:buFont typeface="Arial" panose="020B0604020202020204" pitchFamily="34" charset="0"/>
              <a:buChar char="•"/>
            </a:pPr>
            <a:r>
              <a:rPr lang="en-US" sz="2800" spc="-5">
                <a:solidFill>
                  <a:srgbClr val="73D1F5"/>
                </a:solidFill>
                <a:latin typeface="Arial"/>
                <a:cs typeface="Arial"/>
              </a:rPr>
              <a:t>Distinction between </a:t>
            </a:r>
            <a:r>
              <a:rPr lang="en-US" sz="2800">
                <a:solidFill>
                  <a:srgbClr val="73D1F5"/>
                </a:solidFill>
                <a:latin typeface="Arial"/>
                <a:cs typeface="Arial"/>
              </a:rPr>
              <a:t>full-time, part-time and  </a:t>
            </a:r>
            <a:r>
              <a:rPr lang="en-US" sz="2800" spc="-5">
                <a:solidFill>
                  <a:srgbClr val="73D1F5"/>
                </a:solidFill>
                <a:latin typeface="Arial"/>
                <a:cs typeface="Arial"/>
              </a:rPr>
              <a:t>residents by </a:t>
            </a:r>
            <a:r>
              <a:rPr lang="en-US" sz="2800" spc="-15">
                <a:solidFill>
                  <a:srgbClr val="73D1F5"/>
                </a:solidFill>
                <a:latin typeface="Arial"/>
                <a:cs typeface="Arial"/>
              </a:rPr>
              <a:t>Award</a:t>
            </a:r>
            <a:r>
              <a:rPr lang="en-US" sz="2800" spc="-120">
                <a:solidFill>
                  <a:srgbClr val="73D1F5"/>
                </a:solidFill>
                <a:latin typeface="Arial"/>
                <a:cs typeface="Arial"/>
              </a:rPr>
              <a:t> </a:t>
            </a:r>
            <a:r>
              <a:rPr lang="en-US" sz="2800">
                <a:solidFill>
                  <a:srgbClr val="73D1F5"/>
                </a:solidFill>
                <a:latin typeface="Arial"/>
                <a:cs typeface="Arial"/>
              </a:rPr>
              <a:t>category</a:t>
            </a:r>
          </a:p>
          <a:p>
            <a:endParaRPr lang="en-US"/>
          </a:p>
        </p:txBody>
      </p:sp>
      <p:sp>
        <p:nvSpPr>
          <p:cNvPr id="4" name="object 2">
            <a:extLst>
              <a:ext uri="{FF2B5EF4-FFF2-40B4-BE49-F238E27FC236}">
                <a16:creationId xmlns:a16="http://schemas.microsoft.com/office/drawing/2014/main" id="{EFF6781C-8612-41D2-A9BB-2601DE3712C2}"/>
              </a:ext>
            </a:extLst>
          </p:cNvPr>
          <p:cNvSpPr txBox="1">
            <a:spLocks/>
          </p:cNvSpPr>
          <p:nvPr/>
        </p:nvSpPr>
        <p:spPr>
          <a:xfrm>
            <a:off x="4191000" y="-33460"/>
            <a:ext cx="8207858" cy="1582933"/>
          </a:xfrm>
          <a:prstGeom prst="rect">
            <a:avLst/>
          </a:prstGeom>
        </p:spPr>
        <p:txBody>
          <a:bodyPr vert="horz" wrap="square" lIns="0" tIns="3001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marR="5080">
              <a:lnSpc>
                <a:spcPts val="4760"/>
              </a:lnSpc>
              <a:spcBef>
                <a:spcPts val="695"/>
              </a:spcBef>
            </a:pPr>
            <a:r>
              <a:rPr lang="en-US" sz="4800" spc="-15">
                <a:solidFill>
                  <a:srgbClr val="FFFFFF"/>
                </a:solidFill>
                <a:latin typeface="Arial Black" panose="020B0A04020102020204" pitchFamily="34" charset="0"/>
              </a:rPr>
              <a:t>Award </a:t>
            </a:r>
            <a:r>
              <a:rPr lang="en-US" sz="4800" spc="-50">
                <a:solidFill>
                  <a:srgbClr val="FFFFFF"/>
                </a:solidFill>
                <a:latin typeface="Arial Black" panose="020B0A04020102020204" pitchFamily="34" charset="0"/>
              </a:rPr>
              <a:t>Types </a:t>
            </a:r>
            <a:r>
              <a:rPr lang="en-US" sz="4800">
                <a:solidFill>
                  <a:srgbClr val="FFFFFF"/>
                </a:solidFill>
                <a:latin typeface="Arial Black" panose="020B0A04020102020204" pitchFamily="34" charset="0"/>
              </a:rPr>
              <a:t>&amp;</a:t>
            </a:r>
            <a:r>
              <a:rPr lang="en-US" sz="4800" spc="-85">
                <a:solidFill>
                  <a:srgbClr val="FFFFFF"/>
                </a:solidFill>
                <a:latin typeface="Arial Black" panose="020B0A04020102020204" pitchFamily="34" charset="0"/>
              </a:rPr>
              <a:t> </a:t>
            </a:r>
            <a:r>
              <a:rPr lang="en-US" sz="4800">
                <a:solidFill>
                  <a:srgbClr val="FFFFFF"/>
                </a:solidFill>
                <a:latin typeface="Arial Black" panose="020B0A04020102020204" pitchFamily="34" charset="0"/>
              </a:rPr>
              <a:t>Eligibility  Criteria</a:t>
            </a:r>
          </a:p>
        </p:txBody>
      </p:sp>
      <p:sp>
        <p:nvSpPr>
          <p:cNvPr id="5" name="object 3">
            <a:extLst>
              <a:ext uri="{FF2B5EF4-FFF2-40B4-BE49-F238E27FC236}">
                <a16:creationId xmlns:a16="http://schemas.microsoft.com/office/drawing/2014/main" id="{63B9BF5A-6544-467D-B3D7-40C186361275}"/>
              </a:ext>
            </a:extLst>
          </p:cNvPr>
          <p:cNvSpPr txBox="1"/>
          <p:nvPr/>
        </p:nvSpPr>
        <p:spPr>
          <a:xfrm>
            <a:off x="3505200" y="1600200"/>
            <a:ext cx="8534400" cy="3318216"/>
          </a:xfrm>
          <a:prstGeom prst="rect">
            <a:avLst/>
          </a:prstGeom>
        </p:spPr>
        <p:txBody>
          <a:bodyPr vert="horz" wrap="square" lIns="0" tIns="45085" rIns="0" bIns="0" rtlCol="0">
            <a:spAutoFit/>
          </a:bodyPr>
          <a:lstStyle/>
          <a:p>
            <a:pPr marL="241300" indent="-228600">
              <a:spcBef>
                <a:spcPts val="355"/>
              </a:spcBef>
              <a:buChar char="•"/>
              <a:tabLst>
                <a:tab pos="241300" algn="l"/>
              </a:tabLst>
            </a:pPr>
            <a:r>
              <a:rPr sz="2800" spc="-5">
                <a:solidFill>
                  <a:srgbClr val="73D1F5"/>
                </a:solidFill>
                <a:latin typeface="Arial"/>
                <a:cs typeface="Arial"/>
              </a:rPr>
              <a:t>All </a:t>
            </a:r>
            <a:r>
              <a:rPr sz="2800" spc="-15">
                <a:solidFill>
                  <a:srgbClr val="73D1F5"/>
                </a:solidFill>
                <a:latin typeface="Arial"/>
                <a:cs typeface="Arial"/>
              </a:rPr>
              <a:t>Award</a:t>
            </a:r>
            <a:r>
              <a:rPr sz="2800" spc="-140">
                <a:solidFill>
                  <a:srgbClr val="73D1F5"/>
                </a:solidFill>
                <a:latin typeface="Arial"/>
                <a:cs typeface="Arial"/>
              </a:rPr>
              <a:t> </a:t>
            </a:r>
            <a:r>
              <a:rPr sz="2800">
                <a:solidFill>
                  <a:srgbClr val="73D1F5"/>
                </a:solidFill>
                <a:latin typeface="Arial"/>
                <a:cs typeface="Arial"/>
              </a:rPr>
              <a:t>Categories</a:t>
            </a:r>
            <a:r>
              <a:rPr lang="en-US" sz="2800">
                <a:solidFill>
                  <a:srgbClr val="73D1F5"/>
                </a:solidFill>
                <a:latin typeface="Arial"/>
                <a:cs typeface="Arial"/>
              </a:rPr>
              <a:t> </a:t>
            </a:r>
          </a:p>
          <a:p>
            <a:pPr marL="698500" lvl="1" indent="-228600">
              <a:spcBef>
                <a:spcPts val="355"/>
              </a:spcBef>
              <a:buFontTx/>
              <a:buChar char="•"/>
              <a:tabLst>
                <a:tab pos="241300" algn="l"/>
              </a:tabLst>
            </a:pPr>
            <a:r>
              <a:rPr lang="en-US" sz="2800" spc="-5">
                <a:solidFill>
                  <a:srgbClr val="73D1F5"/>
                </a:solidFill>
                <a:latin typeface="Arial"/>
                <a:cs typeface="Arial"/>
              </a:rPr>
              <a:t>Commitment </a:t>
            </a:r>
            <a:r>
              <a:rPr lang="en-US" sz="2800">
                <a:solidFill>
                  <a:srgbClr val="73D1F5"/>
                </a:solidFill>
                <a:latin typeface="Arial"/>
                <a:cs typeface="Arial"/>
              </a:rPr>
              <a:t>to </a:t>
            </a:r>
            <a:r>
              <a:rPr lang="en-US" sz="2800" spc="-5">
                <a:solidFill>
                  <a:srgbClr val="73D1F5"/>
                </a:solidFill>
                <a:latin typeface="Arial"/>
                <a:cs typeface="Arial"/>
              </a:rPr>
              <a:t>academic career  (teaching/research)</a:t>
            </a:r>
          </a:p>
          <a:p>
            <a:pPr marL="698500" lvl="1" indent="-228600">
              <a:spcBef>
                <a:spcPts val="355"/>
              </a:spcBef>
              <a:buFontTx/>
              <a:buChar char="•"/>
              <a:tabLst>
                <a:tab pos="241300" algn="l"/>
              </a:tabLst>
            </a:pPr>
            <a:r>
              <a:rPr lang="en-US" sz="2800" spc="-5">
                <a:solidFill>
                  <a:srgbClr val="73D1F5"/>
                </a:solidFill>
                <a:latin typeface="Arial"/>
                <a:cs typeface="Arial"/>
              </a:rPr>
              <a:t>US/Canadian institutions</a:t>
            </a:r>
          </a:p>
          <a:p>
            <a:pPr marL="241300" indent="-228600">
              <a:spcBef>
                <a:spcPts val="355"/>
              </a:spcBef>
              <a:buFontTx/>
              <a:buChar char="•"/>
              <a:tabLst>
                <a:tab pos="241300" algn="l"/>
              </a:tabLst>
            </a:pPr>
            <a:r>
              <a:rPr lang="en-US" sz="2800" spc="-5">
                <a:solidFill>
                  <a:srgbClr val="73D1F5"/>
                </a:solidFill>
                <a:latin typeface="Arial"/>
                <a:cs typeface="Arial"/>
              </a:rPr>
              <a:t>Fellowships (OFDFA, PFA), BRA, CA</a:t>
            </a:r>
          </a:p>
          <a:p>
            <a:pPr marL="698500" lvl="1" indent="-228600">
              <a:spcBef>
                <a:spcPts val="355"/>
              </a:spcBef>
              <a:buFontTx/>
              <a:buChar char="•"/>
              <a:tabLst>
                <a:tab pos="241300" algn="l"/>
              </a:tabLst>
            </a:pPr>
            <a:r>
              <a:rPr lang="en-US" sz="2800" spc="-5">
                <a:solidFill>
                  <a:srgbClr val="73D1F5"/>
                </a:solidFill>
                <a:latin typeface="Arial"/>
                <a:cs typeface="Arial"/>
              </a:rPr>
              <a:t>US/Canadian citizens</a:t>
            </a:r>
          </a:p>
          <a:p>
            <a:pPr marL="698500" lvl="1" indent="-228600">
              <a:spcBef>
                <a:spcPts val="355"/>
              </a:spcBef>
              <a:buFontTx/>
              <a:buChar char="•"/>
              <a:tabLst>
                <a:tab pos="241300" algn="l"/>
              </a:tabLst>
            </a:pPr>
            <a:r>
              <a:rPr lang="en-US" sz="2800" spc="-5">
                <a:solidFill>
                  <a:srgbClr val="73D1F5"/>
                </a:solidFill>
                <a:latin typeface="Arial"/>
                <a:cs typeface="Arial"/>
              </a:rPr>
              <a:t>Green-card holders/applicants</a:t>
            </a:r>
          </a:p>
        </p:txBody>
      </p:sp>
    </p:spTree>
    <p:extLst>
      <p:ext uri="{BB962C8B-B14F-4D97-AF65-F5344CB8AC3E}">
        <p14:creationId xmlns:p14="http://schemas.microsoft.com/office/powerpoint/2010/main" val="347150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C072A00F-FE86-4F1B-A5E1-07F186736E39}"/>
              </a:ext>
            </a:extLst>
          </p:cNvPr>
          <p:cNvSpPr txBox="1">
            <a:spLocks/>
          </p:cNvSpPr>
          <p:nvPr/>
        </p:nvSpPr>
        <p:spPr>
          <a:xfrm>
            <a:off x="2895600" y="139576"/>
            <a:ext cx="9524999" cy="1134285"/>
          </a:xfrm>
          <a:prstGeom prst="rect">
            <a:avLst/>
          </a:prstGeom>
        </p:spPr>
        <p:txBody>
          <a:bodyPr vert="horz" wrap="square" lIns="0" tIns="1333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spcBef>
                <a:spcPts val="105"/>
              </a:spcBef>
            </a:pPr>
            <a:r>
              <a:rPr lang="en-US" sz="4000">
                <a:solidFill>
                  <a:srgbClr val="FFFFFF"/>
                </a:solidFill>
                <a:latin typeface="Arial Black" panose="020B0A04020102020204" pitchFamily="34" charset="0"/>
              </a:rPr>
              <a:t>New Application</a:t>
            </a:r>
            <a:r>
              <a:rPr lang="en-US" sz="4000" spc="-60">
                <a:solidFill>
                  <a:srgbClr val="FFFFFF"/>
                </a:solidFill>
                <a:latin typeface="Arial Black" panose="020B0A04020102020204" pitchFamily="34" charset="0"/>
              </a:rPr>
              <a:t> </a:t>
            </a:r>
          </a:p>
          <a:p>
            <a:pPr marL="12700">
              <a:spcBef>
                <a:spcPts val="105"/>
              </a:spcBef>
            </a:pPr>
            <a:r>
              <a:rPr lang="en-US" sz="4000">
                <a:solidFill>
                  <a:srgbClr val="FFFFFF"/>
                </a:solidFill>
                <a:latin typeface="Arial Black" panose="020B0A04020102020204" pitchFamily="34" charset="0"/>
              </a:rPr>
              <a:t>Submission Process</a:t>
            </a:r>
          </a:p>
        </p:txBody>
      </p:sp>
      <p:sp>
        <p:nvSpPr>
          <p:cNvPr id="6" name="object 3">
            <a:extLst>
              <a:ext uri="{FF2B5EF4-FFF2-40B4-BE49-F238E27FC236}">
                <a16:creationId xmlns:a16="http://schemas.microsoft.com/office/drawing/2014/main" id="{E6FAAD36-BCA5-4EE8-B14F-9778A91C8009}"/>
              </a:ext>
            </a:extLst>
          </p:cNvPr>
          <p:cNvSpPr txBox="1"/>
          <p:nvPr/>
        </p:nvSpPr>
        <p:spPr>
          <a:xfrm>
            <a:off x="3200400" y="1371600"/>
            <a:ext cx="8534400" cy="5207195"/>
          </a:xfrm>
          <a:prstGeom prst="rect">
            <a:avLst/>
          </a:prstGeom>
        </p:spPr>
        <p:txBody>
          <a:bodyPr vert="horz" wrap="square" lIns="0" tIns="97155" rIns="0" bIns="0" rtlCol="0">
            <a:spAutoFit/>
          </a:bodyPr>
          <a:lstStyle/>
          <a:p>
            <a:pPr marL="342900" indent="-342900">
              <a:buFont typeface="Times New Roman" panose="02020603050405020304" pitchFamily="18" charset="0"/>
              <a:buChar char="•"/>
              <a:tabLst>
                <a:tab pos="241300" algn="l"/>
                <a:tab pos="457200" algn="l"/>
              </a:tabLst>
            </a:pPr>
            <a:r>
              <a:rPr lang="en-US" sz="2400">
                <a:solidFill>
                  <a:srgbClr val="73D1F5"/>
                </a:solidFill>
                <a:latin typeface="Arial" panose="020B0604020202020204" pitchFamily="34" charset="0"/>
                <a:ea typeface="Times New Roman" panose="02020603050405020304" pitchFamily="18" charset="0"/>
                <a:cs typeface="Arial" panose="020B0604020202020204" pitchFamily="34" charset="0"/>
              </a:rPr>
              <a:t>Our new application website is online at </a:t>
            </a:r>
            <a:r>
              <a:rPr lang="en-US" sz="2400">
                <a:solidFill>
                  <a:schemeClr val="bg2"/>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https://www.grantinterface.com/Home/Logon?urlkey=aao</a:t>
            </a:r>
            <a:r>
              <a:rPr lang="en-US" sz="240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742950" lvl="1" indent="-285750">
              <a:buFont typeface="Times New Roman" panose="02020603050405020304" pitchFamily="18" charset="0"/>
              <a:buChar char="•"/>
              <a:tabLst>
                <a:tab pos="241300" algn="l"/>
                <a:tab pos="914400" algn="l"/>
              </a:tabLst>
            </a:pP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If you are new to the system, you will </a:t>
            </a:r>
            <a:r>
              <a:rPr lang="en-US" sz="2200" b="1">
                <a:solidFill>
                  <a:srgbClr val="EBFF80"/>
                </a:solidFill>
                <a:latin typeface="Arial" panose="020B0604020202020204" pitchFamily="34" charset="0"/>
                <a:ea typeface="Times New Roman" panose="02020603050405020304" pitchFamily="18" charset="0"/>
                <a:cs typeface="Arial" panose="020B0604020202020204" pitchFamily="34" charset="0"/>
              </a:rPr>
              <a:t>Create New Account or if you are a previous user, log into </a:t>
            </a: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the system using your previous information.  Then you will be on the </a:t>
            </a:r>
            <a:r>
              <a:rPr lang="en-US" sz="2200" b="1">
                <a:solidFill>
                  <a:srgbClr val="EBFF80"/>
                </a:solidFill>
                <a:latin typeface="Arial" panose="020B0604020202020204" pitchFamily="34" charset="0"/>
                <a:ea typeface="Times New Roman" panose="02020603050405020304" pitchFamily="18" charset="0"/>
                <a:cs typeface="Arial" panose="020B0604020202020204" pitchFamily="34" charset="0"/>
              </a:rPr>
              <a:t>Apply page </a:t>
            </a: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and can choose the appropriate category. Use the same email and password each time you log in.</a:t>
            </a:r>
          </a:p>
          <a:p>
            <a:pPr marL="742950" lvl="1" indent="-285750">
              <a:buFont typeface="Times New Roman" panose="02020603050405020304" pitchFamily="18" charset="0"/>
              <a:buChar char="•"/>
              <a:tabLst>
                <a:tab pos="241300" algn="l"/>
                <a:tab pos="914400" algn="l"/>
              </a:tabLst>
            </a:pP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Applications will automatically save. You can log out and log back in at any time to complete the application before the deadline. Once you are finished, click the </a:t>
            </a:r>
            <a:r>
              <a:rPr lang="en-US" sz="2200" b="1">
                <a:solidFill>
                  <a:srgbClr val="EBFF80"/>
                </a:solidFill>
                <a:latin typeface="Arial" panose="020B0604020202020204" pitchFamily="34" charset="0"/>
                <a:ea typeface="Times New Roman" panose="02020603050405020304" pitchFamily="18" charset="0"/>
                <a:cs typeface="Arial" panose="020B0604020202020204" pitchFamily="34" charset="0"/>
              </a:rPr>
              <a:t>Submit</a:t>
            </a: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 button.</a:t>
            </a:r>
          </a:p>
          <a:p>
            <a:pPr marL="742950" lvl="1" indent="-285750">
              <a:buFont typeface="Times New Roman" panose="02020603050405020304" pitchFamily="18" charset="0"/>
              <a:buChar char="•"/>
              <a:tabLst>
                <a:tab pos="241300" algn="l"/>
                <a:tab pos="914400" algn="l"/>
              </a:tabLst>
            </a:pPr>
            <a:r>
              <a:rPr lang="en-US" sz="2200">
                <a:solidFill>
                  <a:srgbClr val="73D1F5"/>
                </a:solidFill>
                <a:latin typeface="Arial" panose="020B0604020202020204" pitchFamily="34" charset="0"/>
                <a:ea typeface="Times New Roman" panose="02020603050405020304" pitchFamily="18" charset="0"/>
                <a:cs typeface="Arial" panose="020B0604020202020204" pitchFamily="34" charset="0"/>
              </a:rPr>
              <a:t>You cannot change your application                                           after it has been submitted.</a:t>
            </a:r>
          </a:p>
          <a:p>
            <a:pPr marL="812800" indent="-571500">
              <a:buFont typeface="Arial" panose="020B0604020202020204" pitchFamily="34" charset="0"/>
              <a:buChar char="•"/>
            </a:pPr>
            <a:endParaRPr lang="en-US" sz="2400" u="heavy" spc="-5">
              <a:solidFill>
                <a:srgbClr val="73D1F5"/>
              </a:solidFill>
              <a:uFill>
                <a:solidFill>
                  <a:srgbClr val="CCFF33"/>
                </a:solidFill>
              </a:uFill>
              <a:latin typeface="Arial" panose="020B0604020202020204" pitchFamily="34" charset="0"/>
              <a:cs typeface="Arial" panose="020B0604020202020204" pitchFamily="34" charset="0"/>
            </a:endParaRPr>
          </a:p>
          <a:p>
            <a:pPr marL="241300"/>
            <a:endParaRPr lang="en-US" sz="4000" u="heavy" spc="-5">
              <a:solidFill>
                <a:schemeClr val="tx1">
                  <a:lumMod val="50000"/>
                </a:schemeClr>
              </a:solidFill>
              <a:uFill>
                <a:solidFill>
                  <a:srgbClr val="CCFF33"/>
                </a:solidFill>
              </a:uFill>
              <a:latin typeface="Arial"/>
              <a:cs typeface="Arial"/>
            </a:endParaRPr>
          </a:p>
        </p:txBody>
      </p:sp>
    </p:spTree>
    <p:extLst>
      <p:ext uri="{BB962C8B-B14F-4D97-AF65-F5344CB8AC3E}">
        <p14:creationId xmlns:p14="http://schemas.microsoft.com/office/powerpoint/2010/main" val="112111875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56</Slides>
  <Notes>3</Notes>
  <HiddenSlides>0</HiddenSlide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1_Office Theme</vt:lpstr>
      <vt:lpstr>PowerPoint Presentation</vt:lpstr>
      <vt:lpstr>PowerPoint Presentation</vt:lpstr>
      <vt:lpstr>PowerPoint Presentation</vt:lpstr>
      <vt:lpstr>Mission: To advance the orthodontic specialty by supporting quality education and research that leads to excellence in patient care  and by promoting orthodontic charitable giving. AAOF funding ensures the future viability of the specialty by investing in the  next generation of educators and researchers.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Copp, Mindy</dc:creator>
  <cp:revision>1</cp:revision>
  <dcterms:created xsi:type="dcterms:W3CDTF">2020-06-06T18:53:51Z</dcterms:created>
  <dcterms:modified xsi:type="dcterms:W3CDTF">2023-06-16T15:54:21Z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2020-01-16T00:00:00Z</vt:filetime>
  </property>
  <property fmtid="{D5CDD505-2E9C-101B-9397-08002B2CF9AE}" pid="3" name="Creator">
    <vt:lpwstr>Microsoft® PowerPoint® for Office 365</vt:lpwstr>
  </property>
  <property fmtid="{D5CDD505-2E9C-101B-9397-08002B2CF9AE}" pid="4" name="LastSaved">
    <vt:filetime>2020-06-06T00:00:00Z</vt:filetime>
  </property>
</Properties>
</file>